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343" r:id="rId2"/>
    <p:sldId id="370" r:id="rId3"/>
    <p:sldId id="375" r:id="rId4"/>
    <p:sldId id="275" r:id="rId5"/>
    <p:sldId id="276" r:id="rId6"/>
    <p:sldId id="277" r:id="rId7"/>
    <p:sldId id="344" r:id="rId8"/>
    <p:sldId id="280" r:id="rId9"/>
    <p:sldId id="376" r:id="rId10"/>
    <p:sldId id="377" r:id="rId11"/>
    <p:sldId id="378" r:id="rId12"/>
    <p:sldId id="379" r:id="rId13"/>
    <p:sldId id="327" r:id="rId14"/>
    <p:sldId id="380" r:id="rId15"/>
    <p:sldId id="392" r:id="rId16"/>
    <p:sldId id="381" r:id="rId17"/>
    <p:sldId id="382" r:id="rId18"/>
    <p:sldId id="383" r:id="rId19"/>
    <p:sldId id="288" r:id="rId20"/>
    <p:sldId id="345" r:id="rId21"/>
    <p:sldId id="346" r:id="rId22"/>
    <p:sldId id="384" r:id="rId23"/>
    <p:sldId id="332" r:id="rId24"/>
    <p:sldId id="349" r:id="rId25"/>
    <p:sldId id="386" r:id="rId26"/>
    <p:sldId id="385" r:id="rId27"/>
    <p:sldId id="351" r:id="rId28"/>
    <p:sldId id="341" r:id="rId29"/>
    <p:sldId id="365" r:id="rId30"/>
    <p:sldId id="366" r:id="rId31"/>
    <p:sldId id="358" r:id="rId32"/>
    <p:sldId id="360" r:id="rId33"/>
    <p:sldId id="363" r:id="rId34"/>
    <p:sldId id="364" r:id="rId35"/>
    <p:sldId id="362" r:id="rId36"/>
    <p:sldId id="361" r:id="rId37"/>
    <p:sldId id="367" r:id="rId38"/>
    <p:sldId id="369" r:id="rId39"/>
    <p:sldId id="391" r:id="rId40"/>
    <p:sldId id="368" r:id="rId41"/>
    <p:sldId id="339" r:id="rId42"/>
    <p:sldId id="389" r:id="rId43"/>
    <p:sldId id="388" r:id="rId44"/>
    <p:sldId id="390" r:id="rId4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" charset="0"/>
        <a:ea typeface="ヒラギノ明朝 ProN W3" charset="-128"/>
        <a:cs typeface="+mn-cs"/>
        <a:sym typeface="Time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" charset="0"/>
        <a:ea typeface="ヒラギノ明朝 ProN W3" charset="-128"/>
        <a:cs typeface="+mn-cs"/>
        <a:sym typeface="Time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" charset="0"/>
        <a:ea typeface="ヒラギノ明朝 ProN W3" charset="-128"/>
        <a:cs typeface="+mn-cs"/>
        <a:sym typeface="Time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" charset="0"/>
        <a:ea typeface="ヒラギノ明朝 ProN W3" charset="-128"/>
        <a:cs typeface="+mn-cs"/>
        <a:sym typeface="Time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" charset="0"/>
        <a:ea typeface="ヒラギノ明朝 ProN W3" charset="-128"/>
        <a:cs typeface="+mn-cs"/>
        <a:sym typeface="Times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Times" charset="0"/>
        <a:ea typeface="ヒラギノ明朝 ProN W3" charset="-128"/>
        <a:cs typeface="+mn-cs"/>
        <a:sym typeface="Times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Times" charset="0"/>
        <a:ea typeface="ヒラギノ明朝 ProN W3" charset="-128"/>
        <a:cs typeface="+mn-cs"/>
        <a:sym typeface="Times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Times" charset="0"/>
        <a:ea typeface="ヒラギノ明朝 ProN W3" charset="-128"/>
        <a:cs typeface="+mn-cs"/>
        <a:sym typeface="Times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Times" charset="0"/>
        <a:ea typeface="ヒラギノ明朝 ProN W3" charset="-128"/>
        <a:cs typeface="+mn-cs"/>
        <a:sym typeface="Time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23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FEC"/>
    <a:srgbClr val="FFF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67"/>
    <p:restoredTop sz="94658"/>
  </p:normalViewPr>
  <p:slideViewPr>
    <p:cSldViewPr>
      <p:cViewPr>
        <p:scale>
          <a:sx n="93" d="100"/>
          <a:sy n="93" d="100"/>
        </p:scale>
        <p:origin x="704" y="680"/>
      </p:cViewPr>
      <p:guideLst>
        <p:guide orient="horz" pos="3072"/>
        <p:guide pos="23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eaLnBrk="1" hangingPunct="1">
              <a:defRPr sz="1300">
                <a:latin typeface="Times" pitchFamily="-84" charset="0"/>
                <a:ea typeface="ヒラギノ明朝 ProN W3" pitchFamily="-84" charset="-128"/>
                <a:cs typeface="+mn-cs"/>
                <a:sym typeface="Times" pitchFamily="-8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875FA208-95A8-1D44-AA9C-E744233E850C}" type="datetimeFigureOut">
              <a:rPr lang="en-US" altLang="x-none"/>
              <a:pPr>
                <a:defRPr/>
              </a:pPr>
              <a:t>4/19/17</a:t>
            </a:fld>
            <a:endParaRPr lang="en-US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eaLnBrk="1" hangingPunct="1">
              <a:defRPr sz="1300">
                <a:latin typeface="Times" pitchFamily="-84" charset="0"/>
                <a:ea typeface="ヒラギノ明朝 ProN W3" pitchFamily="-84" charset="-128"/>
                <a:cs typeface="+mn-cs"/>
                <a:sym typeface="Times" pitchFamily="-8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D0374A89-0FEF-9444-8178-C6CBD6D6BFBC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eaLnBrk="1" hangingPunct="1">
              <a:defRPr sz="1300"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6E1DBE5D-869B-1B4E-834D-0006AC918526}" type="datetimeFigureOut">
              <a:rPr lang="en-US" altLang="x-none"/>
              <a:pPr>
                <a:defRPr/>
              </a:pPr>
              <a:t>4/19/17</a:t>
            </a:fld>
            <a:endParaRPr lang="en-US" alt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eaLnBrk="1" hangingPunct="1">
              <a:defRPr sz="1300"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46F5614A-05DC-4540-B033-4D2EBA8FF71D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x-none">
                <a:ea typeface="MS PGothic" charset="-128"/>
              </a:rPr>
              <a:t>To make progress add a node to the settled set. The theorem tells us which one to add.</a:t>
            </a:r>
          </a:p>
          <a:p>
            <a:pPr eaLnBrk="1" hangingPunct="1">
              <a:spcBef>
                <a:spcPct val="0"/>
              </a:spcBef>
            </a:pPr>
            <a:r>
              <a:rPr lang="en-US" altLang="x-none">
                <a:ea typeface="MS PGothic" charset="-128"/>
              </a:rPr>
              <a:t>Note that moving f to S may gives new branches to both F and Far Off. Something must</a:t>
            </a:r>
          </a:p>
          <a:p>
            <a:pPr eaLnBrk="1" hangingPunct="1">
              <a:spcBef>
                <a:spcPct val="0"/>
              </a:spcBef>
            </a:pPr>
            <a:r>
              <a:rPr lang="en-US" altLang="x-none">
                <a:ea typeface="MS PGothic" charset="-128"/>
              </a:rPr>
              <a:t>Be done to truthify the invariant.</a:t>
            </a: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</a:pPr>
            <a:fld id="{2923EDDB-8778-AF4D-AE9F-2E20BF516E84}" type="slidenum">
              <a:rPr lang="en-US" altLang="x-none" sz="1300">
                <a:solidFill>
                  <a:srgbClr val="000000"/>
                </a:solidFill>
                <a:latin typeface="Times" charset="0"/>
                <a:ea typeface="ヒラギノ明朝 ProN W3" charset="-128"/>
              </a:rPr>
              <a:pPr>
                <a:spcBef>
                  <a:spcPct val="0"/>
                </a:spcBef>
              </a:pPr>
              <a:t>3</a:t>
            </a:fld>
            <a:endParaRPr lang="en-US" altLang="x-none" sz="1300">
              <a:solidFill>
                <a:srgbClr val="000000"/>
              </a:solidFill>
              <a:latin typeface="Times" charset="0"/>
              <a:ea typeface="ヒラギノ明朝 ProN W3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x-none">
                <a:ea typeface="MS PGothic" charset="-128"/>
              </a:rPr>
              <a:t>There are three equivalent conditions.</a:t>
            </a:r>
          </a:p>
          <a:p>
            <a:pPr eaLnBrk="1" hangingPunct="1">
              <a:spcBef>
                <a:spcPct val="0"/>
              </a:spcBef>
            </a:pPr>
            <a:r>
              <a:rPr lang="en-US" altLang="x-none">
                <a:ea typeface="MS PGothic" charset="-128"/>
              </a:rPr>
              <a:t>The second and third ones each leads to a class of spanning-tree algorithms.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</a:pPr>
            <a:fld id="{A4FFE86E-0618-A94B-BD35-CB1F0C0702EA}" type="slidenum">
              <a:rPr lang="en-US" altLang="x-none" sz="1300">
                <a:solidFill>
                  <a:srgbClr val="000000"/>
                </a:solidFill>
                <a:latin typeface="Times" charset="0"/>
                <a:ea typeface="ヒラギノ明朝 ProN W3" charset="-128"/>
              </a:rPr>
              <a:pPr>
                <a:spcBef>
                  <a:spcPct val="0"/>
                </a:spcBef>
              </a:pPr>
              <a:t>6</a:t>
            </a:fld>
            <a:endParaRPr lang="en-US" altLang="x-none" sz="1300">
              <a:solidFill>
                <a:srgbClr val="000000"/>
              </a:solidFill>
              <a:latin typeface="Times" charset="0"/>
              <a:ea typeface="ヒラギノ明朝 ProN W3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altLang="x-none">
              <a:ea typeface="MS PGothic" charset="-128"/>
            </a:endParaRPr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fld id="{88CDD300-848E-5D4A-815B-A5D5536EBE6B}" type="slidenum">
              <a:rPr lang="en-US" altLang="x-none" sz="1300"/>
              <a:pPr/>
              <a:t>26</a:t>
            </a:fld>
            <a:endParaRPr lang="en-US" altLang="x-none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35288-38B1-9D42-B3CA-3E831891A53D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3176522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C3C4A-31B0-5046-820D-5E9E0C66C18C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4737681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35E39-5899-0244-8244-3B9CA2A3489F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3872566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ADC25-520A-1F49-A10E-A607529B0C3D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4063201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4229A-504E-744B-9DD9-B1D47D391C36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8704128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A80E3-9A24-1747-8C0F-22C72738AF6B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3920437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C00E9-D4D1-2747-809D-5DD7FBDB7877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1639134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C12A3-7892-7F46-8408-AEB5FBAF4E1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9249962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D9726-3697-FB44-A538-4EEF65E97316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11556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DFE33-455C-2442-8944-1F4A66968E8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3065840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Time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D297B-28B2-8448-A540-B1DB1442905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3565166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>
                <a:sym typeface="Times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>
                <a:sym typeface="Times" charset="0"/>
              </a:rPr>
              <a:t>Click to edit Master text styles</a:t>
            </a:r>
          </a:p>
          <a:p>
            <a:pPr lvl="1"/>
            <a:r>
              <a:rPr lang="en-US" altLang="x-none">
                <a:sym typeface="Times" charset="0"/>
              </a:rPr>
              <a:t>Second level</a:t>
            </a:r>
          </a:p>
          <a:p>
            <a:pPr lvl="2"/>
            <a:r>
              <a:rPr lang="en-US" altLang="x-none">
                <a:sym typeface="Times" charset="0"/>
              </a:rPr>
              <a:t>Third level</a:t>
            </a:r>
          </a:p>
          <a:p>
            <a:pPr lvl="3"/>
            <a:r>
              <a:rPr lang="en-US" altLang="x-none">
                <a:sym typeface="Times" charset="0"/>
              </a:rPr>
              <a:t>Fourth level</a:t>
            </a:r>
          </a:p>
          <a:p>
            <a:pPr lvl="4"/>
            <a:r>
              <a:rPr lang="en-US" altLang="x-none">
                <a:sym typeface="Times" charset="0"/>
              </a:rPr>
              <a:t>Fifth level</a:t>
            </a:r>
          </a:p>
        </p:txBody>
      </p:sp>
      <p:sp>
        <p:nvSpPr>
          <p:cNvPr id="2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359650" y="6248400"/>
            <a:ext cx="292100" cy="330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chemeClr val="tx1"/>
                </a:solidFill>
                <a:ea typeface="MS PGothic" charset="-128"/>
              </a:defRPr>
            </a:lvl1pPr>
          </a:lstStyle>
          <a:p>
            <a:pPr>
              <a:defRPr/>
            </a:pPr>
            <a:fld id="{752A7BB6-6E2F-5D4D-990C-28B5B7F23F60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Times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Time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1pPr>
      <a:lvl2pPr marL="731838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Times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2pPr>
      <a:lvl3pPr marL="113188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Time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3pPr>
      <a:lvl4pPr marL="15890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Times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4pPr>
      <a:lvl5pPr marL="20462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Times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hyperlink" Target="https://en.wikipedia.org/wiki/Maze_generation_algorithm#Randomized_Kruskal.27s_algorithm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 altLang="x-none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 altLang="x-none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96651CBE-3C3B-F742-8602-ABF3E03B58A7}" type="slidenum">
              <a:rPr lang="en-US" altLang="x-none" sz="1400">
                <a:ea typeface="MS PGothic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1</a:t>
            </a:fld>
            <a:endParaRPr lang="en-US" altLang="x-none" sz="1400">
              <a:ea typeface="MS PGothic" charset="-128"/>
            </a:endParaRPr>
          </a:p>
        </p:txBody>
      </p:sp>
      <p:sp>
        <p:nvSpPr>
          <p:cNvPr id="16388" name="Rectangle 2"/>
          <p:cNvSpPr txBox="1">
            <a:spLocks noChangeArrowheads="1"/>
          </p:cNvSpPr>
          <p:nvPr/>
        </p:nvSpPr>
        <p:spPr bwMode="auto">
          <a:xfrm>
            <a:off x="76200" y="4267200"/>
            <a:ext cx="8382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50800" tIns="50800" rIns="132080" bIns="50800" anchor="ctr"/>
          <a:lstStyle>
            <a:lvl1pPr marL="39688" indent="-396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39688" indent="-39688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39688" indent="-39688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39688" indent="-39688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39688" indent="-39688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496888" indent="-39688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954088" indent="-39688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1411288" indent="-39688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1868488" indent="-39688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4400" dirty="0">
                <a:solidFill>
                  <a:srgbClr val="800000"/>
                </a:solidFill>
                <a:latin typeface="Tw Cen MT" charset="0"/>
                <a:ea typeface="Tw Cen MT" charset="0"/>
                <a:cs typeface="Tw Cen MT" charset="0"/>
              </a:rPr>
              <a:t>Spanning Trees</a:t>
            </a:r>
          </a:p>
        </p:txBody>
      </p:sp>
      <p:sp>
        <p:nvSpPr>
          <p:cNvPr id="16389" name="Rectangle 3"/>
          <p:cNvSpPr txBox="1">
            <a:spLocks noChangeArrowheads="1"/>
          </p:cNvSpPr>
          <p:nvPr/>
        </p:nvSpPr>
        <p:spPr bwMode="auto">
          <a:xfrm>
            <a:off x="1752600" y="5715000"/>
            <a:ext cx="6858000" cy="990600"/>
          </a:xfrm>
          <a:prstGeom prst="rect">
            <a:avLst/>
          </a:prstGeom>
          <a:solidFill>
            <a:srgbClr val="808080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50800" tIns="50800" rIns="132080" bIns="50800"/>
          <a:lstStyle>
            <a:lvl1pPr marL="39688" indent="-342900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x-none" sz="2400" dirty="0">
                <a:solidFill>
                  <a:srgbClr val="800000"/>
                </a:solidFill>
                <a:latin typeface="Tw Cen MT" charset="0"/>
              </a:rPr>
              <a:t>Lecture </a:t>
            </a:r>
            <a:r>
              <a:rPr lang="en-US" altLang="x-none" sz="2400" dirty="0" smtClean="0">
                <a:solidFill>
                  <a:srgbClr val="800000"/>
                </a:solidFill>
                <a:latin typeface="Tw Cen MT" charset="0"/>
              </a:rPr>
              <a:t>22</a:t>
            </a:r>
            <a:endParaRPr lang="en-US" altLang="x-none" sz="2400" dirty="0">
              <a:solidFill>
                <a:srgbClr val="800000"/>
              </a:solidFill>
              <a:latin typeface="Tw Cen MT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x-none" sz="2400" dirty="0">
                <a:solidFill>
                  <a:srgbClr val="800000"/>
                </a:solidFill>
                <a:latin typeface="Tw Cen MT" charset="0"/>
              </a:rPr>
              <a:t>CS2110 – Spring </a:t>
            </a:r>
            <a:r>
              <a:rPr lang="en-US" altLang="x-none" sz="2400" dirty="0" smtClean="0">
                <a:solidFill>
                  <a:srgbClr val="800000"/>
                </a:solidFill>
                <a:latin typeface="Tw Cen MT" charset="0"/>
              </a:rPr>
              <a:t>2017</a:t>
            </a:r>
            <a:endParaRPr lang="en-US" altLang="x-none" sz="2400" dirty="0">
              <a:solidFill>
                <a:srgbClr val="800000"/>
              </a:solidFill>
              <a:latin typeface="Tw Cen MT" charset="0"/>
            </a:endParaRPr>
          </a:p>
        </p:txBody>
      </p:sp>
      <p:sp>
        <p:nvSpPr>
          <p:cNvPr id="16390" name="Slide Number Placeholder 4"/>
          <p:cNvSpPr txBox="1">
            <a:spLocks/>
          </p:cNvSpPr>
          <p:nvPr/>
        </p:nvSpPr>
        <p:spPr bwMode="auto">
          <a:xfrm>
            <a:off x="8001000" y="2286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68C852AC-19C7-EE40-AC21-B9A45E15BDFE}" type="slidenum">
              <a:rPr lang="en-US" altLang="x-none" sz="1400">
                <a:solidFill>
                  <a:schemeClr val="tx2"/>
                </a:solidFill>
                <a:latin typeface="Arial" charset="0"/>
                <a:ea typeface="ヒラギノ角ゴ ProN W3" charset="-128"/>
                <a:sym typeface="Arial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1</a:t>
            </a:fld>
            <a:endParaRPr lang="en-US" altLang="x-none" sz="1400">
              <a:solidFill>
                <a:schemeClr val="tx2"/>
              </a:solidFill>
              <a:latin typeface="Arial" charset="0"/>
              <a:ea typeface="ヒラギノ角ゴ ProN W3" charset="-128"/>
              <a:sym typeface="Arial" charset="0"/>
            </a:endParaRPr>
          </a:p>
        </p:txBody>
      </p:sp>
      <p:pic>
        <p:nvPicPr>
          <p:cNvPr id="16391" name="Picture 6" descr="732px--MAZE_30x20_Prim.ogv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85800"/>
            <a:ext cx="5867400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98438" y="1593850"/>
            <a:ext cx="8277224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defTabSz="365760" eaLnBrk="1" hangingPunct="1"/>
            <a:r>
              <a:rPr lang="en-US" altLang="x-none" dirty="0">
                <a:solidFill>
                  <a:srgbClr val="008000"/>
                </a:solidFill>
              </a:rPr>
              <a:t>/** Visit all nodes REACHABLE* from u. Pre: u is unvisited. . */</a:t>
            </a:r>
          </a:p>
          <a:p>
            <a:pPr defTabSz="365760" eaLnBrk="1" hangingPunct="1"/>
            <a:r>
              <a:rPr lang="en-US" altLang="x-none" b="1" dirty="0">
                <a:solidFill>
                  <a:srgbClr val="800000"/>
                </a:solidFill>
              </a:rPr>
              <a:t>public static void</a:t>
            </a:r>
            <a:r>
              <a:rPr lang="en-US" altLang="x-none" dirty="0">
                <a:solidFill>
                  <a:srgbClr val="800000"/>
                </a:solidFill>
              </a:rPr>
              <a:t> </a:t>
            </a:r>
            <a:r>
              <a:rPr lang="en-US" altLang="x-none" dirty="0" err="1">
                <a:solidFill>
                  <a:srgbClr val="800000"/>
                </a:solidFill>
              </a:rPr>
              <a:t>dfs</a:t>
            </a:r>
            <a:r>
              <a:rPr lang="en-US" altLang="x-none" dirty="0">
                <a:solidFill>
                  <a:srgbClr val="800000"/>
                </a:solidFill>
              </a:rPr>
              <a:t>(</a:t>
            </a:r>
            <a:r>
              <a:rPr lang="en-US" altLang="x-none" dirty="0" err="1">
                <a:solidFill>
                  <a:srgbClr val="800000"/>
                </a:solidFill>
              </a:rPr>
              <a:t>int</a:t>
            </a:r>
            <a:r>
              <a:rPr lang="en-US" altLang="x-none" dirty="0">
                <a:solidFill>
                  <a:srgbClr val="800000"/>
                </a:solidFill>
              </a:rPr>
              <a:t> u) {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Stack s= (u);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 	</a:t>
            </a:r>
            <a:r>
              <a:rPr lang="en-US" altLang="x-none" b="1" dirty="0">
                <a:solidFill>
                  <a:srgbClr val="800000"/>
                </a:solidFill>
              </a:rPr>
              <a:t>while</a:t>
            </a:r>
            <a:r>
              <a:rPr lang="en-US" altLang="x-none" dirty="0">
                <a:solidFill>
                  <a:srgbClr val="800000"/>
                </a:solidFill>
              </a:rPr>
              <a:t> (s is not empty) {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	u= </a:t>
            </a:r>
            <a:r>
              <a:rPr lang="en-US" altLang="x-none" dirty="0" err="1">
                <a:solidFill>
                  <a:srgbClr val="800000"/>
                </a:solidFill>
              </a:rPr>
              <a:t>s.pop</a:t>
            </a:r>
            <a:r>
              <a:rPr lang="en-US" altLang="x-none" dirty="0">
                <a:solidFill>
                  <a:srgbClr val="800000"/>
                </a:solidFill>
              </a:rPr>
              <a:t>();</a:t>
            </a:r>
            <a:endParaRPr lang="en-US" altLang="x-none" dirty="0">
              <a:solidFill>
                <a:srgbClr val="008000"/>
              </a:solidFill>
            </a:endParaRP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	</a:t>
            </a:r>
            <a:r>
              <a:rPr lang="en-US" altLang="x-none" b="1" dirty="0">
                <a:solidFill>
                  <a:srgbClr val="800000"/>
                </a:solidFill>
              </a:rPr>
              <a:t>if</a:t>
            </a:r>
            <a:r>
              <a:rPr lang="en-US" altLang="x-none" dirty="0">
                <a:solidFill>
                  <a:srgbClr val="800000"/>
                </a:solidFill>
              </a:rPr>
              <a:t> (u has not been visited) {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		visit u;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		</a:t>
            </a:r>
            <a:r>
              <a:rPr lang="en-US" altLang="x-none" b="1" dirty="0">
                <a:solidFill>
                  <a:srgbClr val="800000"/>
                </a:solidFill>
              </a:rPr>
              <a:t>for </a:t>
            </a:r>
            <a:r>
              <a:rPr lang="en-US" altLang="x-none" dirty="0">
                <a:solidFill>
                  <a:srgbClr val="800000"/>
                </a:solidFill>
              </a:rPr>
              <a:t>each edge (u, v) leaving u: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			</a:t>
            </a:r>
            <a:r>
              <a:rPr lang="en-US" altLang="x-none" dirty="0" err="1">
                <a:solidFill>
                  <a:srgbClr val="800000"/>
                </a:solidFill>
              </a:rPr>
              <a:t>s.push</a:t>
            </a:r>
            <a:r>
              <a:rPr lang="en-US" altLang="x-none" dirty="0">
                <a:solidFill>
                  <a:srgbClr val="800000"/>
                </a:solidFill>
              </a:rPr>
              <a:t>(v);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	}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}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}</a:t>
            </a:r>
          </a:p>
          <a:p>
            <a:pPr eaLnBrk="1" hangingPunct="1"/>
            <a:endParaRPr lang="en-US" altLang="x-none" dirty="0">
              <a:solidFill>
                <a:srgbClr val="800000"/>
              </a:solidFill>
              <a:latin typeface="Calibri" charset="0"/>
            </a:endParaRPr>
          </a:p>
        </p:txBody>
      </p:sp>
      <p:grpSp>
        <p:nvGrpSpPr>
          <p:cNvPr id="25602" name="Group 3"/>
          <p:cNvGrpSpPr>
            <a:grpSpLocks/>
          </p:cNvGrpSpPr>
          <p:nvPr/>
        </p:nvGrpSpPr>
        <p:grpSpPr bwMode="auto">
          <a:xfrm>
            <a:off x="5181600" y="4419600"/>
            <a:ext cx="3836988" cy="2320925"/>
            <a:chOff x="406400" y="4079875"/>
            <a:chExt cx="3836988" cy="2320925"/>
          </a:xfrm>
        </p:grpSpPr>
        <p:sp>
          <p:nvSpPr>
            <p:cNvPr id="25605" name="Oval 3"/>
            <p:cNvSpPr>
              <a:spLocks/>
            </p:cNvSpPr>
            <p:nvPr/>
          </p:nvSpPr>
          <p:spPr bwMode="auto">
            <a:xfrm>
              <a:off x="1319213" y="4529138"/>
              <a:ext cx="90487" cy="90487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5606" name="Oval 4"/>
            <p:cNvSpPr>
              <a:spLocks/>
            </p:cNvSpPr>
            <p:nvPr/>
          </p:nvSpPr>
          <p:spPr bwMode="auto">
            <a:xfrm>
              <a:off x="1146175" y="5318125"/>
              <a:ext cx="90488" cy="90488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5607" name="Oval 5"/>
            <p:cNvSpPr>
              <a:spLocks/>
            </p:cNvSpPr>
            <p:nvPr/>
          </p:nvSpPr>
          <p:spPr bwMode="auto">
            <a:xfrm>
              <a:off x="1863725" y="5800725"/>
              <a:ext cx="90488" cy="90488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5608" name="Oval 6"/>
            <p:cNvSpPr>
              <a:spLocks/>
            </p:cNvSpPr>
            <p:nvPr/>
          </p:nvSpPr>
          <p:spPr bwMode="auto">
            <a:xfrm>
              <a:off x="1173163" y="6219825"/>
              <a:ext cx="90487" cy="9048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5609" name="Oval 7"/>
            <p:cNvSpPr>
              <a:spLocks/>
            </p:cNvSpPr>
            <p:nvPr/>
          </p:nvSpPr>
          <p:spPr bwMode="auto">
            <a:xfrm>
              <a:off x="2259013" y="5299075"/>
              <a:ext cx="90487" cy="90488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5610" name="Oval 8"/>
            <p:cNvSpPr>
              <a:spLocks/>
            </p:cNvSpPr>
            <p:nvPr/>
          </p:nvSpPr>
          <p:spPr bwMode="auto">
            <a:xfrm>
              <a:off x="2355850" y="6221413"/>
              <a:ext cx="90488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5611" name="Oval 9"/>
            <p:cNvSpPr>
              <a:spLocks/>
            </p:cNvSpPr>
            <p:nvPr/>
          </p:nvSpPr>
          <p:spPr bwMode="auto">
            <a:xfrm>
              <a:off x="2743200" y="5711825"/>
              <a:ext cx="90488" cy="9048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5612" name="Oval 10"/>
            <p:cNvSpPr>
              <a:spLocks/>
            </p:cNvSpPr>
            <p:nvPr/>
          </p:nvSpPr>
          <p:spPr bwMode="auto">
            <a:xfrm>
              <a:off x="2463800" y="4411663"/>
              <a:ext cx="90488" cy="90487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5613" name="Oval 11"/>
            <p:cNvSpPr>
              <a:spLocks/>
            </p:cNvSpPr>
            <p:nvPr/>
          </p:nvSpPr>
          <p:spPr bwMode="auto">
            <a:xfrm>
              <a:off x="3043238" y="5027613"/>
              <a:ext cx="90487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5614" name="Oval 12"/>
            <p:cNvSpPr>
              <a:spLocks/>
            </p:cNvSpPr>
            <p:nvPr/>
          </p:nvSpPr>
          <p:spPr bwMode="auto">
            <a:xfrm>
              <a:off x="3557588" y="5789613"/>
              <a:ext cx="90487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5615" name="Oval 13"/>
            <p:cNvSpPr>
              <a:spLocks/>
            </p:cNvSpPr>
            <p:nvPr/>
          </p:nvSpPr>
          <p:spPr bwMode="auto">
            <a:xfrm>
              <a:off x="3790950" y="4652963"/>
              <a:ext cx="90488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5616" name="Oval 14"/>
            <p:cNvSpPr>
              <a:spLocks/>
            </p:cNvSpPr>
            <p:nvPr/>
          </p:nvSpPr>
          <p:spPr bwMode="auto">
            <a:xfrm>
              <a:off x="406400" y="5113338"/>
              <a:ext cx="90488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5617" name="AutoShape 15"/>
            <p:cNvSpPr>
              <a:spLocks/>
            </p:cNvSpPr>
            <p:nvPr/>
          </p:nvSpPr>
          <p:spPr bwMode="auto">
            <a:xfrm>
              <a:off x="496888" y="5159375"/>
              <a:ext cx="649287" cy="204788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18" name="AutoShape 16"/>
            <p:cNvSpPr>
              <a:spLocks/>
            </p:cNvSpPr>
            <p:nvPr/>
          </p:nvSpPr>
          <p:spPr bwMode="auto">
            <a:xfrm rot="10800000" flipH="1">
              <a:off x="1192213" y="4619625"/>
              <a:ext cx="173037" cy="6985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5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19" name="AutoShape 17"/>
            <p:cNvSpPr>
              <a:spLocks/>
            </p:cNvSpPr>
            <p:nvPr/>
          </p:nvSpPr>
          <p:spPr bwMode="auto">
            <a:xfrm>
              <a:off x="1223963" y="5395913"/>
              <a:ext cx="652462" cy="417512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5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20" name="AutoShape 18"/>
            <p:cNvSpPr>
              <a:spLocks/>
            </p:cNvSpPr>
            <p:nvPr/>
          </p:nvSpPr>
          <p:spPr bwMode="auto">
            <a:xfrm rot="10800000" flipH="1">
              <a:off x="1250950" y="5878513"/>
              <a:ext cx="625475" cy="354012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21" name="AutoShape 19"/>
            <p:cNvSpPr>
              <a:spLocks/>
            </p:cNvSpPr>
            <p:nvPr/>
          </p:nvSpPr>
          <p:spPr bwMode="auto">
            <a:xfrm rot="10800000" flipH="1">
              <a:off x="1941513" y="5376863"/>
              <a:ext cx="330200" cy="436562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5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22" name="AutoShape 20"/>
            <p:cNvSpPr>
              <a:spLocks/>
            </p:cNvSpPr>
            <p:nvPr/>
          </p:nvSpPr>
          <p:spPr bwMode="auto">
            <a:xfrm>
              <a:off x="2336800" y="5376863"/>
              <a:ext cx="419100" cy="347662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23" name="AutoShape 21"/>
            <p:cNvSpPr>
              <a:spLocks/>
            </p:cNvSpPr>
            <p:nvPr/>
          </p:nvSpPr>
          <p:spPr bwMode="auto">
            <a:xfrm rot="10800000" flipH="1">
              <a:off x="2433638" y="5789613"/>
              <a:ext cx="322262" cy="4445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24" name="AutoShape 22"/>
            <p:cNvSpPr>
              <a:spLocks/>
            </p:cNvSpPr>
            <p:nvPr/>
          </p:nvSpPr>
          <p:spPr bwMode="auto">
            <a:xfrm rot="10800000" flipH="1">
              <a:off x="2305050" y="4502150"/>
              <a:ext cx="204788" cy="796925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5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25" name="AutoShape 23"/>
            <p:cNvSpPr>
              <a:spLocks/>
            </p:cNvSpPr>
            <p:nvPr/>
          </p:nvSpPr>
          <p:spPr bwMode="auto">
            <a:xfrm rot="10800000" flipH="1">
              <a:off x="2820988" y="5118100"/>
              <a:ext cx="268287" cy="606425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26" name="AutoShape 24"/>
            <p:cNvSpPr>
              <a:spLocks/>
            </p:cNvSpPr>
            <p:nvPr/>
          </p:nvSpPr>
          <p:spPr bwMode="auto">
            <a:xfrm rot="10800000" flipH="1">
              <a:off x="3121025" y="4730750"/>
              <a:ext cx="682625" cy="30956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27" name="AutoShape 25"/>
            <p:cNvSpPr>
              <a:spLocks/>
            </p:cNvSpPr>
            <p:nvPr/>
          </p:nvSpPr>
          <p:spPr bwMode="auto">
            <a:xfrm>
              <a:off x="2833688" y="5757863"/>
              <a:ext cx="723900" cy="77787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28" name="AutoShape 26"/>
            <p:cNvSpPr>
              <a:spLocks/>
            </p:cNvSpPr>
            <p:nvPr/>
          </p:nvSpPr>
          <p:spPr bwMode="auto">
            <a:xfrm rot="10800000" flipH="1">
              <a:off x="2541588" y="4165600"/>
              <a:ext cx="222250" cy="25876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29" name="Oval 27"/>
            <p:cNvSpPr>
              <a:spLocks/>
            </p:cNvSpPr>
            <p:nvPr/>
          </p:nvSpPr>
          <p:spPr bwMode="auto">
            <a:xfrm>
              <a:off x="2095500" y="4079875"/>
              <a:ext cx="90488" cy="90488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5630" name="Oval 28"/>
            <p:cNvSpPr>
              <a:spLocks/>
            </p:cNvSpPr>
            <p:nvPr/>
          </p:nvSpPr>
          <p:spPr bwMode="auto">
            <a:xfrm>
              <a:off x="2751138" y="4087813"/>
              <a:ext cx="90487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5631" name="Oval 29"/>
            <p:cNvSpPr>
              <a:spLocks/>
            </p:cNvSpPr>
            <p:nvPr/>
          </p:nvSpPr>
          <p:spPr bwMode="auto">
            <a:xfrm>
              <a:off x="4152900" y="5387975"/>
              <a:ext cx="90488" cy="9048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5632" name="AutoShape 30"/>
            <p:cNvSpPr>
              <a:spLocks/>
            </p:cNvSpPr>
            <p:nvPr/>
          </p:nvSpPr>
          <p:spPr bwMode="auto">
            <a:xfrm>
              <a:off x="2173288" y="4157663"/>
              <a:ext cx="303212" cy="2667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5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33" name="AutoShape 31"/>
            <p:cNvSpPr>
              <a:spLocks/>
            </p:cNvSpPr>
            <p:nvPr/>
          </p:nvSpPr>
          <p:spPr bwMode="auto">
            <a:xfrm rot="10800000" flipH="1">
              <a:off x="3635375" y="5465763"/>
              <a:ext cx="530225" cy="33655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34" name="AutoShape 32"/>
            <p:cNvSpPr>
              <a:spLocks/>
            </p:cNvSpPr>
            <p:nvPr/>
          </p:nvSpPr>
          <p:spPr bwMode="auto">
            <a:xfrm rot="10800000">
              <a:off x="3603625" y="5880100"/>
              <a:ext cx="246063" cy="43021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35" name="Oval 33"/>
            <p:cNvSpPr>
              <a:spLocks/>
            </p:cNvSpPr>
            <p:nvPr/>
          </p:nvSpPr>
          <p:spPr bwMode="auto">
            <a:xfrm>
              <a:off x="3803650" y="6310313"/>
              <a:ext cx="90488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5636" name="AutoShape 34"/>
            <p:cNvSpPr>
              <a:spLocks/>
            </p:cNvSpPr>
            <p:nvPr/>
          </p:nvSpPr>
          <p:spPr bwMode="auto">
            <a:xfrm rot="10800000" flipH="1">
              <a:off x="1397000" y="4157663"/>
              <a:ext cx="711200" cy="384175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5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37" name="AutoShape 35"/>
            <p:cNvSpPr>
              <a:spLocks/>
            </p:cNvSpPr>
            <p:nvPr/>
          </p:nvSpPr>
          <p:spPr bwMode="auto">
            <a:xfrm rot="10800000" flipH="1">
              <a:off x="1223963" y="4489450"/>
              <a:ext cx="1252537" cy="841375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38" name="Line 36"/>
            <p:cNvSpPr>
              <a:spLocks noChangeShapeType="1"/>
            </p:cNvSpPr>
            <p:nvPr/>
          </p:nvSpPr>
          <p:spPr bwMode="auto">
            <a:xfrm>
              <a:off x="2185988" y="4125913"/>
              <a:ext cx="565150" cy="793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9" name="AutoShape 37"/>
            <p:cNvSpPr>
              <a:spLocks/>
            </p:cNvSpPr>
            <p:nvPr/>
          </p:nvSpPr>
          <p:spPr bwMode="auto">
            <a:xfrm>
              <a:off x="1397000" y="4606925"/>
              <a:ext cx="874713" cy="70485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40" name="AutoShape 38"/>
            <p:cNvSpPr>
              <a:spLocks/>
            </p:cNvSpPr>
            <p:nvPr/>
          </p:nvSpPr>
          <p:spPr bwMode="auto">
            <a:xfrm rot="10800000" flipH="1">
              <a:off x="484188" y="4606925"/>
              <a:ext cx="847725" cy="51911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41" name="AutoShape 39"/>
            <p:cNvSpPr>
              <a:spLocks/>
            </p:cNvSpPr>
            <p:nvPr/>
          </p:nvSpPr>
          <p:spPr bwMode="auto">
            <a:xfrm>
              <a:off x="484188" y="5191125"/>
              <a:ext cx="701675" cy="10414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42" name="AutoShape 40"/>
            <p:cNvSpPr>
              <a:spLocks/>
            </p:cNvSpPr>
            <p:nvPr/>
          </p:nvSpPr>
          <p:spPr bwMode="auto">
            <a:xfrm rot="10800000">
              <a:off x="1192213" y="5408613"/>
              <a:ext cx="26987" cy="811212"/>
            </a:xfrm>
            <a:custGeom>
              <a:avLst/>
              <a:gdLst>
                <a:gd name="T0" fmla="*/ 0 w 21600"/>
                <a:gd name="T1" fmla="*/ 0 h 21600"/>
                <a:gd name="T2" fmla="*/ 951419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43" name="Line 41"/>
            <p:cNvSpPr>
              <a:spLocks noChangeShapeType="1"/>
            </p:cNvSpPr>
            <p:nvPr/>
          </p:nvSpPr>
          <p:spPr bwMode="auto">
            <a:xfrm>
              <a:off x="1263650" y="6265863"/>
              <a:ext cx="1092200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4" name="AutoShape 42"/>
            <p:cNvSpPr>
              <a:spLocks/>
            </p:cNvSpPr>
            <p:nvPr/>
          </p:nvSpPr>
          <p:spPr bwMode="auto">
            <a:xfrm rot="10800000" flipH="1">
              <a:off x="1954213" y="5757863"/>
              <a:ext cx="788987" cy="889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45" name="AutoShape 43"/>
            <p:cNvSpPr>
              <a:spLocks/>
            </p:cNvSpPr>
            <p:nvPr/>
          </p:nvSpPr>
          <p:spPr bwMode="auto">
            <a:xfrm rot="10800000">
              <a:off x="2541588" y="4489450"/>
              <a:ext cx="514350" cy="55086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46" name="AutoShape 44"/>
            <p:cNvSpPr>
              <a:spLocks/>
            </p:cNvSpPr>
            <p:nvPr/>
          </p:nvSpPr>
          <p:spPr bwMode="auto">
            <a:xfrm>
              <a:off x="2828925" y="4165600"/>
              <a:ext cx="974725" cy="50006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47" name="AutoShape 45"/>
            <p:cNvSpPr>
              <a:spLocks/>
            </p:cNvSpPr>
            <p:nvPr/>
          </p:nvSpPr>
          <p:spPr bwMode="auto">
            <a:xfrm>
              <a:off x="3121025" y="5105400"/>
              <a:ext cx="449263" cy="69691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48" name="AutoShape 46"/>
            <p:cNvSpPr>
              <a:spLocks/>
            </p:cNvSpPr>
            <p:nvPr/>
          </p:nvSpPr>
          <p:spPr bwMode="auto">
            <a:xfrm>
              <a:off x="2446338" y="6267450"/>
              <a:ext cx="1357312" cy="889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49" name="AutoShape 47"/>
            <p:cNvSpPr>
              <a:spLocks/>
            </p:cNvSpPr>
            <p:nvPr/>
          </p:nvSpPr>
          <p:spPr bwMode="auto">
            <a:xfrm rot="10800000" flipH="1">
              <a:off x="3881438" y="5478463"/>
              <a:ext cx="317500" cy="84455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50" name="AutoShape 48"/>
            <p:cNvSpPr>
              <a:spLocks/>
            </p:cNvSpPr>
            <p:nvPr/>
          </p:nvSpPr>
          <p:spPr bwMode="auto">
            <a:xfrm>
              <a:off x="3868738" y="4730750"/>
              <a:ext cx="296862" cy="669925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51" name="AutoShape 49"/>
            <p:cNvSpPr>
              <a:spLocks/>
            </p:cNvSpPr>
            <p:nvPr/>
          </p:nvSpPr>
          <p:spPr bwMode="auto">
            <a:xfrm rot="10800000">
              <a:off x="2797175" y="4178300"/>
              <a:ext cx="292100" cy="84931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52" name="AutoShape 50"/>
            <p:cNvSpPr>
              <a:spLocks/>
            </p:cNvSpPr>
            <p:nvPr/>
          </p:nvSpPr>
          <p:spPr bwMode="auto">
            <a:xfrm rot="10800000" flipH="1">
              <a:off x="2349500" y="5105400"/>
              <a:ext cx="706438" cy="23971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53" name="AutoShape 51"/>
            <p:cNvSpPr>
              <a:spLocks/>
            </p:cNvSpPr>
            <p:nvPr/>
          </p:nvSpPr>
          <p:spPr bwMode="auto">
            <a:xfrm>
              <a:off x="1941513" y="5878513"/>
              <a:ext cx="427037" cy="3556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54" name="AutoShape 52"/>
            <p:cNvSpPr>
              <a:spLocks/>
            </p:cNvSpPr>
            <p:nvPr/>
          </p:nvSpPr>
          <p:spPr bwMode="auto">
            <a:xfrm>
              <a:off x="2349500" y="5345113"/>
              <a:ext cx="1803400" cy="889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5655" name="AutoShape 53"/>
            <p:cNvSpPr>
              <a:spLocks/>
            </p:cNvSpPr>
            <p:nvPr/>
          </p:nvSpPr>
          <p:spPr bwMode="auto">
            <a:xfrm rot="10800000" flipH="1">
              <a:off x="1236663" y="5345113"/>
              <a:ext cx="1022350" cy="1905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553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5603" name="Rectangle 5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53400" cy="823913"/>
          </a:xfrm>
        </p:spPr>
        <p:txBody>
          <a:bodyPr rIns="132080"/>
          <a:lstStyle/>
          <a:p>
            <a:pPr eaLnBrk="1" hangingPunct="1"/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Aside: How can you find a cycle</a:t>
            </a:r>
            <a:br>
              <a:rPr lang="en-US" altLang="x-none" sz="2800" b="1">
                <a:solidFill>
                  <a:srgbClr val="800000"/>
                </a:solidFill>
                <a:latin typeface="Tw Cen MT" charset="0"/>
              </a:rPr>
            </a:br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in an undirected graph?</a:t>
            </a:r>
            <a:endParaRPr lang="en-US" altLang="x-none" sz="2800" b="1">
              <a:solidFill>
                <a:srgbClr val="FF0000"/>
              </a:solidFill>
              <a:latin typeface="Tw Cen MT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84150" y="1233488"/>
            <a:ext cx="8578850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defTabSz="365760" eaLnBrk="1" hangingPunct="1"/>
            <a:r>
              <a:rPr lang="en-US" altLang="x-none" dirty="0">
                <a:solidFill>
                  <a:srgbClr val="008000"/>
                </a:solidFill>
              </a:rPr>
              <a:t>/** </a:t>
            </a:r>
            <a:r>
              <a:rPr lang="en-US" altLang="x-none" dirty="0" smtClean="0">
                <a:solidFill>
                  <a:srgbClr val="008000"/>
                </a:solidFill>
              </a:rPr>
              <a:t>true if the nodes reachable from u have a cycle. </a:t>
            </a:r>
            <a:r>
              <a:rPr lang="en-US" altLang="x-none" dirty="0">
                <a:solidFill>
                  <a:srgbClr val="008000"/>
                </a:solidFill>
              </a:rPr>
              <a:t>*/</a:t>
            </a:r>
          </a:p>
          <a:p>
            <a:pPr defTabSz="365760" eaLnBrk="1" hangingPunct="1"/>
            <a:r>
              <a:rPr lang="en-US" altLang="x-none" b="1" dirty="0">
                <a:solidFill>
                  <a:srgbClr val="800000"/>
                </a:solidFill>
              </a:rPr>
              <a:t>public static </a:t>
            </a:r>
            <a:r>
              <a:rPr lang="en-US" altLang="x-none" b="1" dirty="0" err="1" smtClean="0">
                <a:solidFill>
                  <a:srgbClr val="800000"/>
                </a:solidFill>
              </a:rPr>
              <a:t>boolean</a:t>
            </a:r>
            <a:r>
              <a:rPr lang="en-US" altLang="x-none" b="1" dirty="0" smtClean="0">
                <a:solidFill>
                  <a:srgbClr val="800000"/>
                </a:solidFill>
              </a:rPr>
              <a:t> </a:t>
            </a:r>
            <a:r>
              <a:rPr lang="en-US" altLang="x-none" dirty="0" err="1" smtClean="0">
                <a:solidFill>
                  <a:srgbClr val="800000"/>
                </a:solidFill>
              </a:rPr>
              <a:t>hasCycle</a:t>
            </a:r>
            <a:r>
              <a:rPr lang="en-US" altLang="x-none" dirty="0" smtClean="0">
                <a:solidFill>
                  <a:srgbClr val="800000"/>
                </a:solidFill>
              </a:rPr>
              <a:t>(</a:t>
            </a:r>
            <a:r>
              <a:rPr lang="en-US" altLang="x-none" dirty="0" err="1" smtClean="0">
                <a:solidFill>
                  <a:srgbClr val="800000"/>
                </a:solidFill>
              </a:rPr>
              <a:t>int</a:t>
            </a:r>
            <a:r>
              <a:rPr lang="en-US" altLang="x-none" dirty="0" smtClean="0">
                <a:solidFill>
                  <a:srgbClr val="800000"/>
                </a:solidFill>
              </a:rPr>
              <a:t> </a:t>
            </a:r>
            <a:r>
              <a:rPr lang="en-US" altLang="x-none" dirty="0">
                <a:solidFill>
                  <a:srgbClr val="800000"/>
                </a:solidFill>
              </a:rPr>
              <a:t>u) {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Stack s= (u);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 	</a:t>
            </a:r>
            <a:r>
              <a:rPr lang="en-US" altLang="x-none" b="1" dirty="0">
                <a:solidFill>
                  <a:srgbClr val="800000"/>
                </a:solidFill>
              </a:rPr>
              <a:t>while</a:t>
            </a:r>
            <a:r>
              <a:rPr lang="en-US" altLang="x-none" dirty="0">
                <a:solidFill>
                  <a:srgbClr val="800000"/>
                </a:solidFill>
              </a:rPr>
              <a:t> (s is not empty) {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	u= </a:t>
            </a:r>
            <a:r>
              <a:rPr lang="en-US" altLang="x-none" dirty="0" err="1">
                <a:solidFill>
                  <a:srgbClr val="800000"/>
                </a:solidFill>
              </a:rPr>
              <a:t>s.pop</a:t>
            </a:r>
            <a:r>
              <a:rPr lang="en-US" altLang="x-none" dirty="0">
                <a:solidFill>
                  <a:srgbClr val="800000"/>
                </a:solidFill>
              </a:rPr>
              <a:t>();</a:t>
            </a:r>
            <a:endParaRPr lang="en-US" altLang="x-none" dirty="0">
              <a:solidFill>
                <a:srgbClr val="008000"/>
              </a:solidFill>
            </a:endParaRP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	</a:t>
            </a:r>
            <a:r>
              <a:rPr lang="en-US" altLang="x-none" b="1" dirty="0">
                <a:solidFill>
                  <a:srgbClr val="FF0000"/>
                </a:solidFill>
              </a:rPr>
              <a:t>if</a:t>
            </a:r>
            <a:r>
              <a:rPr lang="en-US" altLang="x-none" dirty="0">
                <a:solidFill>
                  <a:srgbClr val="FF0000"/>
                </a:solidFill>
              </a:rPr>
              <a:t> (u </a:t>
            </a:r>
            <a:r>
              <a:rPr lang="en-US" altLang="x-none" b="1" dirty="0">
                <a:solidFill>
                  <a:srgbClr val="FF0000"/>
                </a:solidFill>
              </a:rPr>
              <a:t>has</a:t>
            </a:r>
            <a:r>
              <a:rPr lang="en-US" altLang="x-none" dirty="0">
                <a:solidFill>
                  <a:srgbClr val="FF0000"/>
                </a:solidFill>
              </a:rPr>
              <a:t> been visited) {</a:t>
            </a:r>
          </a:p>
          <a:p>
            <a:pPr defTabSz="365760" eaLnBrk="1" hangingPunct="1"/>
            <a:r>
              <a:rPr lang="en-US" altLang="x-none" dirty="0">
                <a:solidFill>
                  <a:srgbClr val="FF0000"/>
                </a:solidFill>
              </a:rPr>
              <a:t>			return true;</a:t>
            </a:r>
          </a:p>
          <a:p>
            <a:pPr defTabSz="365760" eaLnBrk="1" hangingPunct="1"/>
            <a:r>
              <a:rPr lang="en-US" altLang="x-none" dirty="0">
                <a:solidFill>
                  <a:srgbClr val="FF0000"/>
                </a:solidFill>
              </a:rPr>
              <a:t>		} </a:t>
            </a:r>
            <a:r>
              <a:rPr lang="en-US" altLang="x-none" dirty="0">
                <a:solidFill>
                  <a:srgbClr val="800000"/>
                </a:solidFill>
              </a:rPr>
              <a:t>else {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		visit u;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		</a:t>
            </a:r>
            <a:r>
              <a:rPr lang="en-US" altLang="x-none" b="1" dirty="0">
                <a:solidFill>
                  <a:srgbClr val="800000"/>
                </a:solidFill>
              </a:rPr>
              <a:t>for </a:t>
            </a:r>
            <a:r>
              <a:rPr lang="en-US" altLang="x-none" dirty="0">
                <a:solidFill>
                  <a:srgbClr val="800000"/>
                </a:solidFill>
              </a:rPr>
              <a:t>each edge (u, v) leaving u: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			</a:t>
            </a:r>
            <a:r>
              <a:rPr lang="en-US" altLang="x-none" dirty="0" err="1">
                <a:solidFill>
                  <a:srgbClr val="800000"/>
                </a:solidFill>
              </a:rPr>
              <a:t>s.push</a:t>
            </a:r>
            <a:r>
              <a:rPr lang="en-US" altLang="x-none" dirty="0">
                <a:solidFill>
                  <a:srgbClr val="800000"/>
                </a:solidFill>
              </a:rPr>
              <a:t>(v);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	}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}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return false;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}</a:t>
            </a:r>
          </a:p>
          <a:p>
            <a:pPr eaLnBrk="1" hangingPunct="1"/>
            <a:endParaRPr lang="en-US" altLang="x-none" dirty="0">
              <a:solidFill>
                <a:srgbClr val="800000"/>
              </a:solidFill>
              <a:latin typeface="Calibri" charset="0"/>
            </a:endParaRPr>
          </a:p>
        </p:txBody>
      </p:sp>
      <p:grpSp>
        <p:nvGrpSpPr>
          <p:cNvPr id="26626" name="Group 3"/>
          <p:cNvGrpSpPr>
            <a:grpSpLocks/>
          </p:cNvGrpSpPr>
          <p:nvPr/>
        </p:nvGrpSpPr>
        <p:grpSpPr bwMode="auto">
          <a:xfrm>
            <a:off x="5181600" y="4419600"/>
            <a:ext cx="3836988" cy="2320925"/>
            <a:chOff x="406400" y="4079875"/>
            <a:chExt cx="3836988" cy="2320925"/>
          </a:xfrm>
        </p:grpSpPr>
        <p:sp>
          <p:nvSpPr>
            <p:cNvPr id="26629" name="Oval 3"/>
            <p:cNvSpPr>
              <a:spLocks/>
            </p:cNvSpPr>
            <p:nvPr/>
          </p:nvSpPr>
          <p:spPr bwMode="auto">
            <a:xfrm>
              <a:off x="1319213" y="4529138"/>
              <a:ext cx="90487" cy="90487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6630" name="Oval 4"/>
            <p:cNvSpPr>
              <a:spLocks/>
            </p:cNvSpPr>
            <p:nvPr/>
          </p:nvSpPr>
          <p:spPr bwMode="auto">
            <a:xfrm>
              <a:off x="1146175" y="5318125"/>
              <a:ext cx="90488" cy="90488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6631" name="Oval 5"/>
            <p:cNvSpPr>
              <a:spLocks/>
            </p:cNvSpPr>
            <p:nvPr/>
          </p:nvSpPr>
          <p:spPr bwMode="auto">
            <a:xfrm>
              <a:off x="1863725" y="5800725"/>
              <a:ext cx="90488" cy="90488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6632" name="Oval 6"/>
            <p:cNvSpPr>
              <a:spLocks/>
            </p:cNvSpPr>
            <p:nvPr/>
          </p:nvSpPr>
          <p:spPr bwMode="auto">
            <a:xfrm>
              <a:off x="1173163" y="6219825"/>
              <a:ext cx="90487" cy="9048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6633" name="Oval 7"/>
            <p:cNvSpPr>
              <a:spLocks/>
            </p:cNvSpPr>
            <p:nvPr/>
          </p:nvSpPr>
          <p:spPr bwMode="auto">
            <a:xfrm>
              <a:off x="2259013" y="5299075"/>
              <a:ext cx="90487" cy="90488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6634" name="Oval 8"/>
            <p:cNvSpPr>
              <a:spLocks/>
            </p:cNvSpPr>
            <p:nvPr/>
          </p:nvSpPr>
          <p:spPr bwMode="auto">
            <a:xfrm>
              <a:off x="2355850" y="6221413"/>
              <a:ext cx="90488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6635" name="Oval 9"/>
            <p:cNvSpPr>
              <a:spLocks/>
            </p:cNvSpPr>
            <p:nvPr/>
          </p:nvSpPr>
          <p:spPr bwMode="auto">
            <a:xfrm>
              <a:off x="2743200" y="5711825"/>
              <a:ext cx="90488" cy="9048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6636" name="Oval 10"/>
            <p:cNvSpPr>
              <a:spLocks/>
            </p:cNvSpPr>
            <p:nvPr/>
          </p:nvSpPr>
          <p:spPr bwMode="auto">
            <a:xfrm>
              <a:off x="2463800" y="4411663"/>
              <a:ext cx="90488" cy="90487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6637" name="Oval 11"/>
            <p:cNvSpPr>
              <a:spLocks/>
            </p:cNvSpPr>
            <p:nvPr/>
          </p:nvSpPr>
          <p:spPr bwMode="auto">
            <a:xfrm>
              <a:off x="3043238" y="5027613"/>
              <a:ext cx="90487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6638" name="Oval 12"/>
            <p:cNvSpPr>
              <a:spLocks/>
            </p:cNvSpPr>
            <p:nvPr/>
          </p:nvSpPr>
          <p:spPr bwMode="auto">
            <a:xfrm>
              <a:off x="3557588" y="5789613"/>
              <a:ext cx="90487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6639" name="Oval 13"/>
            <p:cNvSpPr>
              <a:spLocks/>
            </p:cNvSpPr>
            <p:nvPr/>
          </p:nvSpPr>
          <p:spPr bwMode="auto">
            <a:xfrm>
              <a:off x="3790950" y="4652963"/>
              <a:ext cx="90488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6640" name="Oval 14"/>
            <p:cNvSpPr>
              <a:spLocks/>
            </p:cNvSpPr>
            <p:nvPr/>
          </p:nvSpPr>
          <p:spPr bwMode="auto">
            <a:xfrm>
              <a:off x="406400" y="5113338"/>
              <a:ext cx="90488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6641" name="AutoShape 15"/>
            <p:cNvSpPr>
              <a:spLocks/>
            </p:cNvSpPr>
            <p:nvPr/>
          </p:nvSpPr>
          <p:spPr bwMode="auto">
            <a:xfrm>
              <a:off x="496888" y="5159375"/>
              <a:ext cx="649287" cy="204788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42" name="AutoShape 16"/>
            <p:cNvSpPr>
              <a:spLocks/>
            </p:cNvSpPr>
            <p:nvPr/>
          </p:nvSpPr>
          <p:spPr bwMode="auto">
            <a:xfrm rot="10800000" flipH="1">
              <a:off x="1192213" y="4619625"/>
              <a:ext cx="173037" cy="6985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5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43" name="AutoShape 17"/>
            <p:cNvSpPr>
              <a:spLocks/>
            </p:cNvSpPr>
            <p:nvPr/>
          </p:nvSpPr>
          <p:spPr bwMode="auto">
            <a:xfrm>
              <a:off x="1223963" y="5395913"/>
              <a:ext cx="652462" cy="417512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5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44" name="AutoShape 18"/>
            <p:cNvSpPr>
              <a:spLocks/>
            </p:cNvSpPr>
            <p:nvPr/>
          </p:nvSpPr>
          <p:spPr bwMode="auto">
            <a:xfrm rot="10800000" flipH="1">
              <a:off x="1250950" y="5878513"/>
              <a:ext cx="625475" cy="354012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45" name="AutoShape 19"/>
            <p:cNvSpPr>
              <a:spLocks/>
            </p:cNvSpPr>
            <p:nvPr/>
          </p:nvSpPr>
          <p:spPr bwMode="auto">
            <a:xfrm rot="10800000" flipH="1">
              <a:off x="1941513" y="5376863"/>
              <a:ext cx="330200" cy="436562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5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46" name="AutoShape 20"/>
            <p:cNvSpPr>
              <a:spLocks/>
            </p:cNvSpPr>
            <p:nvPr/>
          </p:nvSpPr>
          <p:spPr bwMode="auto">
            <a:xfrm>
              <a:off x="2336800" y="5376863"/>
              <a:ext cx="419100" cy="347662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47" name="AutoShape 21"/>
            <p:cNvSpPr>
              <a:spLocks/>
            </p:cNvSpPr>
            <p:nvPr/>
          </p:nvSpPr>
          <p:spPr bwMode="auto">
            <a:xfrm rot="10800000" flipH="1">
              <a:off x="2433638" y="5789613"/>
              <a:ext cx="322262" cy="4445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48" name="AutoShape 22"/>
            <p:cNvSpPr>
              <a:spLocks/>
            </p:cNvSpPr>
            <p:nvPr/>
          </p:nvSpPr>
          <p:spPr bwMode="auto">
            <a:xfrm rot="10800000" flipH="1">
              <a:off x="2305050" y="4502150"/>
              <a:ext cx="204788" cy="796925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5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49" name="AutoShape 23"/>
            <p:cNvSpPr>
              <a:spLocks/>
            </p:cNvSpPr>
            <p:nvPr/>
          </p:nvSpPr>
          <p:spPr bwMode="auto">
            <a:xfrm rot="10800000" flipH="1">
              <a:off x="2820988" y="5118100"/>
              <a:ext cx="268287" cy="606425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50" name="AutoShape 24"/>
            <p:cNvSpPr>
              <a:spLocks/>
            </p:cNvSpPr>
            <p:nvPr/>
          </p:nvSpPr>
          <p:spPr bwMode="auto">
            <a:xfrm rot="10800000" flipH="1">
              <a:off x="3121025" y="4730750"/>
              <a:ext cx="682625" cy="30956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51" name="AutoShape 25"/>
            <p:cNvSpPr>
              <a:spLocks/>
            </p:cNvSpPr>
            <p:nvPr/>
          </p:nvSpPr>
          <p:spPr bwMode="auto">
            <a:xfrm>
              <a:off x="2833688" y="5757863"/>
              <a:ext cx="723900" cy="77787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52" name="AutoShape 26"/>
            <p:cNvSpPr>
              <a:spLocks/>
            </p:cNvSpPr>
            <p:nvPr/>
          </p:nvSpPr>
          <p:spPr bwMode="auto">
            <a:xfrm rot="10800000" flipH="1">
              <a:off x="2541588" y="4165600"/>
              <a:ext cx="222250" cy="25876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53" name="Oval 27"/>
            <p:cNvSpPr>
              <a:spLocks/>
            </p:cNvSpPr>
            <p:nvPr/>
          </p:nvSpPr>
          <p:spPr bwMode="auto">
            <a:xfrm>
              <a:off x="2095500" y="4079875"/>
              <a:ext cx="90488" cy="90488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6654" name="Oval 28"/>
            <p:cNvSpPr>
              <a:spLocks/>
            </p:cNvSpPr>
            <p:nvPr/>
          </p:nvSpPr>
          <p:spPr bwMode="auto">
            <a:xfrm>
              <a:off x="2751138" y="4087813"/>
              <a:ext cx="90487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6655" name="Oval 29"/>
            <p:cNvSpPr>
              <a:spLocks/>
            </p:cNvSpPr>
            <p:nvPr/>
          </p:nvSpPr>
          <p:spPr bwMode="auto">
            <a:xfrm>
              <a:off x="4152900" y="5387975"/>
              <a:ext cx="90488" cy="9048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6656" name="AutoShape 30"/>
            <p:cNvSpPr>
              <a:spLocks/>
            </p:cNvSpPr>
            <p:nvPr/>
          </p:nvSpPr>
          <p:spPr bwMode="auto">
            <a:xfrm>
              <a:off x="2173288" y="4157663"/>
              <a:ext cx="303212" cy="2667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5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57" name="AutoShape 31"/>
            <p:cNvSpPr>
              <a:spLocks/>
            </p:cNvSpPr>
            <p:nvPr/>
          </p:nvSpPr>
          <p:spPr bwMode="auto">
            <a:xfrm rot="10800000" flipH="1">
              <a:off x="3635375" y="5465763"/>
              <a:ext cx="530225" cy="33655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58" name="AutoShape 32"/>
            <p:cNvSpPr>
              <a:spLocks/>
            </p:cNvSpPr>
            <p:nvPr/>
          </p:nvSpPr>
          <p:spPr bwMode="auto">
            <a:xfrm rot="10800000">
              <a:off x="3603625" y="5880100"/>
              <a:ext cx="246063" cy="43021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59" name="Oval 33"/>
            <p:cNvSpPr>
              <a:spLocks/>
            </p:cNvSpPr>
            <p:nvPr/>
          </p:nvSpPr>
          <p:spPr bwMode="auto">
            <a:xfrm>
              <a:off x="3803650" y="6310313"/>
              <a:ext cx="90488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6660" name="AutoShape 34"/>
            <p:cNvSpPr>
              <a:spLocks/>
            </p:cNvSpPr>
            <p:nvPr/>
          </p:nvSpPr>
          <p:spPr bwMode="auto">
            <a:xfrm rot="10800000" flipH="1">
              <a:off x="1397000" y="4157663"/>
              <a:ext cx="711200" cy="384175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5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61" name="AutoShape 35"/>
            <p:cNvSpPr>
              <a:spLocks/>
            </p:cNvSpPr>
            <p:nvPr/>
          </p:nvSpPr>
          <p:spPr bwMode="auto">
            <a:xfrm rot="10800000" flipH="1">
              <a:off x="1223963" y="4489450"/>
              <a:ext cx="1252537" cy="841375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62" name="Line 36"/>
            <p:cNvSpPr>
              <a:spLocks noChangeShapeType="1"/>
            </p:cNvSpPr>
            <p:nvPr/>
          </p:nvSpPr>
          <p:spPr bwMode="auto">
            <a:xfrm>
              <a:off x="2185988" y="4125913"/>
              <a:ext cx="565150" cy="793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3" name="AutoShape 37"/>
            <p:cNvSpPr>
              <a:spLocks/>
            </p:cNvSpPr>
            <p:nvPr/>
          </p:nvSpPr>
          <p:spPr bwMode="auto">
            <a:xfrm>
              <a:off x="1397000" y="4606925"/>
              <a:ext cx="874713" cy="70485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64" name="AutoShape 38"/>
            <p:cNvSpPr>
              <a:spLocks/>
            </p:cNvSpPr>
            <p:nvPr/>
          </p:nvSpPr>
          <p:spPr bwMode="auto">
            <a:xfrm rot="10800000" flipH="1">
              <a:off x="484188" y="4606925"/>
              <a:ext cx="847725" cy="51911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65" name="AutoShape 39"/>
            <p:cNvSpPr>
              <a:spLocks/>
            </p:cNvSpPr>
            <p:nvPr/>
          </p:nvSpPr>
          <p:spPr bwMode="auto">
            <a:xfrm>
              <a:off x="484188" y="5191125"/>
              <a:ext cx="701675" cy="10414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66" name="AutoShape 40"/>
            <p:cNvSpPr>
              <a:spLocks/>
            </p:cNvSpPr>
            <p:nvPr/>
          </p:nvSpPr>
          <p:spPr bwMode="auto">
            <a:xfrm rot="10800000">
              <a:off x="1192213" y="5408613"/>
              <a:ext cx="26987" cy="811212"/>
            </a:xfrm>
            <a:custGeom>
              <a:avLst/>
              <a:gdLst>
                <a:gd name="T0" fmla="*/ 0 w 21600"/>
                <a:gd name="T1" fmla="*/ 0 h 21600"/>
                <a:gd name="T2" fmla="*/ 951419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67" name="Line 41"/>
            <p:cNvSpPr>
              <a:spLocks noChangeShapeType="1"/>
            </p:cNvSpPr>
            <p:nvPr/>
          </p:nvSpPr>
          <p:spPr bwMode="auto">
            <a:xfrm>
              <a:off x="1263650" y="6265863"/>
              <a:ext cx="1092200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8" name="AutoShape 42"/>
            <p:cNvSpPr>
              <a:spLocks/>
            </p:cNvSpPr>
            <p:nvPr/>
          </p:nvSpPr>
          <p:spPr bwMode="auto">
            <a:xfrm rot="10800000" flipH="1">
              <a:off x="1954213" y="5757863"/>
              <a:ext cx="788987" cy="889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69" name="AutoShape 43"/>
            <p:cNvSpPr>
              <a:spLocks/>
            </p:cNvSpPr>
            <p:nvPr/>
          </p:nvSpPr>
          <p:spPr bwMode="auto">
            <a:xfrm rot="10800000">
              <a:off x="2541588" y="4489450"/>
              <a:ext cx="514350" cy="55086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70" name="AutoShape 44"/>
            <p:cNvSpPr>
              <a:spLocks/>
            </p:cNvSpPr>
            <p:nvPr/>
          </p:nvSpPr>
          <p:spPr bwMode="auto">
            <a:xfrm>
              <a:off x="2828925" y="4165600"/>
              <a:ext cx="974725" cy="50006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71" name="AutoShape 45"/>
            <p:cNvSpPr>
              <a:spLocks/>
            </p:cNvSpPr>
            <p:nvPr/>
          </p:nvSpPr>
          <p:spPr bwMode="auto">
            <a:xfrm>
              <a:off x="3121025" y="5105400"/>
              <a:ext cx="449263" cy="69691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72" name="AutoShape 46"/>
            <p:cNvSpPr>
              <a:spLocks/>
            </p:cNvSpPr>
            <p:nvPr/>
          </p:nvSpPr>
          <p:spPr bwMode="auto">
            <a:xfrm>
              <a:off x="2446338" y="6267450"/>
              <a:ext cx="1357312" cy="889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73" name="AutoShape 47"/>
            <p:cNvSpPr>
              <a:spLocks/>
            </p:cNvSpPr>
            <p:nvPr/>
          </p:nvSpPr>
          <p:spPr bwMode="auto">
            <a:xfrm rot="10800000" flipH="1">
              <a:off x="3881438" y="5478463"/>
              <a:ext cx="317500" cy="84455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74" name="AutoShape 48"/>
            <p:cNvSpPr>
              <a:spLocks/>
            </p:cNvSpPr>
            <p:nvPr/>
          </p:nvSpPr>
          <p:spPr bwMode="auto">
            <a:xfrm>
              <a:off x="3868738" y="4730750"/>
              <a:ext cx="296862" cy="669925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75" name="AutoShape 49"/>
            <p:cNvSpPr>
              <a:spLocks/>
            </p:cNvSpPr>
            <p:nvPr/>
          </p:nvSpPr>
          <p:spPr bwMode="auto">
            <a:xfrm rot="10800000">
              <a:off x="2797175" y="4178300"/>
              <a:ext cx="292100" cy="84931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76" name="AutoShape 50"/>
            <p:cNvSpPr>
              <a:spLocks/>
            </p:cNvSpPr>
            <p:nvPr/>
          </p:nvSpPr>
          <p:spPr bwMode="auto">
            <a:xfrm rot="10800000" flipH="1">
              <a:off x="2349500" y="5105400"/>
              <a:ext cx="706438" cy="23971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77" name="AutoShape 51"/>
            <p:cNvSpPr>
              <a:spLocks/>
            </p:cNvSpPr>
            <p:nvPr/>
          </p:nvSpPr>
          <p:spPr bwMode="auto">
            <a:xfrm>
              <a:off x="1941513" y="5878513"/>
              <a:ext cx="427037" cy="3556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78" name="AutoShape 52"/>
            <p:cNvSpPr>
              <a:spLocks/>
            </p:cNvSpPr>
            <p:nvPr/>
          </p:nvSpPr>
          <p:spPr bwMode="auto">
            <a:xfrm>
              <a:off x="2349500" y="5345113"/>
              <a:ext cx="1803400" cy="889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79" name="AutoShape 53"/>
            <p:cNvSpPr>
              <a:spLocks/>
            </p:cNvSpPr>
            <p:nvPr/>
          </p:nvSpPr>
          <p:spPr bwMode="auto">
            <a:xfrm rot="10800000" flipH="1">
              <a:off x="1236663" y="5345113"/>
              <a:ext cx="1022350" cy="1905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553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6627" name="Rectangle 5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53400" cy="823913"/>
          </a:xfrm>
        </p:spPr>
        <p:txBody>
          <a:bodyPr rIns="132080"/>
          <a:lstStyle/>
          <a:p>
            <a:pPr eaLnBrk="1" hangingPunct="1"/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Aside: How can you find a cycle</a:t>
            </a:r>
            <a:br>
              <a:rPr lang="en-US" altLang="x-none" sz="2800" b="1">
                <a:solidFill>
                  <a:srgbClr val="800000"/>
                </a:solidFill>
                <a:latin typeface="Tw Cen MT" charset="0"/>
              </a:rPr>
            </a:br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in an undirected graph?</a:t>
            </a:r>
            <a:endParaRPr lang="en-US" altLang="x-none" sz="2800" b="1">
              <a:solidFill>
                <a:srgbClr val="FF0000"/>
              </a:solidFill>
              <a:latin typeface="Tw Cen MT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/>
          </p:cNvSpPr>
          <p:nvPr/>
        </p:nvSpPr>
        <p:spPr bwMode="auto">
          <a:xfrm>
            <a:off x="685800" y="1371600"/>
            <a:ext cx="42862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269875" indent="-2301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140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altLang="x-none" sz="2400">
                <a:solidFill>
                  <a:srgbClr val="800000"/>
                </a:solidFill>
              </a:rPr>
              <a:t>Start with the whole graph – it is</a:t>
            </a:r>
            <a:br>
              <a:rPr lang="en-US" altLang="x-none" sz="2400">
                <a:solidFill>
                  <a:srgbClr val="800000"/>
                </a:solidFill>
              </a:rPr>
            </a:br>
            <a:r>
              <a:rPr lang="en-US" altLang="x-none" sz="2400">
                <a:solidFill>
                  <a:srgbClr val="800000"/>
                </a:solidFill>
              </a:rPr>
              <a:t>connected</a:t>
            </a:r>
          </a:p>
        </p:txBody>
      </p:sp>
      <p:sp>
        <p:nvSpPr>
          <p:cNvPr id="27650" name="Oval 3"/>
          <p:cNvSpPr>
            <a:spLocks/>
          </p:cNvSpPr>
          <p:nvPr/>
        </p:nvSpPr>
        <p:spPr bwMode="auto">
          <a:xfrm>
            <a:off x="1319213" y="4529138"/>
            <a:ext cx="90487" cy="90487"/>
          </a:xfrm>
          <a:prstGeom prst="ellipse">
            <a:avLst/>
          </a:prstGeom>
          <a:solidFill>
            <a:srgbClr val="FF3300"/>
          </a:solidFill>
          <a:ln w="25400">
            <a:solidFill>
              <a:srgbClr val="FF3300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7651" name="Oval 4"/>
          <p:cNvSpPr>
            <a:spLocks/>
          </p:cNvSpPr>
          <p:nvPr/>
        </p:nvSpPr>
        <p:spPr bwMode="auto">
          <a:xfrm>
            <a:off x="1146175" y="5318125"/>
            <a:ext cx="90488" cy="90488"/>
          </a:xfrm>
          <a:prstGeom prst="ellipse">
            <a:avLst/>
          </a:prstGeom>
          <a:solidFill>
            <a:srgbClr val="FF3300"/>
          </a:solidFill>
          <a:ln w="25400">
            <a:solidFill>
              <a:srgbClr val="FF3300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7652" name="Oval 5"/>
          <p:cNvSpPr>
            <a:spLocks/>
          </p:cNvSpPr>
          <p:nvPr/>
        </p:nvSpPr>
        <p:spPr bwMode="auto">
          <a:xfrm>
            <a:off x="1863725" y="5800725"/>
            <a:ext cx="90488" cy="90488"/>
          </a:xfrm>
          <a:prstGeom prst="ellipse">
            <a:avLst/>
          </a:prstGeom>
          <a:solidFill>
            <a:srgbClr val="FF3300"/>
          </a:solidFill>
          <a:ln w="25400">
            <a:solidFill>
              <a:srgbClr val="FF3300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7653" name="Oval 6"/>
          <p:cNvSpPr>
            <a:spLocks/>
          </p:cNvSpPr>
          <p:nvPr/>
        </p:nvSpPr>
        <p:spPr bwMode="auto">
          <a:xfrm>
            <a:off x="1173163" y="6219825"/>
            <a:ext cx="90487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7654" name="Oval 7"/>
          <p:cNvSpPr>
            <a:spLocks/>
          </p:cNvSpPr>
          <p:nvPr/>
        </p:nvSpPr>
        <p:spPr bwMode="auto">
          <a:xfrm>
            <a:off x="2259013" y="5299075"/>
            <a:ext cx="90487" cy="90488"/>
          </a:xfrm>
          <a:prstGeom prst="ellipse">
            <a:avLst/>
          </a:prstGeom>
          <a:solidFill>
            <a:srgbClr val="FF3300"/>
          </a:solidFill>
          <a:ln w="25400">
            <a:solidFill>
              <a:srgbClr val="FF3300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7655" name="Oval 8"/>
          <p:cNvSpPr>
            <a:spLocks/>
          </p:cNvSpPr>
          <p:nvPr/>
        </p:nvSpPr>
        <p:spPr bwMode="auto">
          <a:xfrm>
            <a:off x="2355850" y="6221413"/>
            <a:ext cx="90488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7656" name="Oval 9"/>
          <p:cNvSpPr>
            <a:spLocks/>
          </p:cNvSpPr>
          <p:nvPr/>
        </p:nvSpPr>
        <p:spPr bwMode="auto">
          <a:xfrm>
            <a:off x="2743200" y="5711825"/>
            <a:ext cx="90488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7657" name="Oval 10"/>
          <p:cNvSpPr>
            <a:spLocks/>
          </p:cNvSpPr>
          <p:nvPr/>
        </p:nvSpPr>
        <p:spPr bwMode="auto">
          <a:xfrm>
            <a:off x="2463800" y="4411663"/>
            <a:ext cx="90488" cy="90487"/>
          </a:xfrm>
          <a:prstGeom prst="ellipse">
            <a:avLst/>
          </a:prstGeom>
          <a:solidFill>
            <a:srgbClr val="FF3300"/>
          </a:solidFill>
          <a:ln w="25400">
            <a:solidFill>
              <a:srgbClr val="FF3300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7658" name="Oval 11"/>
          <p:cNvSpPr>
            <a:spLocks/>
          </p:cNvSpPr>
          <p:nvPr/>
        </p:nvSpPr>
        <p:spPr bwMode="auto">
          <a:xfrm>
            <a:off x="3043238" y="5027613"/>
            <a:ext cx="90487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7659" name="Oval 12"/>
          <p:cNvSpPr>
            <a:spLocks/>
          </p:cNvSpPr>
          <p:nvPr/>
        </p:nvSpPr>
        <p:spPr bwMode="auto">
          <a:xfrm>
            <a:off x="3557588" y="5789613"/>
            <a:ext cx="90487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7660" name="Oval 13"/>
          <p:cNvSpPr>
            <a:spLocks/>
          </p:cNvSpPr>
          <p:nvPr/>
        </p:nvSpPr>
        <p:spPr bwMode="auto">
          <a:xfrm>
            <a:off x="3790950" y="4652963"/>
            <a:ext cx="90488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7661" name="Oval 14"/>
          <p:cNvSpPr>
            <a:spLocks/>
          </p:cNvSpPr>
          <p:nvPr/>
        </p:nvSpPr>
        <p:spPr bwMode="auto">
          <a:xfrm>
            <a:off x="406400" y="5113338"/>
            <a:ext cx="90488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7662" name="AutoShape 15"/>
          <p:cNvSpPr>
            <a:spLocks/>
          </p:cNvSpPr>
          <p:nvPr/>
        </p:nvSpPr>
        <p:spPr bwMode="auto">
          <a:xfrm>
            <a:off x="496888" y="5159375"/>
            <a:ext cx="649287" cy="204788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63" name="AutoShape 16"/>
          <p:cNvSpPr>
            <a:spLocks/>
          </p:cNvSpPr>
          <p:nvPr/>
        </p:nvSpPr>
        <p:spPr bwMode="auto">
          <a:xfrm rot="10800000" flipH="1">
            <a:off x="1192213" y="4619625"/>
            <a:ext cx="173037" cy="6985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4925">
            <a:solidFill>
              <a:srgbClr val="FF33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64" name="AutoShape 17"/>
          <p:cNvSpPr>
            <a:spLocks/>
          </p:cNvSpPr>
          <p:nvPr/>
        </p:nvSpPr>
        <p:spPr bwMode="auto">
          <a:xfrm>
            <a:off x="1223963" y="5395913"/>
            <a:ext cx="652462" cy="417512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4925">
            <a:solidFill>
              <a:srgbClr val="FF33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65" name="AutoShape 18"/>
          <p:cNvSpPr>
            <a:spLocks/>
          </p:cNvSpPr>
          <p:nvPr/>
        </p:nvSpPr>
        <p:spPr bwMode="auto">
          <a:xfrm rot="10800000" flipH="1">
            <a:off x="1250950" y="5878513"/>
            <a:ext cx="625475" cy="354012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66" name="AutoShape 19"/>
          <p:cNvSpPr>
            <a:spLocks/>
          </p:cNvSpPr>
          <p:nvPr/>
        </p:nvSpPr>
        <p:spPr bwMode="auto">
          <a:xfrm rot="10800000" flipH="1">
            <a:off x="1941513" y="5376863"/>
            <a:ext cx="330200" cy="436562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4925">
            <a:solidFill>
              <a:srgbClr val="FF33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67" name="AutoShape 20"/>
          <p:cNvSpPr>
            <a:spLocks/>
          </p:cNvSpPr>
          <p:nvPr/>
        </p:nvSpPr>
        <p:spPr bwMode="auto">
          <a:xfrm>
            <a:off x="2336800" y="5376863"/>
            <a:ext cx="419100" cy="347662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68" name="AutoShape 21"/>
          <p:cNvSpPr>
            <a:spLocks/>
          </p:cNvSpPr>
          <p:nvPr/>
        </p:nvSpPr>
        <p:spPr bwMode="auto">
          <a:xfrm rot="10800000" flipH="1">
            <a:off x="2433638" y="5789613"/>
            <a:ext cx="322262" cy="4445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69" name="AutoShape 22"/>
          <p:cNvSpPr>
            <a:spLocks/>
          </p:cNvSpPr>
          <p:nvPr/>
        </p:nvSpPr>
        <p:spPr bwMode="auto">
          <a:xfrm rot="10800000" flipH="1">
            <a:off x="2305050" y="4502150"/>
            <a:ext cx="204788" cy="79692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4925">
            <a:solidFill>
              <a:srgbClr val="FF33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70" name="AutoShape 23"/>
          <p:cNvSpPr>
            <a:spLocks/>
          </p:cNvSpPr>
          <p:nvPr/>
        </p:nvSpPr>
        <p:spPr bwMode="auto">
          <a:xfrm rot="10800000" flipH="1">
            <a:off x="2820988" y="5118100"/>
            <a:ext cx="268287" cy="60642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71" name="AutoShape 24"/>
          <p:cNvSpPr>
            <a:spLocks/>
          </p:cNvSpPr>
          <p:nvPr/>
        </p:nvSpPr>
        <p:spPr bwMode="auto">
          <a:xfrm rot="10800000" flipH="1">
            <a:off x="3121025" y="4730750"/>
            <a:ext cx="682625" cy="30956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72" name="AutoShape 25"/>
          <p:cNvSpPr>
            <a:spLocks/>
          </p:cNvSpPr>
          <p:nvPr/>
        </p:nvSpPr>
        <p:spPr bwMode="auto">
          <a:xfrm>
            <a:off x="2833688" y="5757863"/>
            <a:ext cx="723900" cy="77787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73" name="AutoShape 26"/>
          <p:cNvSpPr>
            <a:spLocks/>
          </p:cNvSpPr>
          <p:nvPr/>
        </p:nvSpPr>
        <p:spPr bwMode="auto">
          <a:xfrm rot="10800000" flipH="1">
            <a:off x="2541588" y="4165600"/>
            <a:ext cx="222250" cy="25876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74" name="Oval 27"/>
          <p:cNvSpPr>
            <a:spLocks/>
          </p:cNvSpPr>
          <p:nvPr/>
        </p:nvSpPr>
        <p:spPr bwMode="auto">
          <a:xfrm>
            <a:off x="2095500" y="4079875"/>
            <a:ext cx="90488" cy="90488"/>
          </a:xfrm>
          <a:prstGeom prst="ellipse">
            <a:avLst/>
          </a:prstGeom>
          <a:solidFill>
            <a:srgbClr val="FF3300"/>
          </a:solidFill>
          <a:ln w="25400">
            <a:solidFill>
              <a:srgbClr val="FF3300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7675" name="Oval 28"/>
          <p:cNvSpPr>
            <a:spLocks/>
          </p:cNvSpPr>
          <p:nvPr/>
        </p:nvSpPr>
        <p:spPr bwMode="auto">
          <a:xfrm>
            <a:off x="2751138" y="4087813"/>
            <a:ext cx="90487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7676" name="Oval 29"/>
          <p:cNvSpPr>
            <a:spLocks/>
          </p:cNvSpPr>
          <p:nvPr/>
        </p:nvSpPr>
        <p:spPr bwMode="auto">
          <a:xfrm>
            <a:off x="4152900" y="5387975"/>
            <a:ext cx="90488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7677" name="AutoShape 30"/>
          <p:cNvSpPr>
            <a:spLocks/>
          </p:cNvSpPr>
          <p:nvPr/>
        </p:nvSpPr>
        <p:spPr bwMode="auto">
          <a:xfrm>
            <a:off x="2173288" y="4157663"/>
            <a:ext cx="303212" cy="2667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4925">
            <a:solidFill>
              <a:srgbClr val="FF33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78" name="AutoShape 31"/>
          <p:cNvSpPr>
            <a:spLocks/>
          </p:cNvSpPr>
          <p:nvPr/>
        </p:nvSpPr>
        <p:spPr bwMode="auto">
          <a:xfrm rot="10800000" flipH="1">
            <a:off x="3635375" y="5465763"/>
            <a:ext cx="530225" cy="33655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79" name="AutoShape 32"/>
          <p:cNvSpPr>
            <a:spLocks/>
          </p:cNvSpPr>
          <p:nvPr/>
        </p:nvSpPr>
        <p:spPr bwMode="auto">
          <a:xfrm rot="10800000">
            <a:off x="3603625" y="5880100"/>
            <a:ext cx="246063" cy="43021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80" name="Oval 33"/>
          <p:cNvSpPr>
            <a:spLocks/>
          </p:cNvSpPr>
          <p:nvPr/>
        </p:nvSpPr>
        <p:spPr bwMode="auto">
          <a:xfrm>
            <a:off x="3803650" y="6310313"/>
            <a:ext cx="90488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7681" name="AutoShape 34"/>
          <p:cNvSpPr>
            <a:spLocks/>
          </p:cNvSpPr>
          <p:nvPr/>
        </p:nvSpPr>
        <p:spPr bwMode="auto">
          <a:xfrm rot="10800000" flipH="1">
            <a:off x="1397000" y="4157663"/>
            <a:ext cx="711200" cy="38417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4925">
            <a:solidFill>
              <a:srgbClr val="FF33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82" name="AutoShape 35"/>
          <p:cNvSpPr>
            <a:spLocks/>
          </p:cNvSpPr>
          <p:nvPr/>
        </p:nvSpPr>
        <p:spPr bwMode="auto">
          <a:xfrm rot="10800000" flipH="1">
            <a:off x="1223963" y="4489450"/>
            <a:ext cx="1252537" cy="84137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83" name="Line 36"/>
          <p:cNvSpPr>
            <a:spLocks noChangeShapeType="1"/>
          </p:cNvSpPr>
          <p:nvPr/>
        </p:nvSpPr>
        <p:spPr bwMode="auto">
          <a:xfrm>
            <a:off x="2185988" y="4125913"/>
            <a:ext cx="565150" cy="79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4" name="AutoShape 37"/>
          <p:cNvSpPr>
            <a:spLocks/>
          </p:cNvSpPr>
          <p:nvPr/>
        </p:nvSpPr>
        <p:spPr bwMode="auto">
          <a:xfrm>
            <a:off x="1397000" y="4606925"/>
            <a:ext cx="874713" cy="70485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85" name="AutoShape 38"/>
          <p:cNvSpPr>
            <a:spLocks/>
          </p:cNvSpPr>
          <p:nvPr/>
        </p:nvSpPr>
        <p:spPr bwMode="auto">
          <a:xfrm rot="10800000" flipH="1">
            <a:off x="484188" y="4606925"/>
            <a:ext cx="847725" cy="51911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86" name="AutoShape 39"/>
          <p:cNvSpPr>
            <a:spLocks/>
          </p:cNvSpPr>
          <p:nvPr/>
        </p:nvSpPr>
        <p:spPr bwMode="auto">
          <a:xfrm>
            <a:off x="484188" y="5191125"/>
            <a:ext cx="701675" cy="10414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87" name="AutoShape 40"/>
          <p:cNvSpPr>
            <a:spLocks/>
          </p:cNvSpPr>
          <p:nvPr/>
        </p:nvSpPr>
        <p:spPr bwMode="auto">
          <a:xfrm rot="10800000">
            <a:off x="1192213" y="5408613"/>
            <a:ext cx="26987" cy="811212"/>
          </a:xfrm>
          <a:custGeom>
            <a:avLst/>
            <a:gdLst>
              <a:gd name="T0" fmla="*/ 0 w 21600"/>
              <a:gd name="T1" fmla="*/ 0 h 21600"/>
              <a:gd name="T2" fmla="*/ 951419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88" name="Line 41"/>
          <p:cNvSpPr>
            <a:spLocks noChangeShapeType="1"/>
          </p:cNvSpPr>
          <p:nvPr/>
        </p:nvSpPr>
        <p:spPr bwMode="auto">
          <a:xfrm>
            <a:off x="1263650" y="6265863"/>
            <a:ext cx="1092200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9" name="AutoShape 42"/>
          <p:cNvSpPr>
            <a:spLocks/>
          </p:cNvSpPr>
          <p:nvPr/>
        </p:nvSpPr>
        <p:spPr bwMode="auto">
          <a:xfrm rot="10800000" flipH="1">
            <a:off x="1954213" y="5757863"/>
            <a:ext cx="788987" cy="889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90" name="AutoShape 43"/>
          <p:cNvSpPr>
            <a:spLocks/>
          </p:cNvSpPr>
          <p:nvPr/>
        </p:nvSpPr>
        <p:spPr bwMode="auto">
          <a:xfrm rot="10800000">
            <a:off x="2541588" y="4489450"/>
            <a:ext cx="514350" cy="55086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91" name="AutoShape 44"/>
          <p:cNvSpPr>
            <a:spLocks/>
          </p:cNvSpPr>
          <p:nvPr/>
        </p:nvSpPr>
        <p:spPr bwMode="auto">
          <a:xfrm>
            <a:off x="2828925" y="4165600"/>
            <a:ext cx="974725" cy="50006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92" name="AutoShape 45"/>
          <p:cNvSpPr>
            <a:spLocks/>
          </p:cNvSpPr>
          <p:nvPr/>
        </p:nvSpPr>
        <p:spPr bwMode="auto">
          <a:xfrm>
            <a:off x="3121025" y="5105400"/>
            <a:ext cx="449263" cy="69691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93" name="AutoShape 46"/>
          <p:cNvSpPr>
            <a:spLocks/>
          </p:cNvSpPr>
          <p:nvPr/>
        </p:nvSpPr>
        <p:spPr bwMode="auto">
          <a:xfrm>
            <a:off x="2446338" y="6267450"/>
            <a:ext cx="1357312" cy="889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94" name="AutoShape 47"/>
          <p:cNvSpPr>
            <a:spLocks/>
          </p:cNvSpPr>
          <p:nvPr/>
        </p:nvSpPr>
        <p:spPr bwMode="auto">
          <a:xfrm rot="10800000" flipH="1">
            <a:off x="3881438" y="5478463"/>
            <a:ext cx="317500" cy="84455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95" name="AutoShape 48"/>
          <p:cNvSpPr>
            <a:spLocks/>
          </p:cNvSpPr>
          <p:nvPr/>
        </p:nvSpPr>
        <p:spPr bwMode="auto">
          <a:xfrm>
            <a:off x="3868738" y="4730750"/>
            <a:ext cx="296862" cy="66992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96" name="AutoShape 49"/>
          <p:cNvSpPr>
            <a:spLocks/>
          </p:cNvSpPr>
          <p:nvPr/>
        </p:nvSpPr>
        <p:spPr bwMode="auto">
          <a:xfrm rot="10800000">
            <a:off x="2797175" y="4178300"/>
            <a:ext cx="292100" cy="84931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97" name="AutoShape 50"/>
          <p:cNvSpPr>
            <a:spLocks/>
          </p:cNvSpPr>
          <p:nvPr/>
        </p:nvSpPr>
        <p:spPr bwMode="auto">
          <a:xfrm rot="10800000" flipH="1">
            <a:off x="2349500" y="5105400"/>
            <a:ext cx="706438" cy="23971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98" name="AutoShape 51"/>
          <p:cNvSpPr>
            <a:spLocks/>
          </p:cNvSpPr>
          <p:nvPr/>
        </p:nvSpPr>
        <p:spPr bwMode="auto">
          <a:xfrm>
            <a:off x="1941513" y="5878513"/>
            <a:ext cx="427037" cy="3556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699" name="AutoShape 52"/>
          <p:cNvSpPr>
            <a:spLocks/>
          </p:cNvSpPr>
          <p:nvPr/>
        </p:nvSpPr>
        <p:spPr bwMode="auto">
          <a:xfrm>
            <a:off x="2349500" y="5345113"/>
            <a:ext cx="1803400" cy="889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700" name="AutoShape 53"/>
          <p:cNvSpPr>
            <a:spLocks/>
          </p:cNvSpPr>
          <p:nvPr/>
        </p:nvSpPr>
        <p:spPr bwMode="auto">
          <a:xfrm rot="10800000" flipH="1">
            <a:off x="1236663" y="5345113"/>
            <a:ext cx="1022350" cy="1905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553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701" name="Rectangle 5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53400" cy="685800"/>
          </a:xfrm>
        </p:spPr>
        <p:txBody>
          <a:bodyPr rIns="132080"/>
          <a:lstStyle/>
          <a:p>
            <a:pPr eaLnBrk="1" hangingPunct="1"/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Finding a spanning tree: </a:t>
            </a:r>
            <a:r>
              <a:rPr lang="en-US" altLang="x-none" sz="2800" b="1">
                <a:solidFill>
                  <a:srgbClr val="FF0000"/>
                </a:solidFill>
                <a:latin typeface="Tw Cen MT" charset="0"/>
              </a:rPr>
              <a:t>Subtractive method</a:t>
            </a:r>
          </a:p>
        </p:txBody>
      </p:sp>
      <p:sp>
        <p:nvSpPr>
          <p:cNvPr id="58" name="Rectangle 55"/>
          <p:cNvSpPr>
            <a:spLocks/>
          </p:cNvSpPr>
          <p:nvPr/>
        </p:nvSpPr>
        <p:spPr bwMode="auto">
          <a:xfrm>
            <a:off x="685800" y="2120900"/>
            <a:ext cx="73914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269875" indent="-2301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140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altLang="x-none" sz="2400">
                <a:solidFill>
                  <a:srgbClr val="800000"/>
                </a:solidFill>
              </a:rPr>
              <a:t>While there is a cycle: </a:t>
            </a:r>
            <a:br>
              <a:rPr lang="en-US" altLang="x-none" sz="2400">
                <a:solidFill>
                  <a:srgbClr val="800000"/>
                </a:solidFill>
              </a:rPr>
            </a:br>
            <a:r>
              <a:rPr lang="en-US" altLang="x-none" sz="2400">
                <a:solidFill>
                  <a:srgbClr val="800000"/>
                </a:solidFill>
              </a:rPr>
              <a:t>    Pick an edge of a cycle and throw it out</a:t>
            </a:r>
            <a:br>
              <a:rPr lang="en-US" altLang="x-none" sz="2400">
                <a:solidFill>
                  <a:srgbClr val="800000"/>
                </a:solidFill>
              </a:rPr>
            </a:br>
            <a:r>
              <a:rPr lang="en-US" altLang="x-none" sz="2400">
                <a:solidFill>
                  <a:srgbClr val="800000"/>
                </a:solidFill>
              </a:rPr>
              <a:t>    – the graph is still connected (why?)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048000" y="3657600"/>
            <a:ext cx="5410200" cy="2743200"/>
            <a:chOff x="3048000" y="3025775"/>
            <a:chExt cx="5410200" cy="2743200"/>
          </a:xfrm>
        </p:grpSpPr>
        <p:grpSp>
          <p:nvGrpSpPr>
            <p:cNvPr id="27706" name="Group 58"/>
            <p:cNvGrpSpPr>
              <a:grpSpLocks/>
            </p:cNvGrpSpPr>
            <p:nvPr/>
          </p:nvGrpSpPr>
          <p:grpSpPr bwMode="auto">
            <a:xfrm>
              <a:off x="4621212" y="3448050"/>
              <a:ext cx="3836988" cy="2320925"/>
              <a:chOff x="3987800" y="3448050"/>
              <a:chExt cx="3836988" cy="2320925"/>
            </a:xfrm>
          </p:grpSpPr>
          <p:sp>
            <p:nvSpPr>
              <p:cNvPr id="27708" name="Oval 3"/>
              <p:cNvSpPr>
                <a:spLocks/>
              </p:cNvSpPr>
              <p:nvPr/>
            </p:nvSpPr>
            <p:spPr bwMode="auto">
              <a:xfrm>
                <a:off x="4900613" y="3897313"/>
                <a:ext cx="90487" cy="90487"/>
              </a:xfrm>
              <a:prstGeom prst="ellipse">
                <a:avLst/>
              </a:prstGeom>
              <a:solidFill>
                <a:srgbClr val="FF3300"/>
              </a:solidFill>
              <a:ln w="254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709" name="Oval 4"/>
              <p:cNvSpPr>
                <a:spLocks/>
              </p:cNvSpPr>
              <p:nvPr/>
            </p:nvSpPr>
            <p:spPr bwMode="auto">
              <a:xfrm>
                <a:off x="4727575" y="4686300"/>
                <a:ext cx="90488" cy="90488"/>
              </a:xfrm>
              <a:prstGeom prst="ellipse">
                <a:avLst/>
              </a:prstGeom>
              <a:solidFill>
                <a:srgbClr val="FF3300"/>
              </a:solidFill>
              <a:ln w="254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710" name="Oval 5"/>
              <p:cNvSpPr>
                <a:spLocks/>
              </p:cNvSpPr>
              <p:nvPr/>
            </p:nvSpPr>
            <p:spPr bwMode="auto">
              <a:xfrm>
                <a:off x="5445125" y="5168900"/>
                <a:ext cx="90488" cy="90488"/>
              </a:xfrm>
              <a:prstGeom prst="ellipse">
                <a:avLst/>
              </a:prstGeom>
              <a:solidFill>
                <a:srgbClr val="FF3300"/>
              </a:solidFill>
              <a:ln w="254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711" name="Oval 6"/>
              <p:cNvSpPr>
                <a:spLocks/>
              </p:cNvSpPr>
              <p:nvPr/>
            </p:nvSpPr>
            <p:spPr bwMode="auto">
              <a:xfrm>
                <a:off x="4754563" y="5588000"/>
                <a:ext cx="90487" cy="9048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712" name="Oval 7"/>
              <p:cNvSpPr>
                <a:spLocks/>
              </p:cNvSpPr>
              <p:nvPr/>
            </p:nvSpPr>
            <p:spPr bwMode="auto">
              <a:xfrm>
                <a:off x="5840413" y="4667250"/>
                <a:ext cx="90487" cy="90488"/>
              </a:xfrm>
              <a:prstGeom prst="ellipse">
                <a:avLst/>
              </a:prstGeom>
              <a:solidFill>
                <a:srgbClr val="FF3300"/>
              </a:solidFill>
              <a:ln w="254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713" name="Oval 8"/>
              <p:cNvSpPr>
                <a:spLocks/>
              </p:cNvSpPr>
              <p:nvPr/>
            </p:nvSpPr>
            <p:spPr bwMode="auto">
              <a:xfrm>
                <a:off x="5937250" y="5589588"/>
                <a:ext cx="90488" cy="9048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714" name="Oval 9"/>
              <p:cNvSpPr>
                <a:spLocks/>
              </p:cNvSpPr>
              <p:nvPr/>
            </p:nvSpPr>
            <p:spPr bwMode="auto">
              <a:xfrm>
                <a:off x="6324600" y="5080000"/>
                <a:ext cx="90488" cy="9048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715" name="Oval 10"/>
              <p:cNvSpPr>
                <a:spLocks/>
              </p:cNvSpPr>
              <p:nvPr/>
            </p:nvSpPr>
            <p:spPr bwMode="auto">
              <a:xfrm>
                <a:off x="6045200" y="3779838"/>
                <a:ext cx="90488" cy="90487"/>
              </a:xfrm>
              <a:prstGeom prst="ellipse">
                <a:avLst/>
              </a:prstGeom>
              <a:solidFill>
                <a:srgbClr val="FF3300"/>
              </a:solidFill>
              <a:ln w="254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716" name="Oval 11"/>
              <p:cNvSpPr>
                <a:spLocks/>
              </p:cNvSpPr>
              <p:nvPr/>
            </p:nvSpPr>
            <p:spPr bwMode="auto">
              <a:xfrm>
                <a:off x="6624638" y="4395788"/>
                <a:ext cx="90487" cy="9048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717" name="Oval 12"/>
              <p:cNvSpPr>
                <a:spLocks/>
              </p:cNvSpPr>
              <p:nvPr/>
            </p:nvSpPr>
            <p:spPr bwMode="auto">
              <a:xfrm>
                <a:off x="7138988" y="5157788"/>
                <a:ext cx="90487" cy="9048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718" name="Oval 13"/>
              <p:cNvSpPr>
                <a:spLocks/>
              </p:cNvSpPr>
              <p:nvPr/>
            </p:nvSpPr>
            <p:spPr bwMode="auto">
              <a:xfrm>
                <a:off x="7372350" y="4021138"/>
                <a:ext cx="90488" cy="9048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719" name="Oval 14"/>
              <p:cNvSpPr>
                <a:spLocks/>
              </p:cNvSpPr>
              <p:nvPr/>
            </p:nvSpPr>
            <p:spPr bwMode="auto">
              <a:xfrm>
                <a:off x="3987800" y="4481513"/>
                <a:ext cx="90488" cy="9048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720" name="AutoShape 15"/>
              <p:cNvSpPr>
                <a:spLocks/>
              </p:cNvSpPr>
              <p:nvPr/>
            </p:nvSpPr>
            <p:spPr bwMode="auto">
              <a:xfrm>
                <a:off x="4078288" y="4527550"/>
                <a:ext cx="649287" cy="204788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21" name="AutoShape 16"/>
              <p:cNvSpPr>
                <a:spLocks/>
              </p:cNvSpPr>
              <p:nvPr/>
            </p:nvSpPr>
            <p:spPr bwMode="auto">
              <a:xfrm rot="10800000" flipH="1">
                <a:off x="4773613" y="3987800"/>
                <a:ext cx="173037" cy="69850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22" name="AutoShape 17"/>
              <p:cNvSpPr>
                <a:spLocks/>
              </p:cNvSpPr>
              <p:nvPr/>
            </p:nvSpPr>
            <p:spPr bwMode="auto">
              <a:xfrm>
                <a:off x="4805363" y="4764088"/>
                <a:ext cx="652462" cy="417512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23" name="AutoShape 18"/>
              <p:cNvSpPr>
                <a:spLocks/>
              </p:cNvSpPr>
              <p:nvPr/>
            </p:nvSpPr>
            <p:spPr bwMode="auto">
              <a:xfrm rot="10800000" flipH="1">
                <a:off x="4832350" y="5246688"/>
                <a:ext cx="625475" cy="354012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24" name="AutoShape 19"/>
              <p:cNvSpPr>
                <a:spLocks/>
              </p:cNvSpPr>
              <p:nvPr/>
            </p:nvSpPr>
            <p:spPr bwMode="auto">
              <a:xfrm rot="10800000" flipH="1">
                <a:off x="5522913" y="4745038"/>
                <a:ext cx="330200" cy="436562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25" name="AutoShape 20"/>
              <p:cNvSpPr>
                <a:spLocks/>
              </p:cNvSpPr>
              <p:nvPr/>
            </p:nvSpPr>
            <p:spPr bwMode="auto">
              <a:xfrm>
                <a:off x="5918200" y="4745038"/>
                <a:ext cx="419100" cy="347662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26" name="AutoShape 21"/>
              <p:cNvSpPr>
                <a:spLocks/>
              </p:cNvSpPr>
              <p:nvPr/>
            </p:nvSpPr>
            <p:spPr bwMode="auto">
              <a:xfrm rot="10800000" flipH="1">
                <a:off x="6015038" y="5157788"/>
                <a:ext cx="322262" cy="44450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27" name="AutoShape 22"/>
              <p:cNvSpPr>
                <a:spLocks/>
              </p:cNvSpPr>
              <p:nvPr/>
            </p:nvSpPr>
            <p:spPr bwMode="auto">
              <a:xfrm rot="10800000" flipH="1">
                <a:off x="5886450" y="3870325"/>
                <a:ext cx="204788" cy="796925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28" name="AutoShape 23"/>
              <p:cNvSpPr>
                <a:spLocks/>
              </p:cNvSpPr>
              <p:nvPr/>
            </p:nvSpPr>
            <p:spPr bwMode="auto">
              <a:xfrm rot="10800000" flipH="1">
                <a:off x="6402388" y="4486275"/>
                <a:ext cx="268287" cy="606425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29" name="AutoShape 24"/>
              <p:cNvSpPr>
                <a:spLocks/>
              </p:cNvSpPr>
              <p:nvPr/>
            </p:nvSpPr>
            <p:spPr bwMode="auto">
              <a:xfrm rot="10800000" flipH="1">
                <a:off x="6702425" y="4098925"/>
                <a:ext cx="682625" cy="309563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30" name="AutoShape 25"/>
              <p:cNvSpPr>
                <a:spLocks/>
              </p:cNvSpPr>
              <p:nvPr/>
            </p:nvSpPr>
            <p:spPr bwMode="auto">
              <a:xfrm>
                <a:off x="6415088" y="5126038"/>
                <a:ext cx="723900" cy="77787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31" name="AutoShape 26"/>
              <p:cNvSpPr>
                <a:spLocks/>
              </p:cNvSpPr>
              <p:nvPr/>
            </p:nvSpPr>
            <p:spPr bwMode="auto">
              <a:xfrm rot="10800000" flipH="1">
                <a:off x="6122988" y="3533775"/>
                <a:ext cx="222250" cy="258763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32" name="Oval 27"/>
              <p:cNvSpPr>
                <a:spLocks/>
              </p:cNvSpPr>
              <p:nvPr/>
            </p:nvSpPr>
            <p:spPr bwMode="auto">
              <a:xfrm>
                <a:off x="5676900" y="3448050"/>
                <a:ext cx="90488" cy="90488"/>
              </a:xfrm>
              <a:prstGeom prst="ellipse">
                <a:avLst/>
              </a:prstGeom>
              <a:solidFill>
                <a:srgbClr val="FF3300"/>
              </a:solidFill>
              <a:ln w="254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733" name="Oval 28"/>
              <p:cNvSpPr>
                <a:spLocks/>
              </p:cNvSpPr>
              <p:nvPr/>
            </p:nvSpPr>
            <p:spPr bwMode="auto">
              <a:xfrm>
                <a:off x="6332538" y="3455988"/>
                <a:ext cx="90487" cy="9048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734" name="Oval 29"/>
              <p:cNvSpPr>
                <a:spLocks/>
              </p:cNvSpPr>
              <p:nvPr/>
            </p:nvSpPr>
            <p:spPr bwMode="auto">
              <a:xfrm>
                <a:off x="7734300" y="4756150"/>
                <a:ext cx="90488" cy="9048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735" name="AutoShape 30"/>
              <p:cNvSpPr>
                <a:spLocks/>
              </p:cNvSpPr>
              <p:nvPr/>
            </p:nvSpPr>
            <p:spPr bwMode="auto">
              <a:xfrm>
                <a:off x="5754688" y="3525838"/>
                <a:ext cx="303212" cy="26670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36" name="AutoShape 31"/>
              <p:cNvSpPr>
                <a:spLocks/>
              </p:cNvSpPr>
              <p:nvPr/>
            </p:nvSpPr>
            <p:spPr bwMode="auto">
              <a:xfrm rot="10800000" flipH="1">
                <a:off x="7216775" y="4833938"/>
                <a:ext cx="530225" cy="33655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37" name="AutoShape 32"/>
              <p:cNvSpPr>
                <a:spLocks/>
              </p:cNvSpPr>
              <p:nvPr/>
            </p:nvSpPr>
            <p:spPr bwMode="auto">
              <a:xfrm rot="10800000">
                <a:off x="7185025" y="5248275"/>
                <a:ext cx="246063" cy="430213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38" name="Oval 33"/>
              <p:cNvSpPr>
                <a:spLocks/>
              </p:cNvSpPr>
              <p:nvPr/>
            </p:nvSpPr>
            <p:spPr bwMode="auto">
              <a:xfrm>
                <a:off x="7385050" y="5678488"/>
                <a:ext cx="90488" cy="9048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739" name="AutoShape 34"/>
              <p:cNvSpPr>
                <a:spLocks/>
              </p:cNvSpPr>
              <p:nvPr/>
            </p:nvSpPr>
            <p:spPr bwMode="auto">
              <a:xfrm rot="10800000" flipH="1">
                <a:off x="4805363" y="3857625"/>
                <a:ext cx="1252537" cy="841375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40" name="Line 35"/>
              <p:cNvSpPr>
                <a:spLocks noChangeShapeType="1"/>
              </p:cNvSpPr>
              <p:nvPr/>
            </p:nvSpPr>
            <p:spPr bwMode="auto">
              <a:xfrm>
                <a:off x="5767388" y="3494088"/>
                <a:ext cx="565150" cy="793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1" name="AutoShape 36"/>
              <p:cNvSpPr>
                <a:spLocks/>
              </p:cNvSpPr>
              <p:nvPr/>
            </p:nvSpPr>
            <p:spPr bwMode="auto">
              <a:xfrm>
                <a:off x="4978400" y="3975100"/>
                <a:ext cx="874713" cy="70485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42" name="AutoShape 37"/>
              <p:cNvSpPr>
                <a:spLocks/>
              </p:cNvSpPr>
              <p:nvPr/>
            </p:nvSpPr>
            <p:spPr bwMode="auto">
              <a:xfrm rot="10800000" flipH="1">
                <a:off x="4065588" y="3975100"/>
                <a:ext cx="847725" cy="519113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43" name="AutoShape 38"/>
              <p:cNvSpPr>
                <a:spLocks/>
              </p:cNvSpPr>
              <p:nvPr/>
            </p:nvSpPr>
            <p:spPr bwMode="auto">
              <a:xfrm>
                <a:off x="4065588" y="4559300"/>
                <a:ext cx="701675" cy="104140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44" name="AutoShape 39"/>
              <p:cNvSpPr>
                <a:spLocks/>
              </p:cNvSpPr>
              <p:nvPr/>
            </p:nvSpPr>
            <p:spPr bwMode="auto">
              <a:xfrm rot="10800000">
                <a:off x="4773613" y="4776788"/>
                <a:ext cx="26987" cy="811212"/>
              </a:xfrm>
              <a:custGeom>
                <a:avLst/>
                <a:gdLst>
                  <a:gd name="T0" fmla="*/ 0 w 21600"/>
                  <a:gd name="T1" fmla="*/ 0 h 21600"/>
                  <a:gd name="T2" fmla="*/ 951419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45" name="Line 40"/>
              <p:cNvSpPr>
                <a:spLocks noChangeShapeType="1"/>
              </p:cNvSpPr>
              <p:nvPr/>
            </p:nvSpPr>
            <p:spPr bwMode="auto">
              <a:xfrm>
                <a:off x="4845050" y="5634038"/>
                <a:ext cx="1092200" cy="158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6" name="AutoShape 41"/>
              <p:cNvSpPr>
                <a:spLocks/>
              </p:cNvSpPr>
              <p:nvPr/>
            </p:nvSpPr>
            <p:spPr bwMode="auto">
              <a:xfrm rot="10800000" flipH="1">
                <a:off x="5535613" y="5126038"/>
                <a:ext cx="788987" cy="8890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47" name="AutoShape 42"/>
              <p:cNvSpPr>
                <a:spLocks/>
              </p:cNvSpPr>
              <p:nvPr/>
            </p:nvSpPr>
            <p:spPr bwMode="auto">
              <a:xfrm rot="10800000">
                <a:off x="6122988" y="3857625"/>
                <a:ext cx="514350" cy="550863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48" name="AutoShape 43"/>
              <p:cNvSpPr>
                <a:spLocks/>
              </p:cNvSpPr>
              <p:nvPr/>
            </p:nvSpPr>
            <p:spPr bwMode="auto">
              <a:xfrm>
                <a:off x="6410325" y="3533775"/>
                <a:ext cx="974725" cy="500063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49" name="AutoShape 44"/>
              <p:cNvSpPr>
                <a:spLocks/>
              </p:cNvSpPr>
              <p:nvPr/>
            </p:nvSpPr>
            <p:spPr bwMode="auto">
              <a:xfrm>
                <a:off x="6702425" y="4473575"/>
                <a:ext cx="449263" cy="696913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50" name="AutoShape 45"/>
              <p:cNvSpPr>
                <a:spLocks/>
              </p:cNvSpPr>
              <p:nvPr/>
            </p:nvSpPr>
            <p:spPr bwMode="auto">
              <a:xfrm>
                <a:off x="6027738" y="5635625"/>
                <a:ext cx="1357312" cy="8890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51" name="AutoShape 46"/>
              <p:cNvSpPr>
                <a:spLocks/>
              </p:cNvSpPr>
              <p:nvPr/>
            </p:nvSpPr>
            <p:spPr bwMode="auto">
              <a:xfrm rot="10800000" flipH="1">
                <a:off x="7462838" y="4846638"/>
                <a:ext cx="317500" cy="84455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52" name="AutoShape 47"/>
              <p:cNvSpPr>
                <a:spLocks/>
              </p:cNvSpPr>
              <p:nvPr/>
            </p:nvSpPr>
            <p:spPr bwMode="auto">
              <a:xfrm>
                <a:off x="7450138" y="4098925"/>
                <a:ext cx="296862" cy="669925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53" name="AutoShape 48"/>
              <p:cNvSpPr>
                <a:spLocks/>
              </p:cNvSpPr>
              <p:nvPr/>
            </p:nvSpPr>
            <p:spPr bwMode="auto">
              <a:xfrm rot="10800000">
                <a:off x="6378575" y="3546475"/>
                <a:ext cx="292100" cy="849313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54" name="AutoShape 49"/>
              <p:cNvSpPr>
                <a:spLocks/>
              </p:cNvSpPr>
              <p:nvPr/>
            </p:nvSpPr>
            <p:spPr bwMode="auto">
              <a:xfrm rot="10800000" flipH="1">
                <a:off x="5930900" y="4473575"/>
                <a:ext cx="706438" cy="239713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55" name="AutoShape 50"/>
              <p:cNvSpPr>
                <a:spLocks/>
              </p:cNvSpPr>
              <p:nvPr/>
            </p:nvSpPr>
            <p:spPr bwMode="auto">
              <a:xfrm>
                <a:off x="5522913" y="5246688"/>
                <a:ext cx="427037" cy="35560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56" name="AutoShape 51"/>
              <p:cNvSpPr>
                <a:spLocks/>
              </p:cNvSpPr>
              <p:nvPr/>
            </p:nvSpPr>
            <p:spPr bwMode="auto">
              <a:xfrm>
                <a:off x="5930900" y="4713288"/>
                <a:ext cx="1803400" cy="8890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7757" name="AutoShape 52"/>
              <p:cNvSpPr>
                <a:spLocks/>
              </p:cNvSpPr>
              <p:nvPr/>
            </p:nvSpPr>
            <p:spPr bwMode="auto">
              <a:xfrm rot="10800000" flipH="1">
                <a:off x="4818063" y="4713288"/>
                <a:ext cx="1022350" cy="1905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553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27707" name="TextBox 1"/>
            <p:cNvSpPr txBox="1">
              <a:spLocks noChangeArrowheads="1"/>
            </p:cNvSpPr>
            <p:nvPr/>
          </p:nvSpPr>
          <p:spPr bwMode="auto">
            <a:xfrm>
              <a:off x="3048000" y="3025775"/>
              <a:ext cx="33300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3366FF"/>
                  </a:solidFill>
                </a:rPr>
                <a:t>One step of the algorithm</a:t>
              </a:r>
            </a:p>
          </p:txBody>
        </p:sp>
      </p:grpSp>
      <p:sp>
        <p:nvSpPr>
          <p:cNvPr id="27704" name="Rectangle 55"/>
          <p:cNvSpPr>
            <a:spLocks/>
          </p:cNvSpPr>
          <p:nvPr/>
        </p:nvSpPr>
        <p:spPr bwMode="auto">
          <a:xfrm>
            <a:off x="6477000" y="1371600"/>
            <a:ext cx="1981200" cy="1524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40639" bIns="0"/>
          <a:lstStyle>
            <a:lvl1pPr marL="38100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r" eaLnBrk="1" hangingPunct="1">
              <a:spcBef>
                <a:spcPts val="1000"/>
              </a:spcBef>
              <a:buClr>
                <a:srgbClr val="008000"/>
              </a:buClr>
              <a:buFontTx/>
              <a:buNone/>
            </a:pPr>
            <a:r>
              <a:rPr lang="en-US" altLang="x-none" sz="2400">
                <a:solidFill>
                  <a:srgbClr val="008000"/>
                </a:solidFill>
              </a:rPr>
              <a:t>Maximal set of edges that contains no cycle</a:t>
            </a:r>
          </a:p>
        </p:txBody>
      </p: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6205538" y="3048000"/>
            <a:ext cx="2252662" cy="8302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nondeterministic</a:t>
            </a:r>
            <a:br>
              <a:rPr lang="en-US" altLang="x-none" sz="2400">
                <a:solidFill>
                  <a:srgbClr val="000000"/>
                </a:solidFill>
              </a:rPr>
            </a:br>
            <a:r>
              <a:rPr lang="en-US" altLang="x-none" sz="2400">
                <a:solidFill>
                  <a:srgbClr val="000000"/>
                </a:solidFill>
              </a:rPr>
              <a:t>algorithm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1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/>
          </p:cNvSpPr>
          <p:nvPr/>
        </p:nvSpPr>
        <p:spPr bwMode="auto">
          <a:xfrm>
            <a:off x="685800" y="1371600"/>
            <a:ext cx="2619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269875" indent="-2301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140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altLang="x-none" sz="2400">
                <a:solidFill>
                  <a:srgbClr val="800000"/>
                </a:solidFill>
              </a:rPr>
              <a:t>Start with no edges</a:t>
            </a:r>
          </a:p>
        </p:txBody>
      </p:sp>
      <p:sp>
        <p:nvSpPr>
          <p:cNvPr id="28674" name="Rectangle 5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53400" cy="685800"/>
          </a:xfrm>
        </p:spPr>
        <p:txBody>
          <a:bodyPr rIns="132080"/>
          <a:lstStyle/>
          <a:p>
            <a:pPr eaLnBrk="1" hangingPunct="1"/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Finding a spanning tree: </a:t>
            </a:r>
            <a:r>
              <a:rPr lang="en-US" altLang="x-none" sz="2800" b="1">
                <a:solidFill>
                  <a:srgbClr val="FF0000"/>
                </a:solidFill>
                <a:latin typeface="Tw Cen MT" charset="0"/>
              </a:rPr>
              <a:t>Additive method</a:t>
            </a:r>
          </a:p>
        </p:txBody>
      </p:sp>
      <p:sp>
        <p:nvSpPr>
          <p:cNvPr id="58" name="Rectangle 55"/>
          <p:cNvSpPr>
            <a:spLocks/>
          </p:cNvSpPr>
          <p:nvPr/>
        </p:nvSpPr>
        <p:spPr bwMode="auto">
          <a:xfrm>
            <a:off x="685800" y="1905000"/>
            <a:ext cx="73914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269875" indent="-2301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140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altLang="x-none" sz="2400">
                <a:solidFill>
                  <a:srgbClr val="800000"/>
                </a:solidFill>
              </a:rPr>
              <a:t>While the graph is not connected: </a:t>
            </a:r>
            <a:br>
              <a:rPr lang="en-US" altLang="x-none" sz="2400">
                <a:solidFill>
                  <a:srgbClr val="800000"/>
                </a:solidFill>
              </a:rPr>
            </a:br>
            <a:r>
              <a:rPr lang="en-US" altLang="x-none" sz="2400">
                <a:solidFill>
                  <a:srgbClr val="800000"/>
                </a:solidFill>
              </a:rPr>
              <a:t>    Choose an edge that connects 2 </a:t>
            </a:r>
            <a:br>
              <a:rPr lang="en-US" altLang="x-none" sz="2400">
                <a:solidFill>
                  <a:srgbClr val="800000"/>
                </a:solidFill>
              </a:rPr>
            </a:br>
            <a:r>
              <a:rPr lang="en-US" altLang="x-none" sz="2400">
                <a:solidFill>
                  <a:srgbClr val="800000"/>
                </a:solidFill>
              </a:rPr>
              <a:t>    </a:t>
            </a:r>
            <a:r>
              <a:rPr lang="en-US" altLang="x-none" sz="2400" b="1">
                <a:solidFill>
                  <a:srgbClr val="800000"/>
                </a:solidFill>
              </a:rPr>
              <a:t>connected components</a:t>
            </a:r>
            <a:r>
              <a:rPr lang="en-US" altLang="x-none" sz="2400">
                <a:solidFill>
                  <a:srgbClr val="800000"/>
                </a:solidFill>
              </a:rPr>
              <a:t> and add it</a:t>
            </a:r>
            <a:br>
              <a:rPr lang="en-US" altLang="x-none" sz="2400">
                <a:solidFill>
                  <a:srgbClr val="800000"/>
                </a:solidFill>
              </a:rPr>
            </a:br>
            <a:r>
              <a:rPr lang="en-US" altLang="x-none" sz="2400">
                <a:solidFill>
                  <a:srgbClr val="800000"/>
                </a:solidFill>
              </a:rPr>
              <a:t>    – the graph still has no cycle (why?)</a:t>
            </a:r>
          </a:p>
        </p:txBody>
      </p:sp>
      <p:sp>
        <p:nvSpPr>
          <p:cNvPr id="28676" name="Rectangle 55"/>
          <p:cNvSpPr>
            <a:spLocks/>
          </p:cNvSpPr>
          <p:nvPr/>
        </p:nvSpPr>
        <p:spPr bwMode="auto">
          <a:xfrm>
            <a:off x="6629400" y="1371600"/>
            <a:ext cx="1828800" cy="1524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40639" bIns="0"/>
          <a:lstStyle>
            <a:lvl1pPr marL="38100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r" eaLnBrk="1" hangingPunct="1">
              <a:spcBef>
                <a:spcPts val="1000"/>
              </a:spcBef>
              <a:buClr>
                <a:srgbClr val="008000"/>
              </a:buClr>
              <a:buFontTx/>
              <a:buNone/>
            </a:pPr>
            <a:r>
              <a:rPr lang="en-US" altLang="x-none" sz="2400">
                <a:solidFill>
                  <a:srgbClr val="008000"/>
                </a:solidFill>
              </a:rPr>
              <a:t>Minimal set of edges that connect all vertices</a:t>
            </a:r>
          </a:p>
        </p:txBody>
      </p:sp>
      <p:grpSp>
        <p:nvGrpSpPr>
          <p:cNvPr id="28677" name="Group 3"/>
          <p:cNvGrpSpPr>
            <a:grpSpLocks/>
          </p:cNvGrpSpPr>
          <p:nvPr/>
        </p:nvGrpSpPr>
        <p:grpSpPr bwMode="auto">
          <a:xfrm>
            <a:off x="457200" y="5224463"/>
            <a:ext cx="1408113" cy="1328737"/>
            <a:chOff x="466" y="0"/>
            <a:chExt cx="887" cy="837"/>
          </a:xfrm>
        </p:grpSpPr>
        <p:sp>
          <p:nvSpPr>
            <p:cNvPr id="28732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733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734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735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736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37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38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739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40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41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42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43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152" name="Group 3"/>
          <p:cNvGrpSpPr>
            <a:grpSpLocks/>
          </p:cNvGrpSpPr>
          <p:nvPr/>
        </p:nvGrpSpPr>
        <p:grpSpPr bwMode="auto">
          <a:xfrm>
            <a:off x="2057400" y="5224463"/>
            <a:ext cx="1408113" cy="1328737"/>
            <a:chOff x="466" y="0"/>
            <a:chExt cx="887" cy="837"/>
          </a:xfrm>
        </p:grpSpPr>
        <p:sp>
          <p:nvSpPr>
            <p:cNvPr id="28720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721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722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723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724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25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26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727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28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29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30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31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165" name="Group 3"/>
          <p:cNvGrpSpPr>
            <a:grpSpLocks/>
          </p:cNvGrpSpPr>
          <p:nvPr/>
        </p:nvGrpSpPr>
        <p:grpSpPr bwMode="auto">
          <a:xfrm>
            <a:off x="3621088" y="5224463"/>
            <a:ext cx="1408112" cy="1328737"/>
            <a:chOff x="466" y="0"/>
            <a:chExt cx="887" cy="837"/>
          </a:xfrm>
        </p:grpSpPr>
        <p:sp>
          <p:nvSpPr>
            <p:cNvPr id="28708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709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710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711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712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13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14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715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16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17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18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19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8680" name="TextBox 3"/>
          <p:cNvSpPr txBox="1">
            <a:spLocks noChangeArrowheads="1"/>
          </p:cNvSpPr>
          <p:nvPr/>
        </p:nvSpPr>
        <p:spPr bwMode="auto">
          <a:xfrm>
            <a:off x="457200" y="3810000"/>
            <a:ext cx="73469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Tree edges will be red.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Dashed lines show original edges.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Left tree consists of 5 connected components, each a node</a:t>
            </a:r>
          </a:p>
        </p:txBody>
      </p:sp>
      <p:grpSp>
        <p:nvGrpSpPr>
          <p:cNvPr id="191" name="Group 3"/>
          <p:cNvGrpSpPr>
            <a:grpSpLocks/>
          </p:cNvGrpSpPr>
          <p:nvPr/>
        </p:nvGrpSpPr>
        <p:grpSpPr bwMode="auto">
          <a:xfrm>
            <a:off x="5181600" y="5191125"/>
            <a:ext cx="1408113" cy="1328738"/>
            <a:chOff x="466" y="0"/>
            <a:chExt cx="887" cy="837"/>
          </a:xfrm>
        </p:grpSpPr>
        <p:sp>
          <p:nvSpPr>
            <p:cNvPr id="28696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697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698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699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700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01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02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703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04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05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06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707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204" name="Group 3"/>
          <p:cNvGrpSpPr>
            <a:grpSpLocks/>
          </p:cNvGrpSpPr>
          <p:nvPr/>
        </p:nvGrpSpPr>
        <p:grpSpPr bwMode="auto">
          <a:xfrm>
            <a:off x="6745288" y="5191125"/>
            <a:ext cx="1408112" cy="1328738"/>
            <a:chOff x="466" y="0"/>
            <a:chExt cx="887" cy="837"/>
          </a:xfrm>
        </p:grpSpPr>
        <p:sp>
          <p:nvSpPr>
            <p:cNvPr id="28684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685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686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687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688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689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690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8691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692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693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694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695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205538" y="3048000"/>
            <a:ext cx="2252662" cy="8302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nondeterministic</a:t>
            </a:r>
          </a:p>
          <a:p>
            <a:pPr algn="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algorithm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5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53400" cy="685800"/>
          </a:xfrm>
        </p:spPr>
        <p:txBody>
          <a:bodyPr rIns="132080"/>
          <a:lstStyle/>
          <a:p>
            <a:pPr eaLnBrk="1" hangingPunct="1"/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Aside: How do you find connected components?</a:t>
            </a:r>
            <a:endParaRPr lang="en-US" altLang="x-none" sz="2800" b="1">
              <a:solidFill>
                <a:srgbClr val="FF0000"/>
              </a:solidFill>
              <a:latin typeface="Tw Cen MT" charset="0"/>
            </a:endParaRPr>
          </a:p>
        </p:txBody>
      </p:sp>
      <p:grpSp>
        <p:nvGrpSpPr>
          <p:cNvPr id="29698" name="Group 3"/>
          <p:cNvGrpSpPr>
            <a:grpSpLocks/>
          </p:cNvGrpSpPr>
          <p:nvPr/>
        </p:nvGrpSpPr>
        <p:grpSpPr bwMode="auto">
          <a:xfrm>
            <a:off x="457200" y="5224463"/>
            <a:ext cx="1408113" cy="1328737"/>
            <a:chOff x="466" y="0"/>
            <a:chExt cx="887" cy="837"/>
          </a:xfrm>
        </p:grpSpPr>
        <p:sp>
          <p:nvSpPr>
            <p:cNvPr id="29751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52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53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54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55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56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57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58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59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60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61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62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152" name="Group 3"/>
          <p:cNvGrpSpPr>
            <a:grpSpLocks/>
          </p:cNvGrpSpPr>
          <p:nvPr/>
        </p:nvGrpSpPr>
        <p:grpSpPr bwMode="auto">
          <a:xfrm>
            <a:off x="2057400" y="5224463"/>
            <a:ext cx="1408113" cy="1328737"/>
            <a:chOff x="466" y="0"/>
            <a:chExt cx="887" cy="837"/>
          </a:xfrm>
        </p:grpSpPr>
        <p:sp>
          <p:nvSpPr>
            <p:cNvPr id="29739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40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41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42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43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44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45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46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47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48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49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50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165" name="Group 3"/>
          <p:cNvGrpSpPr>
            <a:grpSpLocks/>
          </p:cNvGrpSpPr>
          <p:nvPr/>
        </p:nvGrpSpPr>
        <p:grpSpPr bwMode="auto">
          <a:xfrm>
            <a:off x="3621088" y="5224463"/>
            <a:ext cx="1408112" cy="1328737"/>
            <a:chOff x="466" y="0"/>
            <a:chExt cx="887" cy="837"/>
          </a:xfrm>
        </p:grpSpPr>
        <p:sp>
          <p:nvSpPr>
            <p:cNvPr id="29727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28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29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30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31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32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33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34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35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36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37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38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191" name="Group 3"/>
          <p:cNvGrpSpPr>
            <a:grpSpLocks/>
          </p:cNvGrpSpPr>
          <p:nvPr/>
        </p:nvGrpSpPr>
        <p:grpSpPr bwMode="auto">
          <a:xfrm>
            <a:off x="5181600" y="5191125"/>
            <a:ext cx="1408113" cy="1328738"/>
            <a:chOff x="466" y="0"/>
            <a:chExt cx="887" cy="837"/>
          </a:xfrm>
        </p:grpSpPr>
        <p:sp>
          <p:nvSpPr>
            <p:cNvPr id="29715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16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17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18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19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20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21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22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23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24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25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26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204" name="Group 3"/>
          <p:cNvGrpSpPr>
            <a:grpSpLocks/>
          </p:cNvGrpSpPr>
          <p:nvPr/>
        </p:nvGrpSpPr>
        <p:grpSpPr bwMode="auto">
          <a:xfrm>
            <a:off x="6745288" y="5191125"/>
            <a:ext cx="1408112" cy="1328738"/>
            <a:chOff x="466" y="0"/>
            <a:chExt cx="887" cy="837"/>
          </a:xfrm>
        </p:grpSpPr>
        <p:sp>
          <p:nvSpPr>
            <p:cNvPr id="29703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04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05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06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07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08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09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10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11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12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13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14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5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53400" cy="685800"/>
          </a:xfrm>
        </p:spPr>
        <p:txBody>
          <a:bodyPr rIns="132080"/>
          <a:lstStyle/>
          <a:p>
            <a:pPr eaLnBrk="1" hangingPunct="1"/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Aside: How do you find connected components?</a:t>
            </a:r>
            <a:endParaRPr lang="en-US" altLang="x-none" sz="2800" b="1">
              <a:solidFill>
                <a:srgbClr val="FF0000"/>
              </a:solidFill>
              <a:latin typeface="Tw Cen MT" charset="0"/>
            </a:endParaRPr>
          </a:p>
        </p:txBody>
      </p:sp>
      <p:grpSp>
        <p:nvGrpSpPr>
          <p:cNvPr id="29698" name="Group 3"/>
          <p:cNvGrpSpPr>
            <a:grpSpLocks/>
          </p:cNvGrpSpPr>
          <p:nvPr/>
        </p:nvGrpSpPr>
        <p:grpSpPr bwMode="auto">
          <a:xfrm>
            <a:off x="457200" y="5224463"/>
            <a:ext cx="1408113" cy="1328737"/>
            <a:chOff x="466" y="0"/>
            <a:chExt cx="887" cy="837"/>
          </a:xfrm>
        </p:grpSpPr>
        <p:sp>
          <p:nvSpPr>
            <p:cNvPr id="29751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52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53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54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55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56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57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58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59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60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61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62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152" name="Group 3"/>
          <p:cNvGrpSpPr>
            <a:grpSpLocks/>
          </p:cNvGrpSpPr>
          <p:nvPr/>
        </p:nvGrpSpPr>
        <p:grpSpPr bwMode="auto">
          <a:xfrm>
            <a:off x="2057400" y="5224463"/>
            <a:ext cx="1408113" cy="1328737"/>
            <a:chOff x="466" y="0"/>
            <a:chExt cx="887" cy="837"/>
          </a:xfrm>
        </p:grpSpPr>
        <p:sp>
          <p:nvSpPr>
            <p:cNvPr id="29739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40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41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42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43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44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45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46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47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48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49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50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165" name="Group 3"/>
          <p:cNvGrpSpPr>
            <a:grpSpLocks/>
          </p:cNvGrpSpPr>
          <p:nvPr/>
        </p:nvGrpSpPr>
        <p:grpSpPr bwMode="auto">
          <a:xfrm>
            <a:off x="3621088" y="5224463"/>
            <a:ext cx="1408112" cy="1328737"/>
            <a:chOff x="466" y="0"/>
            <a:chExt cx="887" cy="837"/>
          </a:xfrm>
        </p:grpSpPr>
        <p:sp>
          <p:nvSpPr>
            <p:cNvPr id="29727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28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29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30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31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32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33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34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35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36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37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38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191" name="Group 3"/>
          <p:cNvGrpSpPr>
            <a:grpSpLocks/>
          </p:cNvGrpSpPr>
          <p:nvPr/>
        </p:nvGrpSpPr>
        <p:grpSpPr bwMode="auto">
          <a:xfrm>
            <a:off x="5181600" y="5191125"/>
            <a:ext cx="1408113" cy="1328738"/>
            <a:chOff x="466" y="0"/>
            <a:chExt cx="887" cy="837"/>
          </a:xfrm>
        </p:grpSpPr>
        <p:sp>
          <p:nvSpPr>
            <p:cNvPr id="29715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16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17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18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19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20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21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22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23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24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25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26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204" name="Group 3"/>
          <p:cNvGrpSpPr>
            <a:grpSpLocks/>
          </p:cNvGrpSpPr>
          <p:nvPr/>
        </p:nvGrpSpPr>
        <p:grpSpPr bwMode="auto">
          <a:xfrm>
            <a:off x="6745288" y="5191125"/>
            <a:ext cx="1408112" cy="1328738"/>
            <a:chOff x="466" y="0"/>
            <a:chExt cx="887" cy="837"/>
          </a:xfrm>
        </p:grpSpPr>
        <p:sp>
          <p:nvSpPr>
            <p:cNvPr id="29703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04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05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06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07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08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09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9710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11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12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13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9714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170657" y="1006783"/>
            <a:ext cx="8277224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defTabSz="365760" eaLnBrk="1" hangingPunct="1"/>
            <a:r>
              <a:rPr lang="en-US" altLang="x-none" dirty="0">
                <a:solidFill>
                  <a:srgbClr val="008000"/>
                </a:solidFill>
              </a:rPr>
              <a:t>/** Visit all nodes REACHABLE* from u. Pre: u is unvisited. . */</a:t>
            </a:r>
          </a:p>
          <a:p>
            <a:pPr defTabSz="365760" eaLnBrk="1" hangingPunct="1"/>
            <a:r>
              <a:rPr lang="en-US" altLang="x-none" b="1" dirty="0">
                <a:solidFill>
                  <a:srgbClr val="800000"/>
                </a:solidFill>
              </a:rPr>
              <a:t>public static void</a:t>
            </a:r>
            <a:r>
              <a:rPr lang="en-US" altLang="x-none" dirty="0">
                <a:solidFill>
                  <a:srgbClr val="800000"/>
                </a:solidFill>
              </a:rPr>
              <a:t> </a:t>
            </a:r>
            <a:r>
              <a:rPr lang="en-US" altLang="x-none" dirty="0" err="1">
                <a:solidFill>
                  <a:srgbClr val="800000"/>
                </a:solidFill>
              </a:rPr>
              <a:t>dfs</a:t>
            </a:r>
            <a:r>
              <a:rPr lang="en-US" altLang="x-none" dirty="0">
                <a:solidFill>
                  <a:srgbClr val="800000"/>
                </a:solidFill>
              </a:rPr>
              <a:t>(</a:t>
            </a:r>
            <a:r>
              <a:rPr lang="en-US" altLang="x-none" dirty="0" err="1">
                <a:solidFill>
                  <a:srgbClr val="800000"/>
                </a:solidFill>
              </a:rPr>
              <a:t>int</a:t>
            </a:r>
            <a:r>
              <a:rPr lang="en-US" altLang="x-none" dirty="0">
                <a:solidFill>
                  <a:srgbClr val="800000"/>
                </a:solidFill>
              </a:rPr>
              <a:t> u) {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Stack s= (u);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 	</a:t>
            </a:r>
            <a:r>
              <a:rPr lang="en-US" altLang="x-none" b="1" dirty="0">
                <a:solidFill>
                  <a:srgbClr val="800000"/>
                </a:solidFill>
              </a:rPr>
              <a:t>while</a:t>
            </a:r>
            <a:r>
              <a:rPr lang="en-US" altLang="x-none" dirty="0">
                <a:solidFill>
                  <a:srgbClr val="800000"/>
                </a:solidFill>
              </a:rPr>
              <a:t> (s is not empty) {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	u= </a:t>
            </a:r>
            <a:r>
              <a:rPr lang="en-US" altLang="x-none" dirty="0" err="1">
                <a:solidFill>
                  <a:srgbClr val="800000"/>
                </a:solidFill>
              </a:rPr>
              <a:t>s.pop</a:t>
            </a:r>
            <a:r>
              <a:rPr lang="en-US" altLang="x-none" dirty="0">
                <a:solidFill>
                  <a:srgbClr val="800000"/>
                </a:solidFill>
              </a:rPr>
              <a:t>();</a:t>
            </a:r>
            <a:endParaRPr lang="en-US" altLang="x-none" dirty="0">
              <a:solidFill>
                <a:srgbClr val="008000"/>
              </a:solidFill>
            </a:endParaRP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	</a:t>
            </a:r>
            <a:r>
              <a:rPr lang="en-US" altLang="x-none" b="1" dirty="0">
                <a:solidFill>
                  <a:srgbClr val="800000"/>
                </a:solidFill>
              </a:rPr>
              <a:t>if</a:t>
            </a:r>
            <a:r>
              <a:rPr lang="en-US" altLang="x-none" dirty="0">
                <a:solidFill>
                  <a:srgbClr val="800000"/>
                </a:solidFill>
              </a:rPr>
              <a:t> (u has not been visited) {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		visit u;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		</a:t>
            </a:r>
            <a:r>
              <a:rPr lang="en-US" altLang="x-none" b="1" dirty="0">
                <a:solidFill>
                  <a:srgbClr val="800000"/>
                </a:solidFill>
              </a:rPr>
              <a:t>for </a:t>
            </a:r>
            <a:r>
              <a:rPr lang="en-US" altLang="x-none" dirty="0">
                <a:solidFill>
                  <a:srgbClr val="800000"/>
                </a:solidFill>
              </a:rPr>
              <a:t>each edge (u, v) leaving u: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			</a:t>
            </a:r>
            <a:r>
              <a:rPr lang="en-US" altLang="x-none" dirty="0" err="1">
                <a:solidFill>
                  <a:srgbClr val="800000"/>
                </a:solidFill>
              </a:rPr>
              <a:t>s.push</a:t>
            </a:r>
            <a:r>
              <a:rPr lang="en-US" altLang="x-none" dirty="0">
                <a:solidFill>
                  <a:srgbClr val="800000"/>
                </a:solidFill>
              </a:rPr>
              <a:t>(v);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	}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	}</a:t>
            </a:r>
          </a:p>
          <a:p>
            <a:pPr defTabSz="365760" eaLnBrk="1" hangingPunct="1"/>
            <a:r>
              <a:rPr lang="en-US" altLang="x-none" dirty="0">
                <a:solidFill>
                  <a:srgbClr val="800000"/>
                </a:solidFill>
              </a:rPr>
              <a:t>}</a:t>
            </a:r>
          </a:p>
          <a:p>
            <a:pPr eaLnBrk="1" hangingPunct="1"/>
            <a:endParaRPr lang="en-US" altLang="x-none" dirty="0">
              <a:solidFill>
                <a:srgbClr val="8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4989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5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53400" cy="685800"/>
          </a:xfrm>
        </p:spPr>
        <p:txBody>
          <a:bodyPr rIns="132080"/>
          <a:lstStyle/>
          <a:p>
            <a:pPr eaLnBrk="1" hangingPunct="1"/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Aside: How do you find connected components?</a:t>
            </a:r>
            <a:endParaRPr lang="en-US" altLang="x-none" sz="2800" b="1">
              <a:solidFill>
                <a:srgbClr val="FF0000"/>
              </a:solidFill>
              <a:latin typeface="Tw Cen MT" charset="0"/>
            </a:endParaRPr>
          </a:p>
        </p:txBody>
      </p:sp>
      <p:grpSp>
        <p:nvGrpSpPr>
          <p:cNvPr id="165" name="Group 3"/>
          <p:cNvGrpSpPr>
            <a:grpSpLocks/>
          </p:cNvGrpSpPr>
          <p:nvPr/>
        </p:nvGrpSpPr>
        <p:grpSpPr bwMode="auto">
          <a:xfrm>
            <a:off x="3621088" y="5224463"/>
            <a:ext cx="1408112" cy="1328737"/>
            <a:chOff x="466" y="0"/>
            <a:chExt cx="887" cy="837"/>
          </a:xfrm>
        </p:grpSpPr>
        <p:sp>
          <p:nvSpPr>
            <p:cNvPr id="30725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0726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0727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0728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0729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0730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0731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0732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0733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0734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0735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0736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30724" name="Rectangle 1"/>
          <p:cNvSpPr>
            <a:spLocks noChangeArrowheads="1"/>
          </p:cNvSpPr>
          <p:nvPr/>
        </p:nvSpPr>
        <p:spPr bwMode="auto">
          <a:xfrm>
            <a:off x="315912" y="1090613"/>
            <a:ext cx="9285287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365125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 defTabSz="365125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 defTabSz="365125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 defTabSz="365125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 defTabSz="365125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defTabSz="365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defTabSz="365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defTabSz="365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defTabSz="365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/>
            <a:r>
              <a:rPr lang="en-US" altLang="x-none" dirty="0" smtClean="0">
                <a:solidFill>
                  <a:srgbClr val="008000"/>
                </a:solidFill>
              </a:rPr>
              <a:t>/** Return the set of nodes in u’s connected component. */</a:t>
            </a:r>
            <a:endParaRPr lang="en-US" altLang="x-none" b="1" dirty="0" smtClean="0">
              <a:solidFill>
                <a:srgbClr val="800000"/>
              </a:solidFill>
            </a:endParaRPr>
          </a:p>
          <a:p>
            <a:pPr eaLnBrk="1" hangingPunct="1"/>
            <a:r>
              <a:rPr lang="en-US" altLang="x-none" b="1" dirty="0" smtClean="0">
                <a:solidFill>
                  <a:srgbClr val="800000"/>
                </a:solidFill>
              </a:rPr>
              <a:t>public </a:t>
            </a:r>
            <a:r>
              <a:rPr lang="en-US" altLang="x-none" b="1" dirty="0">
                <a:solidFill>
                  <a:srgbClr val="800000"/>
                </a:solidFill>
              </a:rPr>
              <a:t>static Set&lt;</a:t>
            </a:r>
            <a:r>
              <a:rPr lang="en-US" altLang="x-none" b="1" dirty="0" err="1">
                <a:solidFill>
                  <a:srgbClr val="800000"/>
                </a:solidFill>
              </a:rPr>
              <a:t>int</a:t>
            </a:r>
            <a:r>
              <a:rPr lang="en-US" altLang="x-none" b="1" dirty="0">
                <a:solidFill>
                  <a:srgbClr val="800000"/>
                </a:solidFill>
              </a:rPr>
              <a:t>&gt; </a:t>
            </a:r>
            <a:r>
              <a:rPr lang="en-US" altLang="x-none" dirty="0" err="1">
                <a:solidFill>
                  <a:srgbClr val="800000"/>
                </a:solidFill>
              </a:rPr>
              <a:t>getComponent</a:t>
            </a:r>
            <a:r>
              <a:rPr lang="en-US" altLang="x-none" dirty="0">
                <a:solidFill>
                  <a:srgbClr val="800000"/>
                </a:solidFill>
              </a:rPr>
              <a:t>(</a:t>
            </a:r>
            <a:r>
              <a:rPr lang="en-US" altLang="x-none" dirty="0" err="1">
                <a:solidFill>
                  <a:srgbClr val="800000"/>
                </a:solidFill>
              </a:rPr>
              <a:t>int</a:t>
            </a:r>
            <a:r>
              <a:rPr lang="en-US" altLang="x-none" dirty="0">
                <a:solidFill>
                  <a:srgbClr val="800000"/>
                </a:solidFill>
              </a:rPr>
              <a:t> u) {</a:t>
            </a:r>
          </a:p>
          <a:p>
            <a:pPr eaLnBrk="1" hangingPunct="1"/>
            <a:r>
              <a:rPr lang="en-US" altLang="x-none" dirty="0">
                <a:solidFill>
                  <a:srgbClr val="800000"/>
                </a:solidFill>
              </a:rPr>
              <a:t>	Stack s= (u);</a:t>
            </a:r>
          </a:p>
          <a:p>
            <a:pPr eaLnBrk="1" hangingPunct="1"/>
            <a:r>
              <a:rPr lang="en-US" altLang="x-none" dirty="0">
                <a:solidFill>
                  <a:srgbClr val="800000"/>
                </a:solidFill>
              </a:rPr>
              <a:t>	</a:t>
            </a:r>
            <a:r>
              <a:rPr lang="en-US" altLang="x-none" dirty="0">
                <a:solidFill>
                  <a:srgbClr val="FF0000"/>
                </a:solidFill>
              </a:rPr>
              <a:t>Set C = ();</a:t>
            </a:r>
          </a:p>
          <a:p>
            <a:pPr eaLnBrk="1" hangingPunct="1"/>
            <a:r>
              <a:rPr lang="en-US" altLang="x-none" dirty="0">
                <a:solidFill>
                  <a:srgbClr val="800000"/>
                </a:solidFill>
              </a:rPr>
              <a:t> 	</a:t>
            </a:r>
            <a:r>
              <a:rPr lang="en-US" altLang="x-none" b="1" dirty="0">
                <a:solidFill>
                  <a:srgbClr val="800000"/>
                </a:solidFill>
              </a:rPr>
              <a:t>while</a:t>
            </a:r>
            <a:r>
              <a:rPr lang="en-US" altLang="x-none" dirty="0">
                <a:solidFill>
                  <a:srgbClr val="800000"/>
                </a:solidFill>
              </a:rPr>
              <a:t> (s is not empty) {</a:t>
            </a:r>
          </a:p>
          <a:p>
            <a:pPr eaLnBrk="1" hangingPunct="1"/>
            <a:r>
              <a:rPr lang="en-US" altLang="x-none" dirty="0">
                <a:solidFill>
                  <a:srgbClr val="800000"/>
                </a:solidFill>
              </a:rPr>
              <a:t>		u= </a:t>
            </a:r>
            <a:r>
              <a:rPr lang="en-US" altLang="x-none" dirty="0" err="1">
                <a:solidFill>
                  <a:srgbClr val="800000"/>
                </a:solidFill>
              </a:rPr>
              <a:t>s.pop</a:t>
            </a:r>
            <a:r>
              <a:rPr lang="en-US" altLang="x-none" dirty="0">
                <a:solidFill>
                  <a:srgbClr val="800000"/>
                </a:solidFill>
              </a:rPr>
              <a:t>();</a:t>
            </a:r>
            <a:endParaRPr lang="en-US" altLang="x-none" dirty="0">
              <a:solidFill>
                <a:srgbClr val="008000"/>
              </a:solidFill>
            </a:endParaRPr>
          </a:p>
          <a:p>
            <a:pPr eaLnBrk="1" hangingPunct="1"/>
            <a:r>
              <a:rPr lang="en-US" altLang="x-none" dirty="0">
                <a:solidFill>
                  <a:srgbClr val="800000"/>
                </a:solidFill>
              </a:rPr>
              <a:t>		</a:t>
            </a:r>
            <a:r>
              <a:rPr lang="en-US" altLang="x-none" b="1" dirty="0">
                <a:solidFill>
                  <a:srgbClr val="800000"/>
                </a:solidFill>
              </a:rPr>
              <a:t>if</a:t>
            </a:r>
            <a:r>
              <a:rPr lang="en-US" altLang="x-none" dirty="0">
                <a:solidFill>
                  <a:srgbClr val="800000"/>
                </a:solidFill>
              </a:rPr>
              <a:t> (u has not been visited) {</a:t>
            </a:r>
          </a:p>
          <a:p>
            <a:pPr eaLnBrk="1" hangingPunct="1"/>
            <a:r>
              <a:rPr lang="en-US" altLang="x-none" dirty="0">
                <a:solidFill>
                  <a:srgbClr val="800000"/>
                </a:solidFill>
              </a:rPr>
              <a:t>			visit u;</a:t>
            </a:r>
          </a:p>
          <a:p>
            <a:pPr eaLnBrk="1" hangingPunct="1"/>
            <a:r>
              <a:rPr lang="en-US" altLang="x-none" dirty="0">
                <a:solidFill>
                  <a:srgbClr val="800000"/>
                </a:solidFill>
              </a:rPr>
              <a:t>			</a:t>
            </a:r>
            <a:r>
              <a:rPr lang="en-US" altLang="x-none" dirty="0" err="1">
                <a:solidFill>
                  <a:srgbClr val="FF0000"/>
                </a:solidFill>
              </a:rPr>
              <a:t>C.add</a:t>
            </a:r>
            <a:r>
              <a:rPr lang="en-US" altLang="x-none" dirty="0">
                <a:solidFill>
                  <a:srgbClr val="FF0000"/>
                </a:solidFill>
              </a:rPr>
              <a:t>(u);</a:t>
            </a:r>
          </a:p>
          <a:p>
            <a:pPr eaLnBrk="1" hangingPunct="1"/>
            <a:r>
              <a:rPr lang="en-US" altLang="x-none" dirty="0">
                <a:solidFill>
                  <a:srgbClr val="800000"/>
                </a:solidFill>
              </a:rPr>
              <a:t>			</a:t>
            </a:r>
            <a:r>
              <a:rPr lang="en-US" altLang="x-none" b="1" dirty="0">
                <a:solidFill>
                  <a:srgbClr val="800000"/>
                </a:solidFill>
              </a:rPr>
              <a:t>for </a:t>
            </a:r>
            <a:r>
              <a:rPr lang="en-US" altLang="x-none" dirty="0">
                <a:solidFill>
                  <a:srgbClr val="800000"/>
                </a:solidFill>
              </a:rPr>
              <a:t>each edge (u, v) leaving u:</a:t>
            </a:r>
          </a:p>
          <a:p>
            <a:pPr eaLnBrk="1" hangingPunct="1"/>
            <a:r>
              <a:rPr lang="en-US" altLang="x-none" dirty="0">
                <a:solidFill>
                  <a:srgbClr val="800000"/>
                </a:solidFill>
              </a:rPr>
              <a:t>				</a:t>
            </a:r>
            <a:r>
              <a:rPr lang="en-US" altLang="x-none" dirty="0" err="1">
                <a:solidFill>
                  <a:srgbClr val="800000"/>
                </a:solidFill>
              </a:rPr>
              <a:t>s.push</a:t>
            </a:r>
            <a:r>
              <a:rPr lang="en-US" altLang="x-none" dirty="0">
                <a:solidFill>
                  <a:srgbClr val="800000"/>
                </a:solidFill>
              </a:rPr>
              <a:t>(v);</a:t>
            </a:r>
          </a:p>
          <a:p>
            <a:pPr eaLnBrk="1" hangingPunct="1"/>
            <a:r>
              <a:rPr lang="en-US" altLang="x-none" dirty="0">
                <a:solidFill>
                  <a:srgbClr val="800000"/>
                </a:solidFill>
              </a:rPr>
              <a:t>		}</a:t>
            </a:r>
          </a:p>
          <a:p>
            <a:pPr eaLnBrk="1" hangingPunct="1"/>
            <a:r>
              <a:rPr lang="en-US" altLang="x-none" dirty="0">
                <a:solidFill>
                  <a:srgbClr val="800000"/>
                </a:solidFill>
              </a:rPr>
              <a:t>	}</a:t>
            </a:r>
          </a:p>
          <a:p>
            <a:pPr eaLnBrk="1" hangingPunct="1"/>
            <a:r>
              <a:rPr lang="en-US" altLang="x-none" dirty="0">
                <a:solidFill>
                  <a:srgbClr val="800000"/>
                </a:solidFill>
              </a:rPr>
              <a:t>	</a:t>
            </a:r>
            <a:r>
              <a:rPr lang="en-US" altLang="x-none" dirty="0">
                <a:solidFill>
                  <a:srgbClr val="FF0000"/>
                </a:solidFill>
              </a:rPr>
              <a:t>return C;</a:t>
            </a:r>
          </a:p>
          <a:p>
            <a:pPr eaLnBrk="1" hangingPunct="1"/>
            <a:r>
              <a:rPr lang="en-US" altLang="x-none" dirty="0">
                <a:solidFill>
                  <a:srgbClr val="800000"/>
                </a:solidFill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/>
          </p:cNvSpPr>
          <p:nvPr/>
        </p:nvSpPr>
        <p:spPr bwMode="auto">
          <a:xfrm>
            <a:off x="685800" y="1371600"/>
            <a:ext cx="2619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269875" indent="-2301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140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altLang="x-none" sz="2400">
                <a:solidFill>
                  <a:srgbClr val="800000"/>
                </a:solidFill>
              </a:rPr>
              <a:t>Start with no edges</a:t>
            </a:r>
          </a:p>
        </p:txBody>
      </p:sp>
      <p:sp>
        <p:nvSpPr>
          <p:cNvPr id="31746" name="Rectangle 5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53400" cy="685800"/>
          </a:xfrm>
        </p:spPr>
        <p:txBody>
          <a:bodyPr rIns="132080"/>
          <a:lstStyle/>
          <a:p>
            <a:pPr eaLnBrk="1" hangingPunct="1"/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Finding a spanning tree: </a:t>
            </a:r>
            <a:r>
              <a:rPr lang="en-US" altLang="x-none" sz="2800" b="1">
                <a:solidFill>
                  <a:srgbClr val="FF0000"/>
                </a:solidFill>
                <a:latin typeface="Tw Cen MT" charset="0"/>
              </a:rPr>
              <a:t>Additive method</a:t>
            </a:r>
          </a:p>
        </p:txBody>
      </p:sp>
      <p:sp>
        <p:nvSpPr>
          <p:cNvPr id="31747" name="Rectangle 55"/>
          <p:cNvSpPr>
            <a:spLocks/>
          </p:cNvSpPr>
          <p:nvPr/>
        </p:nvSpPr>
        <p:spPr bwMode="auto">
          <a:xfrm>
            <a:off x="685800" y="1905000"/>
            <a:ext cx="73914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269875" indent="-2301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140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altLang="x-none" sz="2400">
                <a:solidFill>
                  <a:srgbClr val="800000"/>
                </a:solidFill>
              </a:rPr>
              <a:t>While the graph is not connected: </a:t>
            </a:r>
            <a:br>
              <a:rPr lang="en-US" altLang="x-none" sz="2400">
                <a:solidFill>
                  <a:srgbClr val="800000"/>
                </a:solidFill>
              </a:rPr>
            </a:br>
            <a:r>
              <a:rPr lang="en-US" altLang="x-none" sz="2400">
                <a:solidFill>
                  <a:srgbClr val="800000"/>
                </a:solidFill>
              </a:rPr>
              <a:t>    Choose an edge that connects 2 </a:t>
            </a:r>
            <a:br>
              <a:rPr lang="en-US" altLang="x-none" sz="2400">
                <a:solidFill>
                  <a:srgbClr val="800000"/>
                </a:solidFill>
              </a:rPr>
            </a:br>
            <a:r>
              <a:rPr lang="en-US" altLang="x-none" sz="2400">
                <a:solidFill>
                  <a:srgbClr val="800000"/>
                </a:solidFill>
              </a:rPr>
              <a:t>    </a:t>
            </a:r>
            <a:r>
              <a:rPr lang="en-US" altLang="x-none" sz="2400" b="1">
                <a:solidFill>
                  <a:srgbClr val="800000"/>
                </a:solidFill>
              </a:rPr>
              <a:t>connected components</a:t>
            </a:r>
            <a:r>
              <a:rPr lang="en-US" altLang="x-none" sz="2400">
                <a:solidFill>
                  <a:srgbClr val="800000"/>
                </a:solidFill>
              </a:rPr>
              <a:t> and add it</a:t>
            </a:r>
            <a:br>
              <a:rPr lang="en-US" altLang="x-none" sz="2400">
                <a:solidFill>
                  <a:srgbClr val="800000"/>
                </a:solidFill>
              </a:rPr>
            </a:br>
            <a:r>
              <a:rPr lang="en-US" altLang="x-none" sz="2400">
                <a:solidFill>
                  <a:srgbClr val="800000"/>
                </a:solidFill>
              </a:rPr>
              <a:t>    – the graph still has no cycle (why?)</a:t>
            </a:r>
          </a:p>
        </p:txBody>
      </p:sp>
      <p:sp>
        <p:nvSpPr>
          <p:cNvPr id="31748" name="Rectangle 55"/>
          <p:cNvSpPr>
            <a:spLocks/>
          </p:cNvSpPr>
          <p:nvPr/>
        </p:nvSpPr>
        <p:spPr bwMode="auto">
          <a:xfrm>
            <a:off x="6629400" y="1371600"/>
            <a:ext cx="1828800" cy="1524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40639" bIns="0"/>
          <a:lstStyle>
            <a:lvl1pPr marL="38100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r" eaLnBrk="1" hangingPunct="1">
              <a:spcBef>
                <a:spcPts val="1000"/>
              </a:spcBef>
              <a:buClr>
                <a:srgbClr val="008000"/>
              </a:buClr>
              <a:buFontTx/>
              <a:buNone/>
            </a:pPr>
            <a:r>
              <a:rPr lang="en-US" altLang="x-none" sz="2400">
                <a:solidFill>
                  <a:srgbClr val="008000"/>
                </a:solidFill>
              </a:rPr>
              <a:t>Minimal set of edges that connect all vertices</a:t>
            </a:r>
          </a:p>
        </p:txBody>
      </p:sp>
      <p:grpSp>
        <p:nvGrpSpPr>
          <p:cNvPr id="31749" name="Group 3"/>
          <p:cNvGrpSpPr>
            <a:grpSpLocks/>
          </p:cNvGrpSpPr>
          <p:nvPr/>
        </p:nvGrpSpPr>
        <p:grpSpPr bwMode="auto">
          <a:xfrm>
            <a:off x="457200" y="5224463"/>
            <a:ext cx="1408113" cy="1328737"/>
            <a:chOff x="466" y="0"/>
            <a:chExt cx="887" cy="837"/>
          </a:xfrm>
        </p:grpSpPr>
        <p:sp>
          <p:nvSpPr>
            <p:cNvPr id="31804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805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806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807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808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809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810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811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812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813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814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815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31750" name="Group 3"/>
          <p:cNvGrpSpPr>
            <a:grpSpLocks/>
          </p:cNvGrpSpPr>
          <p:nvPr/>
        </p:nvGrpSpPr>
        <p:grpSpPr bwMode="auto">
          <a:xfrm>
            <a:off x="2057400" y="5224463"/>
            <a:ext cx="1408113" cy="1328737"/>
            <a:chOff x="466" y="0"/>
            <a:chExt cx="887" cy="837"/>
          </a:xfrm>
        </p:grpSpPr>
        <p:sp>
          <p:nvSpPr>
            <p:cNvPr id="31792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93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94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95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96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97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98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99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800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801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802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803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31751" name="Group 3"/>
          <p:cNvGrpSpPr>
            <a:grpSpLocks/>
          </p:cNvGrpSpPr>
          <p:nvPr/>
        </p:nvGrpSpPr>
        <p:grpSpPr bwMode="auto">
          <a:xfrm>
            <a:off x="3621088" y="5224463"/>
            <a:ext cx="1408112" cy="1328737"/>
            <a:chOff x="466" y="0"/>
            <a:chExt cx="887" cy="837"/>
          </a:xfrm>
        </p:grpSpPr>
        <p:sp>
          <p:nvSpPr>
            <p:cNvPr id="31780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81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82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83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84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85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86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87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88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89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90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91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31752" name="TextBox 3"/>
          <p:cNvSpPr txBox="1">
            <a:spLocks noChangeArrowheads="1"/>
          </p:cNvSpPr>
          <p:nvPr/>
        </p:nvSpPr>
        <p:spPr bwMode="auto">
          <a:xfrm>
            <a:off x="457200" y="3810000"/>
            <a:ext cx="73469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Tree edges will be red.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Dashed lines show original edges.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Left tree consists of 5 connected components, each a node</a:t>
            </a:r>
          </a:p>
        </p:txBody>
      </p:sp>
      <p:grpSp>
        <p:nvGrpSpPr>
          <p:cNvPr id="31753" name="Group 3"/>
          <p:cNvGrpSpPr>
            <a:grpSpLocks/>
          </p:cNvGrpSpPr>
          <p:nvPr/>
        </p:nvGrpSpPr>
        <p:grpSpPr bwMode="auto">
          <a:xfrm>
            <a:off x="5181600" y="5191125"/>
            <a:ext cx="1408113" cy="1328738"/>
            <a:chOff x="466" y="0"/>
            <a:chExt cx="887" cy="837"/>
          </a:xfrm>
        </p:grpSpPr>
        <p:sp>
          <p:nvSpPr>
            <p:cNvPr id="31768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69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70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71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72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73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74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75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76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77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78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79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31754" name="Group 3"/>
          <p:cNvGrpSpPr>
            <a:grpSpLocks/>
          </p:cNvGrpSpPr>
          <p:nvPr/>
        </p:nvGrpSpPr>
        <p:grpSpPr bwMode="auto">
          <a:xfrm>
            <a:off x="6745288" y="5191125"/>
            <a:ext cx="1408112" cy="1328738"/>
            <a:chOff x="466" y="0"/>
            <a:chExt cx="887" cy="837"/>
          </a:xfrm>
        </p:grpSpPr>
        <p:sp>
          <p:nvSpPr>
            <p:cNvPr id="31756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57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58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59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60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61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62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31763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64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65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66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767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31755" name="TextBox 4"/>
          <p:cNvSpPr txBox="1">
            <a:spLocks noChangeArrowheads="1"/>
          </p:cNvSpPr>
          <p:nvPr/>
        </p:nvSpPr>
        <p:spPr bwMode="auto">
          <a:xfrm>
            <a:off x="6205538" y="3048000"/>
            <a:ext cx="2252662" cy="8302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nondeterministic</a:t>
            </a:r>
          </a:p>
          <a:p>
            <a:pPr algn="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algorithm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D8A51EE-8AB7-4D42-8AB8-24C27F7CD7AD}" type="slidenum">
              <a:rPr lang="en-US" altLang="x-none" sz="1400">
                <a:ea typeface="MS PGothic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18</a:t>
            </a:fld>
            <a:endParaRPr lang="en-US" altLang="x-none" sz="1400">
              <a:ea typeface="MS PGothic" charset="-128"/>
            </a:endParaRPr>
          </a:p>
        </p:txBody>
      </p:sp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rIns="132080"/>
          <a:lstStyle/>
          <a:p>
            <a:pPr eaLnBrk="1" hangingPunct="1"/>
            <a:r>
              <a:rPr lang="en-US" altLang="x-none" sz="3600">
                <a:solidFill>
                  <a:srgbClr val="800000"/>
                </a:solidFill>
                <a:latin typeface="Tw Cen MT" charset="0"/>
              </a:rPr>
              <a:t>Spanning trees: examples</a:t>
            </a:r>
          </a:p>
        </p:txBody>
      </p:sp>
      <p:sp>
        <p:nvSpPr>
          <p:cNvPr id="32771" name="Rectangle 2"/>
          <p:cNvSpPr>
            <a:spLocks/>
          </p:cNvSpPr>
          <p:nvPr/>
        </p:nvSpPr>
        <p:spPr bwMode="auto">
          <a:xfrm>
            <a:off x="2971800" y="6003925"/>
            <a:ext cx="53641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1600">
                <a:solidFill>
                  <a:srgbClr val="3333CC"/>
                </a:solidFill>
              </a:rPr>
              <a:t>http://mathworld.wolfram.com/SpanningTree.html</a:t>
            </a:r>
          </a:p>
        </p:txBody>
      </p:sp>
      <p:pic>
        <p:nvPicPr>
          <p:cNvPr id="32772" name="Picture 1" descr="SpanningTrees_1000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57400"/>
            <a:ext cx="7620000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rIns="132080"/>
          <a:lstStyle/>
          <a:p>
            <a:pPr eaLnBrk="1" hangingPunct="1"/>
            <a:r>
              <a:rPr lang="en-US" altLang="x-none" sz="3200">
                <a:solidFill>
                  <a:srgbClr val="800000"/>
                </a:solidFill>
                <a:latin typeface="Tw Cen MT" charset="0"/>
              </a:rPr>
              <a:t>Minimum spanning trees</a:t>
            </a:r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914400" y="1295400"/>
            <a:ext cx="77597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269875" indent="-2301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333CC"/>
              </a:buClr>
              <a:buFont typeface="Arial" charset="0"/>
              <a:buChar char="•"/>
            </a:pPr>
            <a:r>
              <a:rPr lang="en-US" altLang="x-none" sz="2800">
                <a:solidFill>
                  <a:srgbClr val="3333CC"/>
                </a:solidFill>
              </a:rPr>
              <a:t>Suppose edges are weighted (&gt; 0)</a:t>
            </a:r>
          </a:p>
          <a:p>
            <a:pPr eaLnBrk="1" hangingPunct="1">
              <a:spcBef>
                <a:spcPct val="0"/>
              </a:spcBef>
              <a:buClr>
                <a:srgbClr val="3333CC"/>
              </a:buClr>
              <a:buFont typeface="Arial" charset="0"/>
              <a:buChar char="•"/>
            </a:pPr>
            <a:r>
              <a:rPr lang="en-US" altLang="x-none" sz="2800">
                <a:solidFill>
                  <a:srgbClr val="3333CC"/>
                </a:solidFill>
              </a:rPr>
              <a:t>We want a spanning tree of </a:t>
            </a:r>
            <a:r>
              <a:rPr lang="en-US" altLang="x-none" sz="2800" i="1">
                <a:solidFill>
                  <a:srgbClr val="FF3300"/>
                </a:solidFill>
              </a:rPr>
              <a:t>minimum cost</a:t>
            </a:r>
            <a:r>
              <a:rPr lang="en-US" altLang="x-none" sz="2800">
                <a:solidFill>
                  <a:srgbClr val="3333CC"/>
                </a:solidFill>
              </a:rPr>
              <a:t> (sum of edge weights)</a:t>
            </a:r>
          </a:p>
        </p:txBody>
      </p:sp>
      <p:sp>
        <p:nvSpPr>
          <p:cNvPr id="33795" name="Rectangle 87"/>
          <p:cNvSpPr>
            <a:spLocks/>
          </p:cNvSpPr>
          <p:nvPr/>
        </p:nvSpPr>
        <p:spPr bwMode="auto">
          <a:xfrm>
            <a:off x="914400" y="2819400"/>
            <a:ext cx="7878763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269875" indent="-2301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altLang="x-none" sz="2800">
                <a:solidFill>
                  <a:srgbClr val="008000"/>
                </a:solidFill>
              </a:rPr>
              <a:t>Some graphs have exactly one minimum spanning tree.  Others have several trees with the same minimum cost, each of which is a minimum spanning tree</a:t>
            </a:r>
          </a:p>
        </p:txBody>
      </p:sp>
      <p:sp>
        <p:nvSpPr>
          <p:cNvPr id="33796" name="Slide Number Placeholder 91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fld id="{BB822F84-5D81-AF4B-8211-4FD90C139C2A}" type="slidenum">
              <a:rPr lang="en-US" altLang="x-none" sz="1200">
                <a:solidFill>
                  <a:srgbClr val="FFFFFF"/>
                </a:solidFill>
                <a:latin typeface="Arial" charset="0"/>
                <a:ea typeface="ヒラギノ角ゴ ProN W3" charset="-128"/>
                <a:sym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SzTx/>
                <a:buFontTx/>
                <a:buNone/>
              </a:pPr>
              <a:t>19</a:t>
            </a:fld>
            <a:endParaRPr lang="en-US" altLang="x-none" sz="1200">
              <a:solidFill>
                <a:srgbClr val="FFFFFF"/>
              </a:solidFill>
              <a:latin typeface="Arial" charset="0"/>
              <a:ea typeface="ヒラギノ角ゴ ProN W3" charset="-128"/>
              <a:sym typeface="Arial" charset="0"/>
            </a:endParaRPr>
          </a:p>
        </p:txBody>
      </p:sp>
      <p:sp>
        <p:nvSpPr>
          <p:cNvPr id="33797" name="Rectangle 87"/>
          <p:cNvSpPr>
            <a:spLocks/>
          </p:cNvSpPr>
          <p:nvPr/>
        </p:nvSpPr>
        <p:spPr bwMode="auto">
          <a:xfrm>
            <a:off x="914400" y="5181600"/>
            <a:ext cx="73453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269875" indent="-2301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altLang="x-none" sz="2800">
                <a:solidFill>
                  <a:srgbClr val="800000"/>
                </a:solidFill>
              </a:rPr>
              <a:t>Useful in network routing &amp; other applications. For example, to stream a video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 altLang="x-none" sz="3600">
                <a:solidFill>
                  <a:srgbClr val="800000"/>
                </a:solidFill>
              </a:rPr>
              <a:t>Prelim 2, assignments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5181600"/>
          </a:xfrm>
        </p:spPr>
        <p:txBody>
          <a:bodyPr/>
          <a:lstStyle/>
          <a:p>
            <a:r>
              <a:rPr lang="en-US" altLang="x-none" sz="2400"/>
              <a:t>Prelim 2 is Tuesday. See the course webpage for details.</a:t>
            </a:r>
          </a:p>
          <a:p>
            <a:r>
              <a:rPr lang="en-US" altLang="x-none" sz="2400"/>
              <a:t>Scope: up to but not including today’s lecture. See the review guide for details.</a:t>
            </a:r>
          </a:p>
          <a:p>
            <a:pPr lvl="1"/>
            <a:r>
              <a:rPr lang="en-US" altLang="x-none" sz="2000"/>
              <a:t>Deadline for submitting conflicts has passed.</a:t>
            </a:r>
          </a:p>
          <a:p>
            <a:endParaRPr lang="en-US" altLang="x-none" sz="2400"/>
          </a:p>
          <a:p>
            <a:r>
              <a:rPr lang="en-US" altLang="x-none" sz="2400"/>
              <a:t>A6 was due last night. Late penalty 3 points per day, up to 3 days. No exceptions – the solution is used in A7!</a:t>
            </a:r>
          </a:p>
          <a:p>
            <a:endParaRPr lang="en-US" altLang="x-none" sz="2400"/>
          </a:p>
          <a:p>
            <a:r>
              <a:rPr lang="en-US" altLang="x-none" sz="2400"/>
              <a:t>A7 due next Thursday 4/27. It’s short; 30-40 lines including comments. Do it before the prelim and it doubles as studying Dijkstra!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C7141D41-5FC5-E64B-86C0-607F99F83C9A}" type="slidenum">
              <a:rPr lang="en-US" altLang="x-none" sz="1400">
                <a:ea typeface="MS PGothic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en-US" altLang="x-none" sz="1400">
              <a:ea typeface="MS PGothic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0C1E693-D9F9-FA4E-BD5E-994D7B1B5B83}" type="slidenum">
              <a:rPr lang="en-US" altLang="x-none" sz="1400">
                <a:ea typeface="MS PGothic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20</a:t>
            </a:fld>
            <a:endParaRPr lang="en-US" altLang="x-none" sz="1400">
              <a:ea typeface="MS PGothic" charset="-128"/>
            </a:endParaRPr>
          </a:p>
        </p:txBody>
      </p:sp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rIns="132080"/>
          <a:lstStyle/>
          <a:p>
            <a:pPr eaLnBrk="1" hangingPunct="1"/>
            <a:r>
              <a:rPr lang="en-US" altLang="x-none" sz="3600">
                <a:solidFill>
                  <a:srgbClr val="800000"/>
                </a:solidFill>
                <a:latin typeface="Tw Cen MT" charset="0"/>
              </a:rPr>
              <a:t>Greedy algorithm</a:t>
            </a:r>
          </a:p>
        </p:txBody>
      </p:sp>
      <p:sp>
        <p:nvSpPr>
          <p:cNvPr id="34819" name="Rectangle 2"/>
          <p:cNvSpPr>
            <a:spLocks/>
          </p:cNvSpPr>
          <p:nvPr/>
        </p:nvSpPr>
        <p:spPr bwMode="auto">
          <a:xfrm>
            <a:off x="533400" y="1600200"/>
            <a:ext cx="7924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indent="396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3333CC"/>
                </a:solidFill>
              </a:rPr>
              <a:t>A greedy algorithm follows the heuristic of making a locally optimal choice at each stage, with the hope of finding a global optimum.</a:t>
            </a:r>
          </a:p>
        </p:txBody>
      </p:sp>
      <p:sp>
        <p:nvSpPr>
          <p:cNvPr id="34820" name="TextBox 1"/>
          <p:cNvSpPr txBox="1">
            <a:spLocks noChangeArrowheads="1"/>
          </p:cNvSpPr>
          <p:nvPr/>
        </p:nvSpPr>
        <p:spPr bwMode="auto">
          <a:xfrm>
            <a:off x="452438" y="3048000"/>
            <a:ext cx="73247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FF0000"/>
                </a:solidFill>
                <a:latin typeface="Times New Roman" charset="0"/>
                <a:ea typeface="ヒラギノ角ゴ ProN W3" charset="-128"/>
                <a:sym typeface="Arial" charset="0"/>
              </a:rPr>
              <a:t>Example. Make change using the fewest number of coins.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FF0000"/>
                </a:solidFill>
                <a:latin typeface="Times New Roman" charset="0"/>
                <a:ea typeface="ヒラギノ角ゴ ProN W3" charset="-128"/>
                <a:sym typeface="Arial" charset="0"/>
              </a:rPr>
              <a:t>Make change for n cents, n &lt; 100 (i.e. &lt; $1)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800000"/>
                </a:solidFill>
                <a:latin typeface="Times New Roman" charset="0"/>
                <a:ea typeface="ヒラギノ角ゴ ProN W3" charset="-128"/>
                <a:sym typeface="Arial" charset="0"/>
              </a:rPr>
              <a:t>Greedy: At each step, choose the largest possible coin</a:t>
            </a:r>
            <a:endParaRPr lang="en-US" altLang="x-none" sz="2400">
              <a:solidFill>
                <a:srgbClr val="000000"/>
              </a:solidFill>
              <a:latin typeface="Times New Roman" charset="0"/>
              <a:ea typeface="ヒラギノ角ゴ ProN W3" charset="-128"/>
              <a:sym typeface="Arial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x-none" sz="2400">
              <a:solidFill>
                <a:srgbClr val="000000"/>
              </a:solidFill>
              <a:latin typeface="Times New Roman" charset="0"/>
              <a:ea typeface="ヒラギノ角ゴ ProN W3" charset="-128"/>
              <a:sym typeface="Arial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  <a:latin typeface="Times New Roman" charset="0"/>
                <a:ea typeface="ヒラギノ角ゴ ProN W3" charset="-128"/>
                <a:sym typeface="Arial" charset="0"/>
              </a:rPr>
              <a:t>If n &gt;= 50 choose a half dollar and reduce n by 50;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  <a:latin typeface="Times New Roman" charset="0"/>
                <a:ea typeface="ヒラギノ角ゴ ProN W3" charset="-128"/>
                <a:sym typeface="Arial" charset="0"/>
              </a:rPr>
              <a:t>If n &gt;= 25 choose a quarter and reduce n by 25;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  <a:latin typeface="Times New Roman" charset="0"/>
                <a:ea typeface="ヒラギノ角ゴ ProN W3" charset="-128"/>
                <a:sym typeface="Arial" charset="0"/>
              </a:rPr>
              <a:t>As long as n &gt;= 10, choose a dime and reduce n by 10;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  <a:latin typeface="Times New Roman" charset="0"/>
                <a:ea typeface="ヒラギノ角ゴ ProN W3" charset="-128"/>
                <a:sym typeface="Arial" charset="0"/>
              </a:rPr>
              <a:t>If n &gt;= 5, choose a nickel and reduce n by 5;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  <a:latin typeface="Times New Roman" charset="0"/>
                <a:ea typeface="ヒラギノ角ゴ ProN W3" charset="-128"/>
                <a:sym typeface="Arial" charset="0"/>
              </a:rPr>
              <a:t>Choose n pennies.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9ABF5E4-F1C0-8C46-B954-D970DFD5C86F}" type="slidenum">
              <a:rPr lang="en-US" altLang="x-none" sz="1400">
                <a:ea typeface="MS PGothic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21</a:t>
            </a:fld>
            <a:endParaRPr lang="en-US" altLang="x-none" sz="1400">
              <a:ea typeface="MS PGothic" charset="-128"/>
            </a:endParaRPr>
          </a:p>
        </p:txBody>
      </p:sp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rIns="132080"/>
          <a:lstStyle/>
          <a:p>
            <a:pPr eaLnBrk="1" hangingPunct="1"/>
            <a:r>
              <a:rPr lang="en-US" altLang="x-none" sz="3200">
                <a:solidFill>
                  <a:srgbClr val="800000"/>
                </a:solidFill>
                <a:latin typeface="Tw Cen MT" charset="0"/>
              </a:rPr>
              <a:t>Greedy algorithm —doesn</a:t>
            </a:r>
            <a:r>
              <a:rPr lang="en-US" altLang="en-US" sz="3200">
                <a:solidFill>
                  <a:srgbClr val="800000"/>
                </a:solidFill>
                <a:latin typeface="Tw Cen MT" charset="0"/>
              </a:rPr>
              <a:t>’</a:t>
            </a:r>
            <a:r>
              <a:rPr lang="en-US" altLang="x-none" sz="3200">
                <a:solidFill>
                  <a:srgbClr val="800000"/>
                </a:solidFill>
                <a:latin typeface="Tw Cen MT" charset="0"/>
              </a:rPr>
              <a:t>t always work!</a:t>
            </a:r>
          </a:p>
        </p:txBody>
      </p:sp>
      <p:sp>
        <p:nvSpPr>
          <p:cNvPr id="35843" name="Rectangle 2"/>
          <p:cNvSpPr>
            <a:spLocks/>
          </p:cNvSpPr>
          <p:nvPr/>
        </p:nvSpPr>
        <p:spPr bwMode="auto">
          <a:xfrm>
            <a:off x="533400" y="1600200"/>
            <a:ext cx="8382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indent="396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3333CC"/>
                </a:solidFill>
              </a:rPr>
              <a:t>A greedy algorithm follows the heuristic of making a locally optimal choice at each stage, with the hope of finding a global optimum. </a:t>
            </a:r>
            <a:r>
              <a:rPr lang="en-US" altLang="x-none" sz="2400">
                <a:solidFill>
                  <a:srgbClr val="FF0000"/>
                </a:solidFill>
              </a:rPr>
              <a:t>Doesn</a:t>
            </a:r>
            <a:r>
              <a:rPr lang="en-US" altLang="en-US" sz="2400">
                <a:solidFill>
                  <a:srgbClr val="FF0000"/>
                </a:solidFill>
              </a:rPr>
              <a:t>’</a:t>
            </a:r>
            <a:r>
              <a:rPr lang="en-US" altLang="x-none" sz="2400">
                <a:solidFill>
                  <a:srgbClr val="FF0000"/>
                </a:solidFill>
              </a:rPr>
              <a:t>t always work</a:t>
            </a:r>
          </a:p>
        </p:txBody>
      </p:sp>
      <p:sp>
        <p:nvSpPr>
          <p:cNvPr id="35844" name="TextBox 1"/>
          <p:cNvSpPr txBox="1">
            <a:spLocks noChangeArrowheads="1"/>
          </p:cNvSpPr>
          <p:nvPr/>
        </p:nvSpPr>
        <p:spPr bwMode="auto">
          <a:xfrm>
            <a:off x="457200" y="3482975"/>
            <a:ext cx="8382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FF0000"/>
                </a:solidFill>
                <a:latin typeface="Times New Roman" charset="0"/>
                <a:ea typeface="ヒラギノ角ゴ ProN W3" charset="-128"/>
                <a:sym typeface="Arial" charset="0"/>
              </a:rPr>
              <a:t>Example. Make change using the fewest number of coins.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FF0000"/>
                </a:solidFill>
                <a:latin typeface="Times New Roman" charset="0"/>
                <a:ea typeface="ヒラギノ角ゴ ProN W3" charset="-128"/>
                <a:sym typeface="Arial" charset="0"/>
              </a:rPr>
              <a:t>Coins have these values: </a:t>
            </a:r>
            <a:r>
              <a:rPr lang="en-US" altLang="x-none" sz="2400">
                <a:solidFill>
                  <a:srgbClr val="800000"/>
                </a:solidFill>
                <a:latin typeface="Times New Roman" charset="0"/>
                <a:ea typeface="ヒラギノ角ゴ ProN W3" charset="-128"/>
                <a:sym typeface="Arial" charset="0"/>
              </a:rPr>
              <a:t>7, 5, 1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800000"/>
                </a:solidFill>
                <a:latin typeface="Times New Roman" charset="0"/>
                <a:ea typeface="ヒラギノ角ゴ ProN W3" charset="-128"/>
                <a:sym typeface="Arial" charset="0"/>
              </a:rPr>
              <a:t>Greedy: At each step, choose the largest possible coin</a:t>
            </a:r>
            <a:endParaRPr lang="en-US" altLang="x-none" sz="2400">
              <a:solidFill>
                <a:srgbClr val="000000"/>
              </a:solidFill>
              <a:latin typeface="Times New Roman" charset="0"/>
              <a:ea typeface="ヒラギノ角ゴ ProN W3" charset="-128"/>
              <a:sym typeface="Arial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x-none" sz="2400">
              <a:solidFill>
                <a:srgbClr val="000000"/>
              </a:solidFill>
              <a:latin typeface="Times New Roman" charset="0"/>
              <a:ea typeface="ヒラギノ角ゴ ProN W3" charset="-128"/>
              <a:sym typeface="Arial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  <a:latin typeface="Times New Roman" charset="0"/>
                <a:ea typeface="ヒラギノ角ゴ ProN W3" charset="-128"/>
                <a:sym typeface="Arial" charset="0"/>
              </a:rPr>
              <a:t>Consider making change for 10.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  <a:latin typeface="Times New Roman" charset="0"/>
                <a:ea typeface="ヒラギノ角ゴ ProN W3" charset="-128"/>
                <a:sym typeface="Arial" charset="0"/>
              </a:rPr>
              <a:t>The greedy choice would choose: </a:t>
            </a:r>
            <a:r>
              <a:rPr lang="en-US" altLang="x-none" sz="2400">
                <a:solidFill>
                  <a:srgbClr val="FF0000"/>
                </a:solidFill>
                <a:latin typeface="Times New Roman" charset="0"/>
                <a:ea typeface="ヒラギノ角ゴ ProN W3" charset="-128"/>
                <a:sym typeface="Arial" charset="0"/>
              </a:rPr>
              <a:t>7, 1, 1, 1</a:t>
            </a:r>
            <a:r>
              <a:rPr lang="en-US" altLang="x-none" sz="2400">
                <a:solidFill>
                  <a:srgbClr val="000000"/>
                </a:solidFill>
                <a:latin typeface="Times New Roman" charset="0"/>
                <a:ea typeface="ヒラギノ角ゴ ProN W3" charset="-128"/>
                <a:sym typeface="Arial" charset="0"/>
              </a:rPr>
              <a:t>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  <a:latin typeface="Times New Roman" charset="0"/>
                <a:ea typeface="ヒラギノ角ゴ ProN W3" charset="-128"/>
                <a:sym typeface="Arial" charset="0"/>
              </a:rPr>
              <a:t>But </a:t>
            </a:r>
            <a:r>
              <a:rPr lang="en-US" altLang="x-none" sz="2400">
                <a:solidFill>
                  <a:srgbClr val="FF0000"/>
                </a:solidFill>
                <a:latin typeface="Times New Roman" charset="0"/>
                <a:ea typeface="ヒラギノ角ゴ ProN W3" charset="-128"/>
                <a:sym typeface="Arial" charset="0"/>
              </a:rPr>
              <a:t>5, 5 </a:t>
            </a:r>
            <a:r>
              <a:rPr lang="en-US" altLang="x-none" sz="2400">
                <a:solidFill>
                  <a:srgbClr val="000000"/>
                </a:solidFill>
                <a:latin typeface="Times New Roman" charset="0"/>
                <a:ea typeface="ヒラギノ角ゴ ProN W3" charset="-128"/>
                <a:sym typeface="Arial" charset="0"/>
              </a:rPr>
              <a:t>is only 2 coins.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x-none" sz="3600">
                <a:solidFill>
                  <a:srgbClr val="800000"/>
                </a:solidFill>
                <a:ea typeface="ＭＳ Ｐゴシック" charset="-128"/>
              </a:rPr>
              <a:t>Greediness doesn</a:t>
            </a:r>
            <a:r>
              <a:rPr lang="en-US" altLang="en-US" sz="3600">
                <a:solidFill>
                  <a:srgbClr val="800000"/>
                </a:solidFill>
                <a:ea typeface="ＭＳ Ｐゴシック" charset="-128"/>
              </a:rPr>
              <a:t>’</a:t>
            </a:r>
            <a:r>
              <a:rPr lang="en-US" altLang="x-none" sz="3600">
                <a:solidFill>
                  <a:srgbClr val="800000"/>
                </a:solidFill>
                <a:ea typeface="ＭＳ Ｐゴシック" charset="-128"/>
              </a:rPr>
              <a:t>t work here</a:t>
            </a:r>
          </a:p>
        </p:txBody>
      </p:sp>
      <p:sp>
        <p:nvSpPr>
          <p:cNvPr id="3686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fld id="{B01CB704-A830-1049-8004-A8E6BB865EEF}" type="slidenum">
              <a:rPr lang="en-US" altLang="x-none" sz="1200">
                <a:solidFill>
                  <a:srgbClr val="FFFFFF"/>
                </a:solidFill>
                <a:latin typeface="Arial" charset="0"/>
                <a:ea typeface="ヒラギノ角ゴ ProN W3" charset="-128"/>
                <a:sym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SzTx/>
                <a:buFontTx/>
                <a:buNone/>
              </a:pPr>
              <a:t>22</a:t>
            </a:fld>
            <a:endParaRPr lang="en-US" altLang="x-none" sz="1200">
              <a:solidFill>
                <a:srgbClr val="FFFFFF"/>
              </a:solidFill>
              <a:latin typeface="Arial" charset="0"/>
              <a:ea typeface="ヒラギノ角ゴ ProN W3" charset="-128"/>
              <a:sym typeface="Arial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149350" y="4025900"/>
            <a:ext cx="6623050" cy="2451100"/>
          </a:xfrm>
          <a:custGeom>
            <a:avLst/>
            <a:gdLst>
              <a:gd name="connsiteX0" fmla="*/ 0 w 6623071"/>
              <a:gd name="connsiteY0" fmla="*/ 2450958 h 2450958"/>
              <a:gd name="connsiteX1" fmla="*/ 626534 w 6623071"/>
              <a:gd name="connsiteY1" fmla="*/ 486691 h 2450958"/>
              <a:gd name="connsiteX2" fmla="*/ 778934 w 6623071"/>
              <a:gd name="connsiteY2" fmla="*/ 215758 h 2450958"/>
              <a:gd name="connsiteX3" fmla="*/ 1168400 w 6623071"/>
              <a:gd name="connsiteY3" fmla="*/ 12558 h 2450958"/>
              <a:gd name="connsiteX4" fmla="*/ 1557867 w 6623071"/>
              <a:gd name="connsiteY4" fmla="*/ 63358 h 2450958"/>
              <a:gd name="connsiteX5" fmla="*/ 1964267 w 6623071"/>
              <a:gd name="connsiteY5" fmla="*/ 402025 h 2450958"/>
              <a:gd name="connsiteX6" fmla="*/ 2235200 w 6623071"/>
              <a:gd name="connsiteY6" fmla="*/ 774558 h 2450958"/>
              <a:gd name="connsiteX7" fmla="*/ 2455334 w 6623071"/>
              <a:gd name="connsiteY7" fmla="*/ 1197891 h 2450958"/>
              <a:gd name="connsiteX8" fmla="*/ 2540000 w 6623071"/>
              <a:gd name="connsiteY8" fmla="*/ 1553491 h 2450958"/>
              <a:gd name="connsiteX9" fmla="*/ 2692400 w 6623071"/>
              <a:gd name="connsiteY9" fmla="*/ 1926025 h 2450958"/>
              <a:gd name="connsiteX10" fmla="*/ 3098800 w 6623071"/>
              <a:gd name="connsiteY10" fmla="*/ 2044558 h 2450958"/>
              <a:gd name="connsiteX11" fmla="*/ 3556000 w 6623071"/>
              <a:gd name="connsiteY11" fmla="*/ 1926025 h 2450958"/>
              <a:gd name="connsiteX12" fmla="*/ 3759200 w 6623071"/>
              <a:gd name="connsiteY12" fmla="*/ 1705891 h 2450958"/>
              <a:gd name="connsiteX13" fmla="*/ 3894667 w 6623071"/>
              <a:gd name="connsiteY13" fmla="*/ 1604291 h 2450958"/>
              <a:gd name="connsiteX14" fmla="*/ 4080934 w 6623071"/>
              <a:gd name="connsiteY14" fmla="*/ 1282558 h 2450958"/>
              <a:gd name="connsiteX15" fmla="*/ 4131734 w 6623071"/>
              <a:gd name="connsiteY15" fmla="*/ 1164025 h 2450958"/>
              <a:gd name="connsiteX16" fmla="*/ 4284134 w 6623071"/>
              <a:gd name="connsiteY16" fmla="*/ 1028558 h 2450958"/>
              <a:gd name="connsiteX17" fmla="*/ 4318000 w 6623071"/>
              <a:gd name="connsiteY17" fmla="*/ 926958 h 2450958"/>
              <a:gd name="connsiteX18" fmla="*/ 4504267 w 6623071"/>
              <a:gd name="connsiteY18" fmla="*/ 656025 h 2450958"/>
              <a:gd name="connsiteX19" fmla="*/ 4572000 w 6623071"/>
              <a:gd name="connsiteY19" fmla="*/ 639091 h 2450958"/>
              <a:gd name="connsiteX20" fmla="*/ 4741334 w 6623071"/>
              <a:gd name="connsiteY20" fmla="*/ 605225 h 2450958"/>
              <a:gd name="connsiteX21" fmla="*/ 5012267 w 6623071"/>
              <a:gd name="connsiteY21" fmla="*/ 723758 h 2450958"/>
              <a:gd name="connsiteX22" fmla="*/ 5181600 w 6623071"/>
              <a:gd name="connsiteY22" fmla="*/ 994691 h 2450958"/>
              <a:gd name="connsiteX23" fmla="*/ 5317067 w 6623071"/>
              <a:gd name="connsiteY23" fmla="*/ 1180958 h 2450958"/>
              <a:gd name="connsiteX24" fmla="*/ 5401734 w 6623071"/>
              <a:gd name="connsiteY24" fmla="*/ 1401091 h 2450958"/>
              <a:gd name="connsiteX25" fmla="*/ 5638800 w 6623071"/>
              <a:gd name="connsiteY25" fmla="*/ 1604291 h 2450958"/>
              <a:gd name="connsiteX26" fmla="*/ 5825067 w 6623071"/>
              <a:gd name="connsiteY26" fmla="*/ 1807491 h 2450958"/>
              <a:gd name="connsiteX27" fmla="*/ 6079067 w 6623071"/>
              <a:gd name="connsiteY27" fmla="*/ 1909091 h 2450958"/>
              <a:gd name="connsiteX28" fmla="*/ 6366934 w 6623071"/>
              <a:gd name="connsiteY28" fmla="*/ 2027625 h 2450958"/>
              <a:gd name="connsiteX29" fmla="*/ 6519334 w 6623071"/>
              <a:gd name="connsiteY29" fmla="*/ 2078425 h 2450958"/>
              <a:gd name="connsiteX30" fmla="*/ 6620934 w 6623071"/>
              <a:gd name="connsiteY30" fmla="*/ 2078425 h 2450958"/>
              <a:gd name="connsiteX31" fmla="*/ 6587067 w 6623071"/>
              <a:gd name="connsiteY31" fmla="*/ 2061491 h 2450958"/>
              <a:gd name="connsiteX32" fmla="*/ 6570134 w 6623071"/>
              <a:gd name="connsiteY32" fmla="*/ 2061491 h 245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6623071" h="2450958">
                <a:moveTo>
                  <a:pt x="0" y="2450958"/>
                </a:moveTo>
                <a:cubicBezTo>
                  <a:pt x="248356" y="1655091"/>
                  <a:pt x="496712" y="859224"/>
                  <a:pt x="626534" y="486691"/>
                </a:cubicBezTo>
                <a:cubicBezTo>
                  <a:pt x="756356" y="114158"/>
                  <a:pt x="688623" y="294780"/>
                  <a:pt x="778934" y="215758"/>
                </a:cubicBezTo>
                <a:cubicBezTo>
                  <a:pt x="869245" y="136736"/>
                  <a:pt x="1038578" y="37958"/>
                  <a:pt x="1168400" y="12558"/>
                </a:cubicBezTo>
                <a:cubicBezTo>
                  <a:pt x="1298222" y="-12842"/>
                  <a:pt x="1425223" y="-1553"/>
                  <a:pt x="1557867" y="63358"/>
                </a:cubicBezTo>
                <a:cubicBezTo>
                  <a:pt x="1690511" y="128269"/>
                  <a:pt x="1851378" y="283492"/>
                  <a:pt x="1964267" y="402025"/>
                </a:cubicBezTo>
                <a:cubicBezTo>
                  <a:pt x="2077156" y="520558"/>
                  <a:pt x="2153356" y="641914"/>
                  <a:pt x="2235200" y="774558"/>
                </a:cubicBezTo>
                <a:cubicBezTo>
                  <a:pt x="2317044" y="907202"/>
                  <a:pt x="2404534" y="1068069"/>
                  <a:pt x="2455334" y="1197891"/>
                </a:cubicBezTo>
                <a:cubicBezTo>
                  <a:pt x="2506134" y="1327713"/>
                  <a:pt x="2500489" y="1432135"/>
                  <a:pt x="2540000" y="1553491"/>
                </a:cubicBezTo>
                <a:cubicBezTo>
                  <a:pt x="2579511" y="1674847"/>
                  <a:pt x="2599267" y="1844181"/>
                  <a:pt x="2692400" y="1926025"/>
                </a:cubicBezTo>
                <a:cubicBezTo>
                  <a:pt x="2785533" y="2007869"/>
                  <a:pt x="2954867" y="2044558"/>
                  <a:pt x="3098800" y="2044558"/>
                </a:cubicBezTo>
                <a:cubicBezTo>
                  <a:pt x="3242733" y="2044558"/>
                  <a:pt x="3445933" y="1982470"/>
                  <a:pt x="3556000" y="1926025"/>
                </a:cubicBezTo>
                <a:cubicBezTo>
                  <a:pt x="3666067" y="1869580"/>
                  <a:pt x="3702756" y="1759513"/>
                  <a:pt x="3759200" y="1705891"/>
                </a:cubicBezTo>
                <a:cubicBezTo>
                  <a:pt x="3815645" y="1652269"/>
                  <a:pt x="3841045" y="1674846"/>
                  <a:pt x="3894667" y="1604291"/>
                </a:cubicBezTo>
                <a:cubicBezTo>
                  <a:pt x="3948289" y="1533736"/>
                  <a:pt x="4041423" y="1355936"/>
                  <a:pt x="4080934" y="1282558"/>
                </a:cubicBezTo>
                <a:cubicBezTo>
                  <a:pt x="4120445" y="1209180"/>
                  <a:pt x="4097867" y="1206358"/>
                  <a:pt x="4131734" y="1164025"/>
                </a:cubicBezTo>
                <a:cubicBezTo>
                  <a:pt x="4165601" y="1121692"/>
                  <a:pt x="4253090" y="1068069"/>
                  <a:pt x="4284134" y="1028558"/>
                </a:cubicBezTo>
                <a:cubicBezTo>
                  <a:pt x="4315178" y="989047"/>
                  <a:pt x="4281311" y="989047"/>
                  <a:pt x="4318000" y="926958"/>
                </a:cubicBezTo>
                <a:cubicBezTo>
                  <a:pt x="4354689" y="864869"/>
                  <a:pt x="4461934" y="704003"/>
                  <a:pt x="4504267" y="656025"/>
                </a:cubicBezTo>
                <a:cubicBezTo>
                  <a:pt x="4546600" y="608047"/>
                  <a:pt x="4532489" y="647558"/>
                  <a:pt x="4572000" y="639091"/>
                </a:cubicBezTo>
                <a:cubicBezTo>
                  <a:pt x="4611511" y="630624"/>
                  <a:pt x="4667956" y="591114"/>
                  <a:pt x="4741334" y="605225"/>
                </a:cubicBezTo>
                <a:cubicBezTo>
                  <a:pt x="4814712" y="619336"/>
                  <a:pt x="4938889" y="658847"/>
                  <a:pt x="5012267" y="723758"/>
                </a:cubicBezTo>
                <a:cubicBezTo>
                  <a:pt x="5085645" y="788669"/>
                  <a:pt x="5130800" y="918491"/>
                  <a:pt x="5181600" y="994691"/>
                </a:cubicBezTo>
                <a:cubicBezTo>
                  <a:pt x="5232400" y="1070891"/>
                  <a:pt x="5280378" y="1113225"/>
                  <a:pt x="5317067" y="1180958"/>
                </a:cubicBezTo>
                <a:cubicBezTo>
                  <a:pt x="5353756" y="1248691"/>
                  <a:pt x="5348112" y="1330535"/>
                  <a:pt x="5401734" y="1401091"/>
                </a:cubicBezTo>
                <a:cubicBezTo>
                  <a:pt x="5455356" y="1471647"/>
                  <a:pt x="5568244" y="1536558"/>
                  <a:pt x="5638800" y="1604291"/>
                </a:cubicBezTo>
                <a:cubicBezTo>
                  <a:pt x="5709356" y="1672024"/>
                  <a:pt x="5751689" y="1756691"/>
                  <a:pt x="5825067" y="1807491"/>
                </a:cubicBezTo>
                <a:cubicBezTo>
                  <a:pt x="5898445" y="1858291"/>
                  <a:pt x="6079067" y="1909091"/>
                  <a:pt x="6079067" y="1909091"/>
                </a:cubicBezTo>
                <a:lnTo>
                  <a:pt x="6366934" y="2027625"/>
                </a:lnTo>
                <a:cubicBezTo>
                  <a:pt x="6440312" y="2055847"/>
                  <a:pt x="6477001" y="2069958"/>
                  <a:pt x="6519334" y="2078425"/>
                </a:cubicBezTo>
                <a:cubicBezTo>
                  <a:pt x="6561667" y="2086892"/>
                  <a:pt x="6609645" y="2081247"/>
                  <a:pt x="6620934" y="2078425"/>
                </a:cubicBezTo>
                <a:cubicBezTo>
                  <a:pt x="6632223" y="2075603"/>
                  <a:pt x="6595534" y="2064313"/>
                  <a:pt x="6587067" y="2061491"/>
                </a:cubicBezTo>
                <a:cubicBezTo>
                  <a:pt x="6578600" y="2058669"/>
                  <a:pt x="6574367" y="2060080"/>
                  <a:pt x="6570134" y="2061491"/>
                </a:cubicBezTo>
              </a:path>
            </a:pathLst>
          </a:custGeom>
          <a:ln w="349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6868" name="TextBox 5"/>
          <p:cNvSpPr txBox="1">
            <a:spLocks noChangeArrowheads="1"/>
          </p:cNvSpPr>
          <p:nvPr/>
        </p:nvSpPr>
        <p:spPr bwMode="auto">
          <a:xfrm>
            <a:off x="533400" y="1577975"/>
            <a:ext cx="78486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  <a:latin typeface="Arial" charset="0"/>
                <a:ea typeface="ヒラギノ角ゴ ProN W3" charset="-128"/>
                <a:sym typeface="Arial" charset="0"/>
              </a:rPr>
              <a:t>You</a:t>
            </a:r>
            <a:r>
              <a:rPr lang="en-US" altLang="en-US" sz="2400">
                <a:solidFill>
                  <a:srgbClr val="000000"/>
                </a:solidFill>
                <a:latin typeface="Arial" charset="0"/>
                <a:ea typeface="ヒラギノ角ゴ ProN W3" charset="-128"/>
                <a:sym typeface="Arial" charset="0"/>
              </a:rPr>
              <a:t>’</a:t>
            </a:r>
            <a:r>
              <a:rPr lang="en-US" altLang="x-none" sz="2400">
                <a:solidFill>
                  <a:srgbClr val="000000"/>
                </a:solidFill>
                <a:latin typeface="Arial" charset="0"/>
                <a:ea typeface="ヒラギノ角ゴ ProN W3" charset="-128"/>
                <a:sym typeface="Arial" charset="0"/>
              </a:rPr>
              <a:t>re standing at point x, and your goal is to climb the highest mountain.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x-none" sz="2400">
              <a:solidFill>
                <a:srgbClr val="000000"/>
              </a:solidFill>
              <a:latin typeface="Arial" charset="0"/>
              <a:ea typeface="ヒラギノ角ゴ ProN W3" charset="-128"/>
              <a:sym typeface="Arial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  <a:latin typeface="Arial" charset="0"/>
                <a:ea typeface="ヒラギノ角ゴ ProN W3" charset="-128"/>
                <a:sym typeface="Arial" charset="0"/>
              </a:rPr>
              <a:t>Two possible steps: down the hill or up the hill. The greedy step is to walk up hill. But that is a local optimum choice, not a global one. Greediness fails in this case.</a:t>
            </a:r>
          </a:p>
        </p:txBody>
      </p:sp>
      <p:sp>
        <p:nvSpPr>
          <p:cNvPr id="36869" name="TextBox 8"/>
          <p:cNvSpPr txBox="1">
            <a:spLocks noChangeArrowheads="1"/>
          </p:cNvSpPr>
          <p:nvPr/>
        </p:nvSpPr>
        <p:spPr bwMode="auto">
          <a:xfrm>
            <a:off x="4876800" y="4872038"/>
            <a:ext cx="609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  <a:latin typeface="Arial" charset="0"/>
                <a:ea typeface="ヒラギノ角ゴ ProN W3" charset="-128"/>
                <a:sym typeface="Arial" charset="0"/>
              </a:rPr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5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6477000" cy="685800"/>
          </a:xfrm>
        </p:spPr>
        <p:txBody>
          <a:bodyPr rIns="132080"/>
          <a:lstStyle/>
          <a:p>
            <a:pPr eaLnBrk="1" hangingPunct="1"/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Finding a minimal spanning tree</a:t>
            </a:r>
            <a:endParaRPr lang="en-US" altLang="x-none" sz="2800" b="1">
              <a:solidFill>
                <a:srgbClr val="FF0000"/>
              </a:solidFill>
              <a:latin typeface="Tw Cen MT" charset="0"/>
            </a:endParaRPr>
          </a:p>
        </p:txBody>
      </p:sp>
      <p:sp>
        <p:nvSpPr>
          <p:cNvPr id="37890" name="TextBox 1"/>
          <p:cNvSpPr txBox="1">
            <a:spLocks noChangeArrowheads="1"/>
          </p:cNvSpPr>
          <p:nvPr/>
        </p:nvSpPr>
        <p:spPr bwMode="auto">
          <a:xfrm>
            <a:off x="990600" y="1066800"/>
            <a:ext cx="7162800" cy="830263"/>
          </a:xfrm>
          <a:prstGeom prst="rect">
            <a:avLst/>
          </a:prstGeom>
          <a:solidFill>
            <a:srgbClr val="FFFD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800000"/>
                </a:solidFill>
              </a:rPr>
              <a:t>Suppose edges have &gt; 0 weights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 b="1">
                <a:solidFill>
                  <a:srgbClr val="FF0000"/>
                </a:solidFill>
              </a:rPr>
              <a:t>Minimal spanning tree</a:t>
            </a:r>
            <a:r>
              <a:rPr lang="en-US" altLang="x-none" sz="2400">
                <a:solidFill>
                  <a:srgbClr val="800000"/>
                </a:solidFill>
              </a:rPr>
              <a:t>: sum of weights is a minimum</a:t>
            </a:r>
          </a:p>
        </p:txBody>
      </p:sp>
      <p:sp>
        <p:nvSpPr>
          <p:cNvPr id="37891" name="TextBox 1"/>
          <p:cNvSpPr txBox="1">
            <a:spLocks noChangeArrowheads="1"/>
          </p:cNvSpPr>
          <p:nvPr/>
        </p:nvSpPr>
        <p:spPr bwMode="auto">
          <a:xfrm>
            <a:off x="457200" y="2133600"/>
            <a:ext cx="81534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800000"/>
                </a:solidFill>
              </a:rPr>
              <a:t>We show two greedy algorithms for finding a minimal spanning tree.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x-none" sz="2400">
              <a:solidFill>
                <a:srgbClr val="800000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800000"/>
                </a:solidFill>
              </a:rPr>
              <a:t>They are versions of the basic additive method we have already seen</a:t>
            </a:r>
            <a:r>
              <a:rPr lang="en-US" altLang="x-none" sz="2400">
                <a:solidFill>
                  <a:srgbClr val="FF0000"/>
                </a:solidFill>
              </a:rPr>
              <a:t>: at each step add an edge that does not create a cycle</a:t>
            </a:r>
            <a:r>
              <a:rPr lang="en-US" altLang="x-none" sz="2400">
                <a:solidFill>
                  <a:srgbClr val="800000"/>
                </a:solidFill>
              </a:rPr>
              <a:t>.</a:t>
            </a:r>
          </a:p>
        </p:txBody>
      </p:sp>
      <p:sp>
        <p:nvSpPr>
          <p:cNvPr id="37892" name="TextBox 1"/>
          <p:cNvSpPr txBox="1">
            <a:spLocks noChangeArrowheads="1"/>
          </p:cNvSpPr>
          <p:nvPr/>
        </p:nvSpPr>
        <p:spPr bwMode="auto">
          <a:xfrm>
            <a:off x="647700" y="4419600"/>
            <a:ext cx="78486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800000"/>
                </a:solidFill>
              </a:rPr>
              <a:t>Kruskal: add an edge with minimum weight. Can have a forest of trees.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x-none" sz="2400">
              <a:solidFill>
                <a:srgbClr val="800000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800000"/>
                </a:solidFill>
              </a:rPr>
              <a:t>Prim (JPD): add an edge with minimum weight but so that the added edges (and the nodes at their ends) form </a:t>
            </a:r>
            <a:r>
              <a:rPr lang="en-US" altLang="x-none" sz="2400" i="1">
                <a:solidFill>
                  <a:srgbClr val="800000"/>
                </a:solidFill>
              </a:rPr>
              <a:t>one</a:t>
            </a:r>
            <a:r>
              <a:rPr lang="en-US" altLang="x-none" sz="2400">
                <a:solidFill>
                  <a:srgbClr val="800000"/>
                </a:solidFill>
              </a:rPr>
              <a:t> tree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5"/>
          <p:cNvSpPr>
            <a:spLocks/>
          </p:cNvSpPr>
          <p:nvPr/>
        </p:nvSpPr>
        <p:spPr bwMode="auto">
          <a:xfrm>
            <a:off x="6553200" y="533400"/>
            <a:ext cx="1828800" cy="1524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40639" bIns="0"/>
          <a:lstStyle>
            <a:lvl1pPr marL="38100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r" eaLnBrk="1" hangingPunct="1">
              <a:spcBef>
                <a:spcPts val="1000"/>
              </a:spcBef>
              <a:buClr>
                <a:srgbClr val="008000"/>
              </a:buClr>
              <a:buFontTx/>
              <a:buNone/>
            </a:pPr>
            <a:r>
              <a:rPr lang="en-US" altLang="x-none" sz="2400">
                <a:solidFill>
                  <a:srgbClr val="008000"/>
                </a:solidFill>
              </a:rPr>
              <a:t>Minimal set of edges that connect all vertices</a:t>
            </a:r>
          </a:p>
        </p:txBody>
      </p:sp>
      <p:sp>
        <p:nvSpPr>
          <p:cNvPr id="38915" name="TextBox 3"/>
          <p:cNvSpPr txBox="1">
            <a:spLocks noChangeArrowheads="1"/>
          </p:cNvSpPr>
          <p:nvPr/>
        </p:nvSpPr>
        <p:spPr bwMode="auto">
          <a:xfrm>
            <a:off x="457200" y="1219200"/>
            <a:ext cx="5867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At each step, add an edge (that does not form a cycle) with minimum weight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x-none" sz="2400">
              <a:solidFill>
                <a:srgbClr val="000000"/>
              </a:solidFill>
            </a:endParaRPr>
          </a:p>
        </p:txBody>
      </p:sp>
      <p:grpSp>
        <p:nvGrpSpPr>
          <p:cNvPr id="38916" name="Group 1"/>
          <p:cNvGrpSpPr>
            <a:grpSpLocks/>
          </p:cNvGrpSpPr>
          <p:nvPr/>
        </p:nvGrpSpPr>
        <p:grpSpPr bwMode="auto">
          <a:xfrm>
            <a:off x="1600200" y="2362200"/>
            <a:ext cx="1981200" cy="1562100"/>
            <a:chOff x="762000" y="2738438"/>
            <a:chExt cx="1981200" cy="1562377"/>
          </a:xfrm>
        </p:grpSpPr>
        <p:grpSp>
          <p:nvGrpSpPr>
            <p:cNvPr id="38999" name="Group 3"/>
            <p:cNvGrpSpPr>
              <a:grpSpLocks/>
            </p:cNvGrpSpPr>
            <p:nvPr/>
          </p:nvGrpSpPr>
          <p:grpSpPr bwMode="auto">
            <a:xfrm>
              <a:off x="1066739" y="2865460"/>
              <a:ext cx="1409420" cy="1435355"/>
              <a:chOff x="466" y="-67"/>
              <a:chExt cx="888" cy="904"/>
            </a:xfrm>
          </p:grpSpPr>
          <p:sp>
            <p:nvSpPr>
              <p:cNvPr id="39006" name="Oval 4"/>
              <p:cNvSpPr>
                <a:spLocks/>
              </p:cNvSpPr>
              <p:nvPr/>
            </p:nvSpPr>
            <p:spPr bwMode="auto">
              <a:xfrm>
                <a:off x="575" y="283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9007" name="Oval 5"/>
              <p:cNvSpPr>
                <a:spLocks/>
              </p:cNvSpPr>
              <p:nvPr/>
            </p:nvSpPr>
            <p:spPr bwMode="auto">
              <a:xfrm>
                <a:off x="466" y="780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9008" name="Oval 8"/>
              <p:cNvSpPr>
                <a:spLocks/>
              </p:cNvSpPr>
              <p:nvPr/>
            </p:nvSpPr>
            <p:spPr bwMode="auto">
              <a:xfrm>
                <a:off x="1167" y="768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9009" name="Oval 11"/>
              <p:cNvSpPr>
                <a:spLocks/>
              </p:cNvSpPr>
              <p:nvPr/>
            </p:nvSpPr>
            <p:spPr bwMode="auto">
              <a:xfrm>
                <a:off x="1296" y="209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9010" name="AutoShape 17"/>
              <p:cNvSpPr>
                <a:spLocks/>
              </p:cNvSpPr>
              <p:nvPr/>
            </p:nvSpPr>
            <p:spPr bwMode="auto">
              <a:xfrm rot="10800000" flipH="1">
                <a:off x="495" y="340"/>
                <a:ext cx="109" cy="4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9011" name="AutoShape 23"/>
              <p:cNvSpPr>
                <a:spLocks/>
              </p:cNvSpPr>
              <p:nvPr/>
            </p:nvSpPr>
            <p:spPr bwMode="auto">
              <a:xfrm rot="10800000" flipH="1">
                <a:off x="1196" y="243"/>
                <a:ext cx="134" cy="52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9012" name="Oval 28"/>
              <p:cNvSpPr>
                <a:spLocks/>
              </p:cNvSpPr>
              <p:nvPr/>
            </p:nvSpPr>
            <p:spPr bwMode="auto">
              <a:xfrm>
                <a:off x="994" y="-67"/>
                <a:ext cx="96" cy="6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9013" name="AutoShape 31"/>
              <p:cNvSpPr>
                <a:spLocks/>
              </p:cNvSpPr>
              <p:nvPr/>
            </p:nvSpPr>
            <p:spPr bwMode="auto">
              <a:xfrm>
                <a:off x="1042" y="-3"/>
                <a:ext cx="262" cy="22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9014" name="AutoShape 35"/>
              <p:cNvSpPr>
                <a:spLocks/>
              </p:cNvSpPr>
              <p:nvPr/>
            </p:nvSpPr>
            <p:spPr bwMode="auto">
              <a:xfrm rot="10800000" flipH="1">
                <a:off x="624" y="0"/>
                <a:ext cx="370" cy="2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9015" name="AutoShape 36"/>
              <p:cNvSpPr>
                <a:spLocks/>
              </p:cNvSpPr>
              <p:nvPr/>
            </p:nvSpPr>
            <p:spPr bwMode="auto">
              <a:xfrm rot="10800000" flipH="1">
                <a:off x="515" y="243"/>
                <a:ext cx="815" cy="5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9016" name="AutoShape 54"/>
              <p:cNvSpPr>
                <a:spLocks/>
              </p:cNvSpPr>
              <p:nvPr/>
            </p:nvSpPr>
            <p:spPr bwMode="auto">
              <a:xfrm rot="10800000" flipH="1">
                <a:off x="523" y="797"/>
                <a:ext cx="644" cy="1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39000" name="TextBox 1"/>
            <p:cNvSpPr txBox="1">
              <a:spLocks noChangeArrowheads="1"/>
            </p:cNvSpPr>
            <p:nvPr/>
          </p:nvSpPr>
          <p:spPr bwMode="auto">
            <a:xfrm>
              <a:off x="1262063" y="2743200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39001" name="TextBox 26"/>
            <p:cNvSpPr txBox="1">
              <a:spLocks noChangeArrowheads="1"/>
            </p:cNvSpPr>
            <p:nvPr/>
          </p:nvSpPr>
          <p:spPr bwMode="auto">
            <a:xfrm>
              <a:off x="1871663" y="3729038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9002" name="TextBox 28"/>
            <p:cNvSpPr txBox="1">
              <a:spLocks noChangeArrowheads="1"/>
            </p:cNvSpPr>
            <p:nvPr/>
          </p:nvSpPr>
          <p:spPr bwMode="auto">
            <a:xfrm>
              <a:off x="2252663" y="2738438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39003" name="TextBox 30"/>
            <p:cNvSpPr txBox="1">
              <a:spLocks noChangeArrowheads="1"/>
            </p:cNvSpPr>
            <p:nvPr/>
          </p:nvSpPr>
          <p:spPr bwMode="auto">
            <a:xfrm>
              <a:off x="2405062" y="35099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39004" name="TextBox 31"/>
            <p:cNvSpPr txBox="1">
              <a:spLocks noChangeArrowheads="1"/>
            </p:cNvSpPr>
            <p:nvPr/>
          </p:nvSpPr>
          <p:spPr bwMode="auto">
            <a:xfrm>
              <a:off x="762000" y="3586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39005" name="TextBox 32"/>
            <p:cNvSpPr txBox="1">
              <a:spLocks noChangeArrowheads="1"/>
            </p:cNvSpPr>
            <p:nvPr/>
          </p:nvSpPr>
          <p:spPr bwMode="auto">
            <a:xfrm>
              <a:off x="1676400" y="3205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33400" y="2217738"/>
            <a:ext cx="152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edge with weight 2</a:t>
            </a:r>
          </a:p>
        </p:txBody>
      </p:sp>
      <p:grpSp>
        <p:nvGrpSpPr>
          <p:cNvPr id="57" name="Group 1"/>
          <p:cNvGrpSpPr>
            <a:grpSpLocks/>
          </p:cNvGrpSpPr>
          <p:nvPr/>
        </p:nvGrpSpPr>
        <p:grpSpPr bwMode="auto">
          <a:xfrm>
            <a:off x="5029200" y="2354263"/>
            <a:ext cx="1981200" cy="1563687"/>
            <a:chOff x="762000" y="2738438"/>
            <a:chExt cx="1981200" cy="1562377"/>
          </a:xfrm>
        </p:grpSpPr>
        <p:grpSp>
          <p:nvGrpSpPr>
            <p:cNvPr id="38981" name="Group 3"/>
            <p:cNvGrpSpPr>
              <a:grpSpLocks/>
            </p:cNvGrpSpPr>
            <p:nvPr/>
          </p:nvGrpSpPr>
          <p:grpSpPr bwMode="auto">
            <a:xfrm>
              <a:off x="1066739" y="2865460"/>
              <a:ext cx="1409420" cy="1435355"/>
              <a:chOff x="466" y="-67"/>
              <a:chExt cx="888" cy="904"/>
            </a:xfrm>
          </p:grpSpPr>
          <p:sp>
            <p:nvSpPr>
              <p:cNvPr id="38988" name="Oval 4"/>
              <p:cNvSpPr>
                <a:spLocks/>
              </p:cNvSpPr>
              <p:nvPr/>
            </p:nvSpPr>
            <p:spPr bwMode="auto">
              <a:xfrm>
                <a:off x="575" y="283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89" name="Oval 5"/>
              <p:cNvSpPr>
                <a:spLocks/>
              </p:cNvSpPr>
              <p:nvPr/>
            </p:nvSpPr>
            <p:spPr bwMode="auto">
              <a:xfrm>
                <a:off x="466" y="780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90" name="Oval 8"/>
              <p:cNvSpPr>
                <a:spLocks/>
              </p:cNvSpPr>
              <p:nvPr/>
            </p:nvSpPr>
            <p:spPr bwMode="auto">
              <a:xfrm>
                <a:off x="1167" y="768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91" name="Oval 11"/>
              <p:cNvSpPr>
                <a:spLocks/>
              </p:cNvSpPr>
              <p:nvPr/>
            </p:nvSpPr>
            <p:spPr bwMode="auto">
              <a:xfrm>
                <a:off x="1296" y="209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92" name="AutoShape 17"/>
              <p:cNvSpPr>
                <a:spLocks/>
              </p:cNvSpPr>
              <p:nvPr/>
            </p:nvSpPr>
            <p:spPr bwMode="auto">
              <a:xfrm rot="10800000" flipH="1">
                <a:off x="495" y="340"/>
                <a:ext cx="109" cy="4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93" name="AutoShape 23"/>
              <p:cNvSpPr>
                <a:spLocks/>
              </p:cNvSpPr>
              <p:nvPr/>
            </p:nvSpPr>
            <p:spPr bwMode="auto">
              <a:xfrm rot="10800000" flipH="1">
                <a:off x="1196" y="243"/>
                <a:ext cx="134" cy="52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94" name="Oval 28"/>
              <p:cNvSpPr>
                <a:spLocks/>
              </p:cNvSpPr>
              <p:nvPr/>
            </p:nvSpPr>
            <p:spPr bwMode="auto">
              <a:xfrm>
                <a:off x="994" y="-67"/>
                <a:ext cx="96" cy="6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95" name="AutoShape 31"/>
              <p:cNvSpPr>
                <a:spLocks/>
              </p:cNvSpPr>
              <p:nvPr/>
            </p:nvSpPr>
            <p:spPr bwMode="auto">
              <a:xfrm>
                <a:off x="1090" y="2"/>
                <a:ext cx="214" cy="2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96" name="AutoShape 35"/>
              <p:cNvSpPr>
                <a:spLocks/>
              </p:cNvSpPr>
              <p:nvPr/>
            </p:nvSpPr>
            <p:spPr bwMode="auto">
              <a:xfrm rot="10800000" flipH="1">
                <a:off x="624" y="0"/>
                <a:ext cx="370" cy="2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97" name="AutoShape 36"/>
              <p:cNvSpPr>
                <a:spLocks/>
              </p:cNvSpPr>
              <p:nvPr/>
            </p:nvSpPr>
            <p:spPr bwMode="auto">
              <a:xfrm rot="10800000" flipH="1">
                <a:off x="515" y="243"/>
                <a:ext cx="815" cy="5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98" name="AutoShape 54"/>
              <p:cNvSpPr>
                <a:spLocks/>
              </p:cNvSpPr>
              <p:nvPr/>
            </p:nvSpPr>
            <p:spPr bwMode="auto">
              <a:xfrm rot="10800000" flipH="1">
                <a:off x="523" y="797"/>
                <a:ext cx="644" cy="1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38982" name="TextBox 1"/>
            <p:cNvSpPr txBox="1">
              <a:spLocks noChangeArrowheads="1"/>
            </p:cNvSpPr>
            <p:nvPr/>
          </p:nvSpPr>
          <p:spPr bwMode="auto">
            <a:xfrm>
              <a:off x="1262063" y="2743200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38983" name="TextBox 26"/>
            <p:cNvSpPr txBox="1">
              <a:spLocks noChangeArrowheads="1"/>
            </p:cNvSpPr>
            <p:nvPr/>
          </p:nvSpPr>
          <p:spPr bwMode="auto">
            <a:xfrm>
              <a:off x="1795463" y="3736241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8984" name="TextBox 28"/>
            <p:cNvSpPr txBox="1">
              <a:spLocks noChangeArrowheads="1"/>
            </p:cNvSpPr>
            <p:nvPr/>
          </p:nvSpPr>
          <p:spPr bwMode="auto">
            <a:xfrm>
              <a:off x="2252663" y="2738438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38985" name="TextBox 30"/>
            <p:cNvSpPr txBox="1">
              <a:spLocks noChangeArrowheads="1"/>
            </p:cNvSpPr>
            <p:nvPr/>
          </p:nvSpPr>
          <p:spPr bwMode="auto">
            <a:xfrm>
              <a:off x="2405062" y="35099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38986" name="TextBox 31"/>
            <p:cNvSpPr txBox="1">
              <a:spLocks noChangeArrowheads="1"/>
            </p:cNvSpPr>
            <p:nvPr/>
          </p:nvSpPr>
          <p:spPr bwMode="auto">
            <a:xfrm>
              <a:off x="762000" y="3586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38987" name="TextBox 32"/>
            <p:cNvSpPr txBox="1">
              <a:spLocks noChangeArrowheads="1"/>
            </p:cNvSpPr>
            <p:nvPr/>
          </p:nvSpPr>
          <p:spPr bwMode="auto">
            <a:xfrm>
              <a:off x="1676400" y="3205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7162800" y="2438400"/>
            <a:ext cx="152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edge with weight 3</a:t>
            </a:r>
          </a:p>
        </p:txBody>
      </p:sp>
      <p:grpSp>
        <p:nvGrpSpPr>
          <p:cNvPr id="79" name="Group 1"/>
          <p:cNvGrpSpPr>
            <a:grpSpLocks/>
          </p:cNvGrpSpPr>
          <p:nvPr/>
        </p:nvGrpSpPr>
        <p:grpSpPr bwMode="auto">
          <a:xfrm>
            <a:off x="1295400" y="4457700"/>
            <a:ext cx="1981200" cy="1562100"/>
            <a:chOff x="762000" y="2738438"/>
            <a:chExt cx="1981200" cy="1562377"/>
          </a:xfrm>
        </p:grpSpPr>
        <p:grpSp>
          <p:nvGrpSpPr>
            <p:cNvPr id="38963" name="Group 3"/>
            <p:cNvGrpSpPr>
              <a:grpSpLocks/>
            </p:cNvGrpSpPr>
            <p:nvPr/>
          </p:nvGrpSpPr>
          <p:grpSpPr bwMode="auto">
            <a:xfrm>
              <a:off x="1066739" y="2865460"/>
              <a:ext cx="1409420" cy="1435355"/>
              <a:chOff x="466" y="-67"/>
              <a:chExt cx="888" cy="904"/>
            </a:xfrm>
          </p:grpSpPr>
          <p:sp>
            <p:nvSpPr>
              <p:cNvPr id="38970" name="Oval 4"/>
              <p:cNvSpPr>
                <a:spLocks/>
              </p:cNvSpPr>
              <p:nvPr/>
            </p:nvSpPr>
            <p:spPr bwMode="auto">
              <a:xfrm>
                <a:off x="575" y="283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71" name="Oval 5"/>
              <p:cNvSpPr>
                <a:spLocks/>
              </p:cNvSpPr>
              <p:nvPr/>
            </p:nvSpPr>
            <p:spPr bwMode="auto">
              <a:xfrm>
                <a:off x="466" y="780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72" name="Oval 8"/>
              <p:cNvSpPr>
                <a:spLocks/>
              </p:cNvSpPr>
              <p:nvPr/>
            </p:nvSpPr>
            <p:spPr bwMode="auto">
              <a:xfrm>
                <a:off x="1167" y="768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73" name="Oval 11"/>
              <p:cNvSpPr>
                <a:spLocks/>
              </p:cNvSpPr>
              <p:nvPr/>
            </p:nvSpPr>
            <p:spPr bwMode="auto">
              <a:xfrm>
                <a:off x="1296" y="209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74" name="AutoShape 17"/>
              <p:cNvSpPr>
                <a:spLocks/>
              </p:cNvSpPr>
              <p:nvPr/>
            </p:nvSpPr>
            <p:spPr bwMode="auto">
              <a:xfrm rot="10800000" flipH="1">
                <a:off x="495" y="340"/>
                <a:ext cx="109" cy="4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75" name="AutoShape 23"/>
              <p:cNvSpPr>
                <a:spLocks/>
              </p:cNvSpPr>
              <p:nvPr/>
            </p:nvSpPr>
            <p:spPr bwMode="auto">
              <a:xfrm rot="10800000" flipH="1">
                <a:off x="1196" y="243"/>
                <a:ext cx="134" cy="52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76" name="Oval 28"/>
              <p:cNvSpPr>
                <a:spLocks/>
              </p:cNvSpPr>
              <p:nvPr/>
            </p:nvSpPr>
            <p:spPr bwMode="auto">
              <a:xfrm>
                <a:off x="994" y="-67"/>
                <a:ext cx="96" cy="6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77" name="AutoShape 31"/>
              <p:cNvSpPr>
                <a:spLocks/>
              </p:cNvSpPr>
              <p:nvPr/>
            </p:nvSpPr>
            <p:spPr bwMode="auto">
              <a:xfrm>
                <a:off x="1090" y="2"/>
                <a:ext cx="214" cy="2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78" name="AutoShape 35"/>
              <p:cNvSpPr>
                <a:spLocks/>
              </p:cNvSpPr>
              <p:nvPr/>
            </p:nvSpPr>
            <p:spPr bwMode="auto">
              <a:xfrm rot="10800000" flipH="1">
                <a:off x="624" y="0"/>
                <a:ext cx="370" cy="2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79" name="AutoShape 36"/>
              <p:cNvSpPr>
                <a:spLocks/>
              </p:cNvSpPr>
              <p:nvPr/>
            </p:nvSpPr>
            <p:spPr bwMode="auto">
              <a:xfrm rot="10800000" flipH="1">
                <a:off x="515" y="243"/>
                <a:ext cx="815" cy="5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80" name="AutoShape 54"/>
              <p:cNvSpPr>
                <a:spLocks/>
              </p:cNvSpPr>
              <p:nvPr/>
            </p:nvSpPr>
            <p:spPr bwMode="auto">
              <a:xfrm rot="10800000" flipH="1">
                <a:off x="523" y="797"/>
                <a:ext cx="644" cy="1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38964" name="TextBox 1"/>
            <p:cNvSpPr txBox="1">
              <a:spLocks noChangeArrowheads="1"/>
            </p:cNvSpPr>
            <p:nvPr/>
          </p:nvSpPr>
          <p:spPr bwMode="auto">
            <a:xfrm>
              <a:off x="1262063" y="2743200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38965" name="TextBox 26"/>
            <p:cNvSpPr txBox="1">
              <a:spLocks noChangeArrowheads="1"/>
            </p:cNvSpPr>
            <p:nvPr/>
          </p:nvSpPr>
          <p:spPr bwMode="auto">
            <a:xfrm>
              <a:off x="1795463" y="3736241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8966" name="TextBox 28"/>
            <p:cNvSpPr txBox="1">
              <a:spLocks noChangeArrowheads="1"/>
            </p:cNvSpPr>
            <p:nvPr/>
          </p:nvSpPr>
          <p:spPr bwMode="auto">
            <a:xfrm>
              <a:off x="2252663" y="2738438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38967" name="TextBox 30"/>
            <p:cNvSpPr txBox="1">
              <a:spLocks noChangeArrowheads="1"/>
            </p:cNvSpPr>
            <p:nvPr/>
          </p:nvSpPr>
          <p:spPr bwMode="auto">
            <a:xfrm>
              <a:off x="2405062" y="35099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38968" name="TextBox 31"/>
            <p:cNvSpPr txBox="1">
              <a:spLocks noChangeArrowheads="1"/>
            </p:cNvSpPr>
            <p:nvPr/>
          </p:nvSpPr>
          <p:spPr bwMode="auto">
            <a:xfrm>
              <a:off x="762000" y="3586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38969" name="TextBox 32"/>
            <p:cNvSpPr txBox="1">
              <a:spLocks noChangeArrowheads="1"/>
            </p:cNvSpPr>
            <p:nvPr/>
          </p:nvSpPr>
          <p:spPr bwMode="auto">
            <a:xfrm>
              <a:off x="1676400" y="3205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457200" y="4267200"/>
            <a:ext cx="1143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One of the 4</a:t>
            </a:r>
            <a:r>
              <a:rPr lang="en-US" altLang="en-US" sz="2400">
                <a:solidFill>
                  <a:srgbClr val="000000"/>
                </a:solidFill>
              </a:rPr>
              <a:t>’</a:t>
            </a:r>
            <a:r>
              <a:rPr lang="en-US" altLang="x-none" sz="2400">
                <a:solidFill>
                  <a:srgbClr val="000000"/>
                </a:solidFill>
              </a:rPr>
              <a:t>s</a:t>
            </a:r>
          </a:p>
        </p:txBody>
      </p:sp>
      <p:grpSp>
        <p:nvGrpSpPr>
          <p:cNvPr id="99" name="Group 1"/>
          <p:cNvGrpSpPr>
            <a:grpSpLocks/>
          </p:cNvGrpSpPr>
          <p:nvPr/>
        </p:nvGrpSpPr>
        <p:grpSpPr bwMode="auto">
          <a:xfrm>
            <a:off x="3733800" y="4419600"/>
            <a:ext cx="1981200" cy="1562100"/>
            <a:chOff x="762000" y="2738438"/>
            <a:chExt cx="1981200" cy="1562377"/>
          </a:xfrm>
        </p:grpSpPr>
        <p:grpSp>
          <p:nvGrpSpPr>
            <p:cNvPr id="38945" name="Group 3"/>
            <p:cNvGrpSpPr>
              <a:grpSpLocks/>
            </p:cNvGrpSpPr>
            <p:nvPr/>
          </p:nvGrpSpPr>
          <p:grpSpPr bwMode="auto">
            <a:xfrm>
              <a:off x="1066739" y="2865460"/>
              <a:ext cx="1409420" cy="1435355"/>
              <a:chOff x="466" y="-67"/>
              <a:chExt cx="888" cy="904"/>
            </a:xfrm>
          </p:grpSpPr>
          <p:sp>
            <p:nvSpPr>
              <p:cNvPr id="38952" name="Oval 4"/>
              <p:cNvSpPr>
                <a:spLocks/>
              </p:cNvSpPr>
              <p:nvPr/>
            </p:nvSpPr>
            <p:spPr bwMode="auto">
              <a:xfrm>
                <a:off x="575" y="283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53" name="Oval 5"/>
              <p:cNvSpPr>
                <a:spLocks/>
              </p:cNvSpPr>
              <p:nvPr/>
            </p:nvSpPr>
            <p:spPr bwMode="auto">
              <a:xfrm>
                <a:off x="466" y="780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54" name="Oval 8"/>
              <p:cNvSpPr>
                <a:spLocks/>
              </p:cNvSpPr>
              <p:nvPr/>
            </p:nvSpPr>
            <p:spPr bwMode="auto">
              <a:xfrm>
                <a:off x="1167" y="768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55" name="Oval 11"/>
              <p:cNvSpPr>
                <a:spLocks/>
              </p:cNvSpPr>
              <p:nvPr/>
            </p:nvSpPr>
            <p:spPr bwMode="auto">
              <a:xfrm>
                <a:off x="1296" y="209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56" name="AutoShape 17"/>
              <p:cNvSpPr>
                <a:spLocks/>
              </p:cNvSpPr>
              <p:nvPr/>
            </p:nvSpPr>
            <p:spPr bwMode="auto">
              <a:xfrm rot="10800000" flipH="1">
                <a:off x="495" y="340"/>
                <a:ext cx="109" cy="4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57" name="AutoShape 23"/>
              <p:cNvSpPr>
                <a:spLocks/>
              </p:cNvSpPr>
              <p:nvPr/>
            </p:nvSpPr>
            <p:spPr bwMode="auto">
              <a:xfrm rot="10800000" flipH="1">
                <a:off x="1196" y="243"/>
                <a:ext cx="134" cy="52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58" name="Oval 28"/>
              <p:cNvSpPr>
                <a:spLocks/>
              </p:cNvSpPr>
              <p:nvPr/>
            </p:nvSpPr>
            <p:spPr bwMode="auto">
              <a:xfrm>
                <a:off x="994" y="-67"/>
                <a:ext cx="96" cy="6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59" name="AutoShape 31"/>
              <p:cNvSpPr>
                <a:spLocks/>
              </p:cNvSpPr>
              <p:nvPr/>
            </p:nvSpPr>
            <p:spPr bwMode="auto">
              <a:xfrm>
                <a:off x="1090" y="2"/>
                <a:ext cx="214" cy="2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60" name="AutoShape 35"/>
              <p:cNvSpPr>
                <a:spLocks/>
              </p:cNvSpPr>
              <p:nvPr/>
            </p:nvSpPr>
            <p:spPr bwMode="auto">
              <a:xfrm rot="10800000" flipH="1">
                <a:off x="624" y="0"/>
                <a:ext cx="370" cy="2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61" name="AutoShape 36"/>
              <p:cNvSpPr>
                <a:spLocks/>
              </p:cNvSpPr>
              <p:nvPr/>
            </p:nvSpPr>
            <p:spPr bwMode="auto">
              <a:xfrm rot="10800000" flipH="1">
                <a:off x="515" y="243"/>
                <a:ext cx="815" cy="5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62" name="AutoShape 54"/>
              <p:cNvSpPr>
                <a:spLocks/>
              </p:cNvSpPr>
              <p:nvPr/>
            </p:nvSpPr>
            <p:spPr bwMode="auto">
              <a:xfrm rot="10800000" flipH="1">
                <a:off x="523" y="797"/>
                <a:ext cx="644" cy="1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38946" name="TextBox 1"/>
            <p:cNvSpPr txBox="1">
              <a:spLocks noChangeArrowheads="1"/>
            </p:cNvSpPr>
            <p:nvPr/>
          </p:nvSpPr>
          <p:spPr bwMode="auto">
            <a:xfrm>
              <a:off x="1262063" y="2743200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38947" name="TextBox 26"/>
            <p:cNvSpPr txBox="1">
              <a:spLocks noChangeArrowheads="1"/>
            </p:cNvSpPr>
            <p:nvPr/>
          </p:nvSpPr>
          <p:spPr bwMode="auto">
            <a:xfrm>
              <a:off x="1795463" y="3736241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8948" name="TextBox 28"/>
            <p:cNvSpPr txBox="1">
              <a:spLocks noChangeArrowheads="1"/>
            </p:cNvSpPr>
            <p:nvPr/>
          </p:nvSpPr>
          <p:spPr bwMode="auto">
            <a:xfrm>
              <a:off x="2252663" y="2738438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38949" name="TextBox 30"/>
            <p:cNvSpPr txBox="1">
              <a:spLocks noChangeArrowheads="1"/>
            </p:cNvSpPr>
            <p:nvPr/>
          </p:nvSpPr>
          <p:spPr bwMode="auto">
            <a:xfrm>
              <a:off x="2405062" y="35099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38950" name="TextBox 31"/>
            <p:cNvSpPr txBox="1">
              <a:spLocks noChangeArrowheads="1"/>
            </p:cNvSpPr>
            <p:nvPr/>
          </p:nvSpPr>
          <p:spPr bwMode="auto">
            <a:xfrm>
              <a:off x="762000" y="3586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38951" name="TextBox 32"/>
            <p:cNvSpPr txBox="1">
              <a:spLocks noChangeArrowheads="1"/>
            </p:cNvSpPr>
            <p:nvPr/>
          </p:nvSpPr>
          <p:spPr bwMode="auto">
            <a:xfrm>
              <a:off x="1676400" y="3205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118" name="TextBox 117"/>
          <p:cNvSpPr txBox="1">
            <a:spLocks noChangeArrowheads="1"/>
          </p:cNvSpPr>
          <p:nvPr/>
        </p:nvSpPr>
        <p:spPr bwMode="auto">
          <a:xfrm>
            <a:off x="3276600" y="4343400"/>
            <a:ext cx="114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The 5</a:t>
            </a:r>
          </a:p>
        </p:txBody>
      </p:sp>
      <p:grpSp>
        <p:nvGrpSpPr>
          <p:cNvPr id="119" name="Group 1"/>
          <p:cNvGrpSpPr>
            <a:grpSpLocks/>
          </p:cNvGrpSpPr>
          <p:nvPr/>
        </p:nvGrpSpPr>
        <p:grpSpPr bwMode="auto">
          <a:xfrm>
            <a:off x="6172200" y="4419600"/>
            <a:ext cx="1981200" cy="1562100"/>
            <a:chOff x="762000" y="2738438"/>
            <a:chExt cx="1981200" cy="1562377"/>
          </a:xfrm>
        </p:grpSpPr>
        <p:grpSp>
          <p:nvGrpSpPr>
            <p:cNvPr id="38927" name="Group 3"/>
            <p:cNvGrpSpPr>
              <a:grpSpLocks/>
            </p:cNvGrpSpPr>
            <p:nvPr/>
          </p:nvGrpSpPr>
          <p:grpSpPr bwMode="auto">
            <a:xfrm>
              <a:off x="1066739" y="2865460"/>
              <a:ext cx="1409420" cy="1435355"/>
              <a:chOff x="466" y="-67"/>
              <a:chExt cx="888" cy="904"/>
            </a:xfrm>
          </p:grpSpPr>
          <p:sp>
            <p:nvSpPr>
              <p:cNvPr id="38934" name="Oval 4"/>
              <p:cNvSpPr>
                <a:spLocks/>
              </p:cNvSpPr>
              <p:nvPr/>
            </p:nvSpPr>
            <p:spPr bwMode="auto">
              <a:xfrm>
                <a:off x="575" y="283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35" name="Oval 5"/>
              <p:cNvSpPr>
                <a:spLocks/>
              </p:cNvSpPr>
              <p:nvPr/>
            </p:nvSpPr>
            <p:spPr bwMode="auto">
              <a:xfrm>
                <a:off x="466" y="780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36" name="Oval 8"/>
              <p:cNvSpPr>
                <a:spLocks/>
              </p:cNvSpPr>
              <p:nvPr/>
            </p:nvSpPr>
            <p:spPr bwMode="auto">
              <a:xfrm>
                <a:off x="1167" y="768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37" name="Oval 11"/>
              <p:cNvSpPr>
                <a:spLocks/>
              </p:cNvSpPr>
              <p:nvPr/>
            </p:nvSpPr>
            <p:spPr bwMode="auto">
              <a:xfrm>
                <a:off x="1296" y="209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38" name="AutoShape 17"/>
              <p:cNvSpPr>
                <a:spLocks/>
              </p:cNvSpPr>
              <p:nvPr/>
            </p:nvSpPr>
            <p:spPr bwMode="auto">
              <a:xfrm rot="10800000" flipH="1">
                <a:off x="495" y="340"/>
                <a:ext cx="109" cy="4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39" name="AutoShape 23"/>
              <p:cNvSpPr>
                <a:spLocks/>
              </p:cNvSpPr>
              <p:nvPr/>
            </p:nvSpPr>
            <p:spPr bwMode="auto">
              <a:xfrm rot="10800000" flipH="1">
                <a:off x="1196" y="243"/>
                <a:ext cx="134" cy="52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40" name="Oval 28"/>
              <p:cNvSpPr>
                <a:spLocks/>
              </p:cNvSpPr>
              <p:nvPr/>
            </p:nvSpPr>
            <p:spPr bwMode="auto">
              <a:xfrm>
                <a:off x="994" y="-67"/>
                <a:ext cx="96" cy="6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8941" name="AutoShape 31"/>
              <p:cNvSpPr>
                <a:spLocks/>
              </p:cNvSpPr>
              <p:nvPr/>
            </p:nvSpPr>
            <p:spPr bwMode="auto">
              <a:xfrm>
                <a:off x="1090" y="2"/>
                <a:ext cx="214" cy="2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42" name="AutoShape 35"/>
              <p:cNvSpPr>
                <a:spLocks/>
              </p:cNvSpPr>
              <p:nvPr/>
            </p:nvSpPr>
            <p:spPr bwMode="auto">
              <a:xfrm rot="10800000" flipH="1">
                <a:off x="624" y="0"/>
                <a:ext cx="370" cy="2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43" name="AutoShape 36"/>
              <p:cNvSpPr>
                <a:spLocks/>
              </p:cNvSpPr>
              <p:nvPr/>
            </p:nvSpPr>
            <p:spPr bwMode="auto">
              <a:xfrm rot="10800000" flipH="1">
                <a:off x="515" y="243"/>
                <a:ext cx="815" cy="5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8944" name="AutoShape 54"/>
              <p:cNvSpPr>
                <a:spLocks/>
              </p:cNvSpPr>
              <p:nvPr/>
            </p:nvSpPr>
            <p:spPr bwMode="auto">
              <a:xfrm rot="10800000" flipH="1">
                <a:off x="523" y="797"/>
                <a:ext cx="644" cy="1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38928" name="TextBox 1"/>
            <p:cNvSpPr txBox="1">
              <a:spLocks noChangeArrowheads="1"/>
            </p:cNvSpPr>
            <p:nvPr/>
          </p:nvSpPr>
          <p:spPr bwMode="auto">
            <a:xfrm>
              <a:off x="1262063" y="2743200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38929" name="TextBox 26"/>
            <p:cNvSpPr txBox="1">
              <a:spLocks noChangeArrowheads="1"/>
            </p:cNvSpPr>
            <p:nvPr/>
          </p:nvSpPr>
          <p:spPr bwMode="auto">
            <a:xfrm>
              <a:off x="1795463" y="3736241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8930" name="TextBox 28"/>
            <p:cNvSpPr txBox="1">
              <a:spLocks noChangeArrowheads="1"/>
            </p:cNvSpPr>
            <p:nvPr/>
          </p:nvSpPr>
          <p:spPr bwMode="auto">
            <a:xfrm>
              <a:off x="2252663" y="2738438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38931" name="TextBox 30"/>
            <p:cNvSpPr txBox="1">
              <a:spLocks noChangeArrowheads="1"/>
            </p:cNvSpPr>
            <p:nvPr/>
          </p:nvSpPr>
          <p:spPr bwMode="auto">
            <a:xfrm>
              <a:off x="2405062" y="35099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38932" name="TextBox 31"/>
            <p:cNvSpPr txBox="1">
              <a:spLocks noChangeArrowheads="1"/>
            </p:cNvSpPr>
            <p:nvPr/>
          </p:nvSpPr>
          <p:spPr bwMode="auto">
            <a:xfrm>
              <a:off x="762000" y="3586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38933" name="TextBox 32"/>
            <p:cNvSpPr txBox="1">
              <a:spLocks noChangeArrowheads="1"/>
            </p:cNvSpPr>
            <p:nvPr/>
          </p:nvSpPr>
          <p:spPr bwMode="auto">
            <a:xfrm>
              <a:off x="1676400" y="3205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38925" name="Rectangle 54"/>
          <p:cNvSpPr txBox="1">
            <a:spLocks noChangeArrowheads="1"/>
          </p:cNvSpPr>
          <p:nvPr/>
        </p:nvSpPr>
        <p:spPr bwMode="auto">
          <a:xfrm>
            <a:off x="381000" y="381000"/>
            <a:ext cx="647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50800" tIns="50800" rIns="132080" bIns="50800" anchor="ctr"/>
          <a:lstStyle>
            <a:lvl1pPr marL="39688" indent="-396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MST using Kruskal</a:t>
            </a:r>
            <a:r>
              <a:rPr lang="en-US" altLang="en-US" sz="2800" b="1">
                <a:solidFill>
                  <a:srgbClr val="800000"/>
                </a:solidFill>
                <a:latin typeface="Tw Cen MT" charset="0"/>
              </a:rPr>
              <a:t>’</a:t>
            </a:r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s algorithm</a:t>
            </a:r>
            <a:endParaRPr lang="en-US" altLang="x-none" sz="2800" b="1">
              <a:solidFill>
                <a:srgbClr val="FF0000"/>
              </a:solidFill>
              <a:latin typeface="Tw Cen MT" charset="0"/>
            </a:endParaRPr>
          </a:p>
        </p:txBody>
      </p:sp>
      <p:sp>
        <p:nvSpPr>
          <p:cNvPr id="38926" name="TextBox 2"/>
          <p:cNvSpPr txBox="1">
            <a:spLocks noChangeArrowheads="1"/>
          </p:cNvSpPr>
          <p:nvPr/>
        </p:nvSpPr>
        <p:spPr bwMode="auto">
          <a:xfrm>
            <a:off x="838200" y="6172200"/>
            <a:ext cx="5167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3366FF"/>
                </a:solidFill>
              </a:rPr>
              <a:t>Red edges need not form tree (until end)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8" grpId="0"/>
      <p:bldP spid="98" grpId="0"/>
      <p:bldP spid="1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54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477000" cy="685800"/>
          </a:xfrm>
        </p:spPr>
        <p:txBody>
          <a:bodyPr rIns="132080"/>
          <a:lstStyle/>
          <a:p>
            <a:pPr eaLnBrk="1" hangingPunct="1"/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Kruskal</a:t>
            </a:r>
            <a:endParaRPr lang="en-US" altLang="x-none" sz="2800" b="1">
              <a:solidFill>
                <a:srgbClr val="FF0000"/>
              </a:solidFill>
              <a:latin typeface="Tw Cen MT" charset="0"/>
            </a:endParaRPr>
          </a:p>
        </p:txBody>
      </p:sp>
      <p:sp>
        <p:nvSpPr>
          <p:cNvPr id="39938" name="Rectangle 55"/>
          <p:cNvSpPr>
            <a:spLocks/>
          </p:cNvSpPr>
          <p:nvPr/>
        </p:nvSpPr>
        <p:spPr bwMode="auto">
          <a:xfrm>
            <a:off x="6324600" y="685800"/>
            <a:ext cx="1828800" cy="1524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40639" bIns="0"/>
          <a:lstStyle>
            <a:lvl1pPr marL="38100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r" eaLnBrk="1" hangingPunct="1">
              <a:spcBef>
                <a:spcPts val="1000"/>
              </a:spcBef>
              <a:buClr>
                <a:srgbClr val="008000"/>
              </a:buClr>
              <a:buFontTx/>
              <a:buNone/>
            </a:pPr>
            <a:r>
              <a:rPr lang="en-US" altLang="x-none" sz="2400">
                <a:solidFill>
                  <a:srgbClr val="008000"/>
                </a:solidFill>
              </a:rPr>
              <a:t>Minimal set of edges that connect all vertices</a:t>
            </a:r>
          </a:p>
        </p:txBody>
      </p:sp>
      <p:sp>
        <p:nvSpPr>
          <p:cNvPr id="39939" name="TextBox 3"/>
          <p:cNvSpPr txBox="1">
            <a:spLocks noChangeArrowheads="1"/>
          </p:cNvSpPr>
          <p:nvPr/>
        </p:nvSpPr>
        <p:spPr bwMode="auto">
          <a:xfrm>
            <a:off x="381000" y="1143000"/>
            <a:ext cx="73152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Start with the all the nodes and no edges, so</a:t>
            </a:r>
            <a:br>
              <a:rPr lang="en-US" altLang="x-none" sz="2400">
                <a:solidFill>
                  <a:srgbClr val="000000"/>
                </a:solidFill>
              </a:rPr>
            </a:br>
            <a:r>
              <a:rPr lang="en-US" altLang="x-none" sz="2400">
                <a:solidFill>
                  <a:srgbClr val="000000"/>
                </a:solidFill>
              </a:rPr>
              <a:t>there is a forest of trees, each of which is a</a:t>
            </a:r>
            <a:br>
              <a:rPr lang="en-US" altLang="x-none" sz="2400">
                <a:solidFill>
                  <a:srgbClr val="000000"/>
                </a:solidFill>
              </a:rPr>
            </a:br>
            <a:r>
              <a:rPr lang="en-US" altLang="x-none" sz="2400">
                <a:solidFill>
                  <a:srgbClr val="000000"/>
                </a:solidFill>
              </a:rPr>
              <a:t>single node (a leaf).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x-none" sz="24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3366FF"/>
                </a:solidFill>
              </a:rPr>
              <a:t>At each step, add an edge (that does not form a cycle) with minimum weight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x-none" sz="2400">
              <a:solidFill>
                <a:srgbClr val="000000"/>
              </a:solidFill>
            </a:endParaRPr>
          </a:p>
        </p:txBody>
      </p:sp>
      <p:sp>
        <p:nvSpPr>
          <p:cNvPr id="39940" name="TextBox 1"/>
          <p:cNvSpPr txBox="1">
            <a:spLocks noChangeArrowheads="1"/>
          </p:cNvSpPr>
          <p:nvPr/>
        </p:nvSpPr>
        <p:spPr bwMode="auto">
          <a:xfrm>
            <a:off x="381000" y="3581400"/>
            <a:ext cx="75438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We do not look more closely at how best to implement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Kruskal</a:t>
            </a:r>
            <a:r>
              <a:rPr lang="en-US" altLang="en-US" sz="2400">
                <a:solidFill>
                  <a:srgbClr val="000000"/>
                </a:solidFill>
              </a:rPr>
              <a:t>’</a:t>
            </a:r>
            <a:r>
              <a:rPr lang="en-US" altLang="x-none" sz="2400">
                <a:solidFill>
                  <a:srgbClr val="000000"/>
                </a:solidFill>
              </a:rPr>
              <a:t>s algorithm —which data structures can be used to get a really efficient algorithm.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x-none" sz="24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Leave that for later courses, or you can look them up online </a:t>
            </a:r>
            <a:r>
              <a:rPr lang="en-US" altLang="x-none" sz="2400">
                <a:solidFill>
                  <a:srgbClr val="FF0000"/>
                </a:solidFill>
              </a:rPr>
              <a:t>yourself.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x-none" sz="240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FF0000"/>
                </a:solidFill>
              </a:rPr>
              <a:t>We now investigate Prim</a:t>
            </a:r>
            <a:r>
              <a:rPr lang="en-US" altLang="en-US" sz="2400">
                <a:solidFill>
                  <a:srgbClr val="FF0000"/>
                </a:solidFill>
              </a:rPr>
              <a:t>’</a:t>
            </a:r>
            <a:r>
              <a:rPr lang="en-US" altLang="x-none" sz="2400">
                <a:solidFill>
                  <a:srgbClr val="FF0000"/>
                </a:solidFill>
              </a:rPr>
              <a:t>s algorithm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54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543800" cy="1295400"/>
          </a:xfrm>
        </p:spPr>
        <p:txBody>
          <a:bodyPr rIns="132080"/>
          <a:lstStyle/>
          <a:p>
            <a:pPr eaLnBrk="1" hangingPunct="1"/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MST using </a:t>
            </a:r>
            <a:r>
              <a:rPr lang="en-US" altLang="en-US" sz="2800" b="1">
                <a:solidFill>
                  <a:srgbClr val="800000"/>
                </a:solidFill>
                <a:latin typeface="Tw Cen MT" charset="0"/>
              </a:rPr>
              <a:t>“</a:t>
            </a:r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Prim</a:t>
            </a:r>
            <a:r>
              <a:rPr lang="en-US" altLang="en-US" sz="2800" b="1">
                <a:solidFill>
                  <a:srgbClr val="800000"/>
                </a:solidFill>
                <a:latin typeface="Tw Cen MT" charset="0"/>
              </a:rPr>
              <a:t>’</a:t>
            </a:r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s algorithm</a:t>
            </a:r>
            <a:r>
              <a:rPr lang="en-US" altLang="en-US" sz="2800" b="1">
                <a:solidFill>
                  <a:srgbClr val="800000"/>
                </a:solidFill>
                <a:latin typeface="Tw Cen MT" charset="0"/>
              </a:rPr>
              <a:t>”</a:t>
            </a:r>
            <a:br>
              <a:rPr lang="en-US" altLang="en-US" sz="2800" b="1">
                <a:solidFill>
                  <a:srgbClr val="800000"/>
                </a:solidFill>
                <a:latin typeface="Tw Cen MT" charset="0"/>
              </a:rPr>
            </a:br>
            <a:r>
              <a:rPr lang="en-US" altLang="en-US" sz="2800" b="1">
                <a:solidFill>
                  <a:srgbClr val="800000"/>
                </a:solidFill>
                <a:latin typeface="Tw Cen MT" charset="0"/>
              </a:rPr>
              <a:t>(should be called “JPD algorithm”)</a:t>
            </a:r>
            <a:endParaRPr lang="en-US" altLang="x-none" sz="2800" b="1">
              <a:solidFill>
                <a:srgbClr val="FF0000"/>
              </a:solidFill>
              <a:latin typeface="Tw Cen MT" charset="0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143000" y="2895600"/>
            <a:ext cx="5618163" cy="1397000"/>
            <a:chOff x="1143000" y="2895600"/>
            <a:chExt cx="5618322" cy="1397000"/>
          </a:xfrm>
        </p:grpSpPr>
        <p:pic>
          <p:nvPicPr>
            <p:cNvPr id="40964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3000" y="2895600"/>
              <a:ext cx="4445000" cy="1397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965" name="Rectangle 2"/>
            <p:cNvSpPr>
              <a:spLocks noChangeArrowheads="1"/>
            </p:cNvSpPr>
            <p:nvPr/>
          </p:nvSpPr>
          <p:spPr bwMode="auto">
            <a:xfrm>
              <a:off x="5600700" y="3184604"/>
              <a:ext cx="1160622" cy="110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r>
                <a:rPr lang="en-US" altLang="x-none" sz="6600"/>
                <a:t>🙏</a:t>
              </a:r>
            </a:p>
          </p:txBody>
        </p:sp>
      </p:grp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04800" y="1676400"/>
            <a:ext cx="77724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Developed in 1930 by Czech mathematician </a:t>
            </a:r>
            <a:r>
              <a:rPr lang="en-US" altLang="x-none" sz="2400" b="1">
                <a:solidFill>
                  <a:srgbClr val="000000"/>
                </a:solidFill>
              </a:rPr>
              <a:t>Vojtěch Jarník</a:t>
            </a:r>
            <a:r>
              <a:rPr lang="en-US" altLang="x-none" sz="2400">
                <a:solidFill>
                  <a:srgbClr val="000000"/>
                </a:solidFill>
              </a:rPr>
              <a:t>.</a:t>
            </a:r>
            <a:br>
              <a:rPr lang="en-US" altLang="x-none" sz="2400">
                <a:solidFill>
                  <a:srgbClr val="000000"/>
                </a:solidFill>
              </a:rPr>
            </a:br>
            <a:r>
              <a:rPr lang="en-US" altLang="x-none" sz="2400">
                <a:solidFill>
                  <a:srgbClr val="000000"/>
                </a:solidFill>
              </a:rPr>
              <a:t>Práce Moravské Přírodovědecké Společnosti, 6, 1930, pp. 57–63. (in Czech)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x-none" sz="24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x-none" sz="24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Developed in 1957 by computer scientist </a:t>
            </a:r>
            <a:r>
              <a:rPr lang="en-US" altLang="x-none" sz="2400" b="1">
                <a:solidFill>
                  <a:srgbClr val="000000"/>
                </a:solidFill>
              </a:rPr>
              <a:t>Robert C. Prim</a:t>
            </a:r>
            <a:r>
              <a:rPr lang="en-US" altLang="x-none" sz="2400">
                <a:solidFill>
                  <a:srgbClr val="000000"/>
                </a:solidFill>
              </a:rPr>
              <a:t>.</a:t>
            </a:r>
            <a:br>
              <a:rPr lang="en-US" altLang="x-none" sz="2400">
                <a:solidFill>
                  <a:srgbClr val="000000"/>
                </a:solidFill>
              </a:rPr>
            </a:br>
            <a:r>
              <a:rPr lang="en-US" altLang="x-none" sz="2400" i="1">
                <a:solidFill>
                  <a:srgbClr val="000000"/>
                </a:solidFill>
              </a:rPr>
              <a:t>Bell System Technical Journal</a:t>
            </a:r>
            <a:r>
              <a:rPr lang="en-US" altLang="x-none" sz="2400">
                <a:solidFill>
                  <a:srgbClr val="000000"/>
                </a:solidFill>
              </a:rPr>
              <a:t>, 36 (1957), pp. 1389–1401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x-none" sz="24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Developed about 1956 by </a:t>
            </a:r>
            <a:r>
              <a:rPr lang="en-US" altLang="x-none" sz="2400" b="1">
                <a:solidFill>
                  <a:srgbClr val="000000"/>
                </a:solidFill>
              </a:rPr>
              <a:t>Edsger Dijkstra</a:t>
            </a:r>
            <a:r>
              <a:rPr lang="en-US" altLang="x-none" sz="2400">
                <a:solidFill>
                  <a:srgbClr val="000000"/>
                </a:solidFill>
              </a:rPr>
              <a:t> and published in  in 1959. </a:t>
            </a:r>
            <a:r>
              <a:rPr lang="en-US" altLang="x-none" sz="2400" i="1">
                <a:solidFill>
                  <a:srgbClr val="000000"/>
                </a:solidFill>
                <a:latin typeface="Times New Roman" charset="0"/>
              </a:rPr>
              <a:t>Numerische Mathematik </a:t>
            </a:r>
            <a:r>
              <a:rPr lang="en-US" altLang="x-none" sz="2400">
                <a:solidFill>
                  <a:srgbClr val="000000"/>
                </a:solidFill>
                <a:latin typeface="Times New Roman" charset="0"/>
              </a:rPr>
              <a:t>1, 269–271 (1959)</a:t>
            </a:r>
            <a:endParaRPr lang="en-US" altLang="x-none" sz="2400">
              <a:solidFill>
                <a:srgbClr val="0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994" y="4216400"/>
            <a:ext cx="5325806" cy="50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54"/>
          <p:cNvSpPr>
            <a:spLocks noGrp="1" noChangeArrowheads="1"/>
          </p:cNvSpPr>
          <p:nvPr>
            <p:ph type="title"/>
          </p:nvPr>
        </p:nvSpPr>
        <p:spPr>
          <a:xfrm>
            <a:off x="-17463" y="-1219200"/>
            <a:ext cx="6477001" cy="685800"/>
          </a:xfrm>
        </p:spPr>
        <p:txBody>
          <a:bodyPr rIns="132080"/>
          <a:lstStyle/>
          <a:p>
            <a:pPr eaLnBrk="1" hangingPunct="1"/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Kruskal</a:t>
            </a:r>
            <a:endParaRPr lang="en-US" altLang="x-none" sz="2800" b="1">
              <a:solidFill>
                <a:srgbClr val="FF0000"/>
              </a:solidFill>
              <a:latin typeface="Tw Cen MT" charset="0"/>
            </a:endParaRPr>
          </a:p>
        </p:txBody>
      </p:sp>
      <p:sp>
        <p:nvSpPr>
          <p:cNvPr id="41986" name="Rectangle 55"/>
          <p:cNvSpPr>
            <a:spLocks/>
          </p:cNvSpPr>
          <p:nvPr/>
        </p:nvSpPr>
        <p:spPr bwMode="auto">
          <a:xfrm>
            <a:off x="6553200" y="533400"/>
            <a:ext cx="1828800" cy="1524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40639" bIns="0"/>
          <a:lstStyle>
            <a:lvl1pPr marL="38100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r" eaLnBrk="1" hangingPunct="1">
              <a:spcBef>
                <a:spcPts val="1000"/>
              </a:spcBef>
              <a:buClr>
                <a:srgbClr val="008000"/>
              </a:buClr>
              <a:buFontTx/>
              <a:buNone/>
            </a:pPr>
            <a:r>
              <a:rPr lang="en-US" altLang="x-none" sz="2400">
                <a:solidFill>
                  <a:srgbClr val="008000"/>
                </a:solidFill>
              </a:rPr>
              <a:t>Minimal set of edges that connect all vertices</a:t>
            </a:r>
          </a:p>
        </p:txBody>
      </p:sp>
      <p:sp>
        <p:nvSpPr>
          <p:cNvPr id="41987" name="TextBox 3"/>
          <p:cNvSpPr txBox="1">
            <a:spLocks noChangeArrowheads="1"/>
          </p:cNvSpPr>
          <p:nvPr/>
        </p:nvSpPr>
        <p:spPr bwMode="auto">
          <a:xfrm>
            <a:off x="304800" y="914400"/>
            <a:ext cx="58674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At each step, add an edge (that does not form a cycle) with minimum weight, but keep added edge connected to the start (red) node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x-none" sz="2400">
              <a:solidFill>
                <a:srgbClr val="000000"/>
              </a:solidFill>
            </a:endParaRPr>
          </a:p>
        </p:txBody>
      </p:sp>
      <p:grpSp>
        <p:nvGrpSpPr>
          <p:cNvPr id="41988" name="Group 1"/>
          <p:cNvGrpSpPr>
            <a:grpSpLocks/>
          </p:cNvGrpSpPr>
          <p:nvPr/>
        </p:nvGrpSpPr>
        <p:grpSpPr bwMode="auto">
          <a:xfrm>
            <a:off x="1600200" y="2362200"/>
            <a:ext cx="1981200" cy="1562100"/>
            <a:chOff x="762000" y="2738438"/>
            <a:chExt cx="1981200" cy="1562377"/>
          </a:xfrm>
        </p:grpSpPr>
        <p:grpSp>
          <p:nvGrpSpPr>
            <p:cNvPr id="42070" name="Group 3"/>
            <p:cNvGrpSpPr>
              <a:grpSpLocks/>
            </p:cNvGrpSpPr>
            <p:nvPr/>
          </p:nvGrpSpPr>
          <p:grpSpPr bwMode="auto">
            <a:xfrm>
              <a:off x="1066739" y="2865460"/>
              <a:ext cx="1409420" cy="1435355"/>
              <a:chOff x="466" y="-67"/>
              <a:chExt cx="888" cy="904"/>
            </a:xfrm>
          </p:grpSpPr>
          <p:sp>
            <p:nvSpPr>
              <p:cNvPr id="42077" name="Oval 4"/>
              <p:cNvSpPr>
                <a:spLocks/>
              </p:cNvSpPr>
              <p:nvPr/>
            </p:nvSpPr>
            <p:spPr bwMode="auto">
              <a:xfrm>
                <a:off x="575" y="283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78" name="Oval 5"/>
              <p:cNvSpPr>
                <a:spLocks/>
              </p:cNvSpPr>
              <p:nvPr/>
            </p:nvSpPr>
            <p:spPr bwMode="auto">
              <a:xfrm>
                <a:off x="466" y="780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79" name="Oval 8"/>
              <p:cNvSpPr>
                <a:spLocks/>
              </p:cNvSpPr>
              <p:nvPr/>
            </p:nvSpPr>
            <p:spPr bwMode="auto">
              <a:xfrm>
                <a:off x="1167" y="768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80" name="Oval 11"/>
              <p:cNvSpPr>
                <a:spLocks/>
              </p:cNvSpPr>
              <p:nvPr/>
            </p:nvSpPr>
            <p:spPr bwMode="auto">
              <a:xfrm>
                <a:off x="1296" y="209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81" name="AutoShape 17"/>
              <p:cNvSpPr>
                <a:spLocks/>
              </p:cNvSpPr>
              <p:nvPr/>
            </p:nvSpPr>
            <p:spPr bwMode="auto">
              <a:xfrm rot="10800000" flipH="1">
                <a:off x="495" y="340"/>
                <a:ext cx="109" cy="4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82" name="AutoShape 23"/>
              <p:cNvSpPr>
                <a:spLocks/>
              </p:cNvSpPr>
              <p:nvPr/>
            </p:nvSpPr>
            <p:spPr bwMode="auto">
              <a:xfrm rot="10800000" flipH="1">
                <a:off x="1196" y="243"/>
                <a:ext cx="134" cy="52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83" name="Oval 28"/>
              <p:cNvSpPr>
                <a:spLocks/>
              </p:cNvSpPr>
              <p:nvPr/>
            </p:nvSpPr>
            <p:spPr bwMode="auto">
              <a:xfrm>
                <a:off x="994" y="-67"/>
                <a:ext cx="96" cy="67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84" name="AutoShape 31"/>
              <p:cNvSpPr>
                <a:spLocks/>
              </p:cNvSpPr>
              <p:nvPr/>
            </p:nvSpPr>
            <p:spPr bwMode="auto">
              <a:xfrm>
                <a:off x="1042" y="-3"/>
                <a:ext cx="262" cy="22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85" name="AutoShape 35"/>
              <p:cNvSpPr>
                <a:spLocks/>
              </p:cNvSpPr>
              <p:nvPr/>
            </p:nvSpPr>
            <p:spPr bwMode="auto">
              <a:xfrm rot="10800000" flipH="1">
                <a:off x="624" y="0"/>
                <a:ext cx="370" cy="2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86" name="AutoShape 36"/>
              <p:cNvSpPr>
                <a:spLocks/>
              </p:cNvSpPr>
              <p:nvPr/>
            </p:nvSpPr>
            <p:spPr bwMode="auto">
              <a:xfrm rot="10800000" flipH="1">
                <a:off x="515" y="243"/>
                <a:ext cx="815" cy="5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87" name="AutoShape 54"/>
              <p:cNvSpPr>
                <a:spLocks/>
              </p:cNvSpPr>
              <p:nvPr/>
            </p:nvSpPr>
            <p:spPr bwMode="auto">
              <a:xfrm rot="10800000" flipH="1">
                <a:off x="523" y="797"/>
                <a:ext cx="644" cy="1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42071" name="TextBox 1"/>
            <p:cNvSpPr txBox="1">
              <a:spLocks noChangeArrowheads="1"/>
            </p:cNvSpPr>
            <p:nvPr/>
          </p:nvSpPr>
          <p:spPr bwMode="auto">
            <a:xfrm>
              <a:off x="1262063" y="2743200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2072" name="TextBox 26"/>
            <p:cNvSpPr txBox="1">
              <a:spLocks noChangeArrowheads="1"/>
            </p:cNvSpPr>
            <p:nvPr/>
          </p:nvSpPr>
          <p:spPr bwMode="auto">
            <a:xfrm>
              <a:off x="1871663" y="3729038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2073" name="TextBox 28"/>
            <p:cNvSpPr txBox="1">
              <a:spLocks noChangeArrowheads="1"/>
            </p:cNvSpPr>
            <p:nvPr/>
          </p:nvSpPr>
          <p:spPr bwMode="auto">
            <a:xfrm>
              <a:off x="2252663" y="2738438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42074" name="TextBox 30"/>
            <p:cNvSpPr txBox="1">
              <a:spLocks noChangeArrowheads="1"/>
            </p:cNvSpPr>
            <p:nvPr/>
          </p:nvSpPr>
          <p:spPr bwMode="auto">
            <a:xfrm>
              <a:off x="2405062" y="35099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42075" name="TextBox 31"/>
            <p:cNvSpPr txBox="1">
              <a:spLocks noChangeArrowheads="1"/>
            </p:cNvSpPr>
            <p:nvPr/>
          </p:nvSpPr>
          <p:spPr bwMode="auto">
            <a:xfrm>
              <a:off x="762000" y="3586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42076" name="TextBox 32"/>
            <p:cNvSpPr txBox="1">
              <a:spLocks noChangeArrowheads="1"/>
            </p:cNvSpPr>
            <p:nvPr/>
          </p:nvSpPr>
          <p:spPr bwMode="auto">
            <a:xfrm>
              <a:off x="1676400" y="3205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33400" y="2217738"/>
            <a:ext cx="152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edge with weight 3</a:t>
            </a:r>
          </a:p>
        </p:txBody>
      </p:sp>
      <p:grpSp>
        <p:nvGrpSpPr>
          <p:cNvPr id="57" name="Group 1"/>
          <p:cNvGrpSpPr>
            <a:grpSpLocks/>
          </p:cNvGrpSpPr>
          <p:nvPr/>
        </p:nvGrpSpPr>
        <p:grpSpPr bwMode="auto">
          <a:xfrm>
            <a:off x="5029200" y="2354263"/>
            <a:ext cx="1981200" cy="1563687"/>
            <a:chOff x="762000" y="2738438"/>
            <a:chExt cx="1981200" cy="1562377"/>
          </a:xfrm>
        </p:grpSpPr>
        <p:grpSp>
          <p:nvGrpSpPr>
            <p:cNvPr id="42052" name="Group 3"/>
            <p:cNvGrpSpPr>
              <a:grpSpLocks/>
            </p:cNvGrpSpPr>
            <p:nvPr/>
          </p:nvGrpSpPr>
          <p:grpSpPr bwMode="auto">
            <a:xfrm>
              <a:off x="1066739" y="2865460"/>
              <a:ext cx="1409420" cy="1435355"/>
              <a:chOff x="466" y="-67"/>
              <a:chExt cx="888" cy="904"/>
            </a:xfrm>
          </p:grpSpPr>
          <p:sp>
            <p:nvSpPr>
              <p:cNvPr id="42059" name="Oval 4"/>
              <p:cNvSpPr>
                <a:spLocks/>
              </p:cNvSpPr>
              <p:nvPr/>
            </p:nvSpPr>
            <p:spPr bwMode="auto">
              <a:xfrm>
                <a:off x="575" y="283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60" name="Oval 5"/>
              <p:cNvSpPr>
                <a:spLocks/>
              </p:cNvSpPr>
              <p:nvPr/>
            </p:nvSpPr>
            <p:spPr bwMode="auto">
              <a:xfrm>
                <a:off x="466" y="780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61" name="Oval 8"/>
              <p:cNvSpPr>
                <a:spLocks/>
              </p:cNvSpPr>
              <p:nvPr/>
            </p:nvSpPr>
            <p:spPr bwMode="auto">
              <a:xfrm>
                <a:off x="1167" y="768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62" name="Oval 11"/>
              <p:cNvSpPr>
                <a:spLocks/>
              </p:cNvSpPr>
              <p:nvPr/>
            </p:nvSpPr>
            <p:spPr bwMode="auto">
              <a:xfrm>
                <a:off x="1296" y="209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63" name="AutoShape 17"/>
              <p:cNvSpPr>
                <a:spLocks/>
              </p:cNvSpPr>
              <p:nvPr/>
            </p:nvSpPr>
            <p:spPr bwMode="auto">
              <a:xfrm rot="10800000" flipH="1">
                <a:off x="495" y="340"/>
                <a:ext cx="109" cy="4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64" name="AutoShape 23"/>
              <p:cNvSpPr>
                <a:spLocks/>
              </p:cNvSpPr>
              <p:nvPr/>
            </p:nvSpPr>
            <p:spPr bwMode="auto">
              <a:xfrm rot="10800000" flipH="1">
                <a:off x="1196" y="243"/>
                <a:ext cx="134" cy="52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65" name="Oval 28"/>
              <p:cNvSpPr>
                <a:spLocks/>
              </p:cNvSpPr>
              <p:nvPr/>
            </p:nvSpPr>
            <p:spPr bwMode="auto">
              <a:xfrm>
                <a:off x="994" y="-67"/>
                <a:ext cx="96" cy="67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66" name="AutoShape 31"/>
              <p:cNvSpPr>
                <a:spLocks/>
              </p:cNvSpPr>
              <p:nvPr/>
            </p:nvSpPr>
            <p:spPr bwMode="auto">
              <a:xfrm>
                <a:off x="1090" y="2"/>
                <a:ext cx="214" cy="2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67" name="AutoShape 35"/>
              <p:cNvSpPr>
                <a:spLocks/>
              </p:cNvSpPr>
              <p:nvPr/>
            </p:nvSpPr>
            <p:spPr bwMode="auto">
              <a:xfrm rot="10800000" flipH="1">
                <a:off x="624" y="0"/>
                <a:ext cx="370" cy="2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68" name="AutoShape 36"/>
              <p:cNvSpPr>
                <a:spLocks/>
              </p:cNvSpPr>
              <p:nvPr/>
            </p:nvSpPr>
            <p:spPr bwMode="auto">
              <a:xfrm rot="10800000" flipH="1">
                <a:off x="515" y="243"/>
                <a:ext cx="815" cy="5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69" name="AutoShape 54"/>
              <p:cNvSpPr>
                <a:spLocks/>
              </p:cNvSpPr>
              <p:nvPr/>
            </p:nvSpPr>
            <p:spPr bwMode="auto">
              <a:xfrm rot="10800000" flipH="1">
                <a:off x="523" y="797"/>
                <a:ext cx="644" cy="1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42053" name="TextBox 1"/>
            <p:cNvSpPr txBox="1">
              <a:spLocks noChangeArrowheads="1"/>
            </p:cNvSpPr>
            <p:nvPr/>
          </p:nvSpPr>
          <p:spPr bwMode="auto">
            <a:xfrm>
              <a:off x="1262063" y="2743200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2054" name="TextBox 26"/>
            <p:cNvSpPr txBox="1">
              <a:spLocks noChangeArrowheads="1"/>
            </p:cNvSpPr>
            <p:nvPr/>
          </p:nvSpPr>
          <p:spPr bwMode="auto">
            <a:xfrm>
              <a:off x="1795463" y="3736241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2055" name="TextBox 28"/>
            <p:cNvSpPr txBox="1">
              <a:spLocks noChangeArrowheads="1"/>
            </p:cNvSpPr>
            <p:nvPr/>
          </p:nvSpPr>
          <p:spPr bwMode="auto">
            <a:xfrm>
              <a:off x="2252663" y="2738438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42056" name="TextBox 30"/>
            <p:cNvSpPr txBox="1">
              <a:spLocks noChangeArrowheads="1"/>
            </p:cNvSpPr>
            <p:nvPr/>
          </p:nvSpPr>
          <p:spPr bwMode="auto">
            <a:xfrm>
              <a:off x="2405062" y="35099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42057" name="TextBox 31"/>
            <p:cNvSpPr txBox="1">
              <a:spLocks noChangeArrowheads="1"/>
            </p:cNvSpPr>
            <p:nvPr/>
          </p:nvSpPr>
          <p:spPr bwMode="auto">
            <a:xfrm>
              <a:off x="762000" y="3586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42058" name="TextBox 32"/>
            <p:cNvSpPr txBox="1">
              <a:spLocks noChangeArrowheads="1"/>
            </p:cNvSpPr>
            <p:nvPr/>
          </p:nvSpPr>
          <p:spPr bwMode="auto">
            <a:xfrm>
              <a:off x="1676400" y="3205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7162800" y="2438400"/>
            <a:ext cx="152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edge with weight 5</a:t>
            </a: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457200" y="4267200"/>
            <a:ext cx="1143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One of the 4</a:t>
            </a:r>
            <a:r>
              <a:rPr lang="en-US" altLang="en-US" sz="2400">
                <a:solidFill>
                  <a:srgbClr val="000000"/>
                </a:solidFill>
              </a:rPr>
              <a:t>’</a:t>
            </a:r>
            <a:r>
              <a:rPr lang="en-US" altLang="x-none" sz="2400">
                <a:solidFill>
                  <a:srgbClr val="000000"/>
                </a:solidFill>
              </a:rPr>
              <a:t>s</a:t>
            </a:r>
          </a:p>
        </p:txBody>
      </p:sp>
      <p:grpSp>
        <p:nvGrpSpPr>
          <p:cNvPr id="99" name="Group 1"/>
          <p:cNvGrpSpPr>
            <a:grpSpLocks/>
          </p:cNvGrpSpPr>
          <p:nvPr/>
        </p:nvGrpSpPr>
        <p:grpSpPr bwMode="auto">
          <a:xfrm>
            <a:off x="3733800" y="4419600"/>
            <a:ext cx="1981200" cy="1562100"/>
            <a:chOff x="762000" y="2738438"/>
            <a:chExt cx="1981200" cy="1562377"/>
          </a:xfrm>
        </p:grpSpPr>
        <p:grpSp>
          <p:nvGrpSpPr>
            <p:cNvPr id="42034" name="Group 3"/>
            <p:cNvGrpSpPr>
              <a:grpSpLocks/>
            </p:cNvGrpSpPr>
            <p:nvPr/>
          </p:nvGrpSpPr>
          <p:grpSpPr bwMode="auto">
            <a:xfrm>
              <a:off x="1066739" y="2865460"/>
              <a:ext cx="1409420" cy="1435355"/>
              <a:chOff x="466" y="-67"/>
              <a:chExt cx="888" cy="904"/>
            </a:xfrm>
          </p:grpSpPr>
          <p:sp>
            <p:nvSpPr>
              <p:cNvPr id="42041" name="Oval 4"/>
              <p:cNvSpPr>
                <a:spLocks/>
              </p:cNvSpPr>
              <p:nvPr/>
            </p:nvSpPr>
            <p:spPr bwMode="auto">
              <a:xfrm>
                <a:off x="575" y="283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42" name="Oval 5"/>
              <p:cNvSpPr>
                <a:spLocks/>
              </p:cNvSpPr>
              <p:nvPr/>
            </p:nvSpPr>
            <p:spPr bwMode="auto">
              <a:xfrm>
                <a:off x="466" y="780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43" name="Oval 8"/>
              <p:cNvSpPr>
                <a:spLocks/>
              </p:cNvSpPr>
              <p:nvPr/>
            </p:nvSpPr>
            <p:spPr bwMode="auto">
              <a:xfrm>
                <a:off x="1167" y="768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44" name="Oval 11"/>
              <p:cNvSpPr>
                <a:spLocks/>
              </p:cNvSpPr>
              <p:nvPr/>
            </p:nvSpPr>
            <p:spPr bwMode="auto">
              <a:xfrm>
                <a:off x="1296" y="209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45" name="AutoShape 17"/>
              <p:cNvSpPr>
                <a:spLocks/>
              </p:cNvSpPr>
              <p:nvPr/>
            </p:nvSpPr>
            <p:spPr bwMode="auto">
              <a:xfrm rot="10800000" flipH="1">
                <a:off x="495" y="340"/>
                <a:ext cx="109" cy="4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46" name="AutoShape 23"/>
              <p:cNvSpPr>
                <a:spLocks/>
              </p:cNvSpPr>
              <p:nvPr/>
            </p:nvSpPr>
            <p:spPr bwMode="auto">
              <a:xfrm rot="10800000" flipH="1">
                <a:off x="1196" y="243"/>
                <a:ext cx="134" cy="52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47" name="Oval 28"/>
              <p:cNvSpPr>
                <a:spLocks/>
              </p:cNvSpPr>
              <p:nvPr/>
            </p:nvSpPr>
            <p:spPr bwMode="auto">
              <a:xfrm>
                <a:off x="994" y="-67"/>
                <a:ext cx="96" cy="6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48" name="AutoShape 31"/>
              <p:cNvSpPr>
                <a:spLocks/>
              </p:cNvSpPr>
              <p:nvPr/>
            </p:nvSpPr>
            <p:spPr bwMode="auto">
              <a:xfrm>
                <a:off x="1090" y="2"/>
                <a:ext cx="214" cy="2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49" name="AutoShape 35"/>
              <p:cNvSpPr>
                <a:spLocks/>
              </p:cNvSpPr>
              <p:nvPr/>
            </p:nvSpPr>
            <p:spPr bwMode="auto">
              <a:xfrm rot="10800000" flipH="1">
                <a:off x="624" y="0"/>
                <a:ext cx="370" cy="2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50" name="AutoShape 36"/>
              <p:cNvSpPr>
                <a:spLocks/>
              </p:cNvSpPr>
              <p:nvPr/>
            </p:nvSpPr>
            <p:spPr bwMode="auto">
              <a:xfrm rot="10800000" flipH="1">
                <a:off x="515" y="243"/>
                <a:ext cx="815" cy="5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51" name="AutoShape 54"/>
              <p:cNvSpPr>
                <a:spLocks/>
              </p:cNvSpPr>
              <p:nvPr/>
            </p:nvSpPr>
            <p:spPr bwMode="auto">
              <a:xfrm rot="10800000" flipH="1">
                <a:off x="523" y="797"/>
                <a:ext cx="644" cy="1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42035" name="TextBox 1"/>
            <p:cNvSpPr txBox="1">
              <a:spLocks noChangeArrowheads="1"/>
            </p:cNvSpPr>
            <p:nvPr/>
          </p:nvSpPr>
          <p:spPr bwMode="auto">
            <a:xfrm>
              <a:off x="1262063" y="2743200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2036" name="TextBox 26"/>
            <p:cNvSpPr txBox="1">
              <a:spLocks noChangeArrowheads="1"/>
            </p:cNvSpPr>
            <p:nvPr/>
          </p:nvSpPr>
          <p:spPr bwMode="auto">
            <a:xfrm>
              <a:off x="1795463" y="3736241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2037" name="TextBox 28"/>
            <p:cNvSpPr txBox="1">
              <a:spLocks noChangeArrowheads="1"/>
            </p:cNvSpPr>
            <p:nvPr/>
          </p:nvSpPr>
          <p:spPr bwMode="auto">
            <a:xfrm>
              <a:off x="2252663" y="2738438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42038" name="TextBox 30"/>
            <p:cNvSpPr txBox="1">
              <a:spLocks noChangeArrowheads="1"/>
            </p:cNvSpPr>
            <p:nvPr/>
          </p:nvSpPr>
          <p:spPr bwMode="auto">
            <a:xfrm>
              <a:off x="2405062" y="35099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42039" name="TextBox 31"/>
            <p:cNvSpPr txBox="1">
              <a:spLocks noChangeArrowheads="1"/>
            </p:cNvSpPr>
            <p:nvPr/>
          </p:nvSpPr>
          <p:spPr bwMode="auto">
            <a:xfrm>
              <a:off x="762000" y="3586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42040" name="TextBox 32"/>
            <p:cNvSpPr txBox="1">
              <a:spLocks noChangeArrowheads="1"/>
            </p:cNvSpPr>
            <p:nvPr/>
          </p:nvSpPr>
          <p:spPr bwMode="auto">
            <a:xfrm>
              <a:off x="1676400" y="3205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118" name="TextBox 117"/>
          <p:cNvSpPr txBox="1">
            <a:spLocks noChangeArrowheads="1"/>
          </p:cNvSpPr>
          <p:nvPr/>
        </p:nvSpPr>
        <p:spPr bwMode="auto">
          <a:xfrm>
            <a:off x="3276600" y="4343400"/>
            <a:ext cx="114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The 2</a:t>
            </a:r>
          </a:p>
        </p:txBody>
      </p:sp>
      <p:grpSp>
        <p:nvGrpSpPr>
          <p:cNvPr id="119" name="Group 1"/>
          <p:cNvGrpSpPr>
            <a:grpSpLocks/>
          </p:cNvGrpSpPr>
          <p:nvPr/>
        </p:nvGrpSpPr>
        <p:grpSpPr bwMode="auto">
          <a:xfrm>
            <a:off x="6172200" y="4419600"/>
            <a:ext cx="1981200" cy="1562100"/>
            <a:chOff x="762000" y="2738438"/>
            <a:chExt cx="1981200" cy="1562377"/>
          </a:xfrm>
        </p:grpSpPr>
        <p:grpSp>
          <p:nvGrpSpPr>
            <p:cNvPr id="42016" name="Group 3"/>
            <p:cNvGrpSpPr>
              <a:grpSpLocks/>
            </p:cNvGrpSpPr>
            <p:nvPr/>
          </p:nvGrpSpPr>
          <p:grpSpPr bwMode="auto">
            <a:xfrm>
              <a:off x="1066739" y="2865460"/>
              <a:ext cx="1409420" cy="1435355"/>
              <a:chOff x="466" y="-67"/>
              <a:chExt cx="888" cy="904"/>
            </a:xfrm>
          </p:grpSpPr>
          <p:sp>
            <p:nvSpPr>
              <p:cNvPr id="42023" name="Oval 4"/>
              <p:cNvSpPr>
                <a:spLocks/>
              </p:cNvSpPr>
              <p:nvPr/>
            </p:nvSpPr>
            <p:spPr bwMode="auto">
              <a:xfrm>
                <a:off x="575" y="283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24" name="Oval 5"/>
              <p:cNvSpPr>
                <a:spLocks/>
              </p:cNvSpPr>
              <p:nvPr/>
            </p:nvSpPr>
            <p:spPr bwMode="auto">
              <a:xfrm>
                <a:off x="466" y="780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25" name="Oval 8"/>
              <p:cNvSpPr>
                <a:spLocks/>
              </p:cNvSpPr>
              <p:nvPr/>
            </p:nvSpPr>
            <p:spPr bwMode="auto">
              <a:xfrm>
                <a:off x="1167" y="768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26" name="Oval 11"/>
              <p:cNvSpPr>
                <a:spLocks/>
              </p:cNvSpPr>
              <p:nvPr/>
            </p:nvSpPr>
            <p:spPr bwMode="auto">
              <a:xfrm>
                <a:off x="1296" y="209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27" name="AutoShape 17"/>
              <p:cNvSpPr>
                <a:spLocks/>
              </p:cNvSpPr>
              <p:nvPr/>
            </p:nvSpPr>
            <p:spPr bwMode="auto">
              <a:xfrm rot="10800000" flipH="1">
                <a:off x="495" y="340"/>
                <a:ext cx="109" cy="4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28" name="AutoShape 23"/>
              <p:cNvSpPr>
                <a:spLocks/>
              </p:cNvSpPr>
              <p:nvPr/>
            </p:nvSpPr>
            <p:spPr bwMode="auto">
              <a:xfrm rot="10800000" flipH="1">
                <a:off x="1196" y="243"/>
                <a:ext cx="134" cy="52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29" name="Oval 28"/>
              <p:cNvSpPr>
                <a:spLocks/>
              </p:cNvSpPr>
              <p:nvPr/>
            </p:nvSpPr>
            <p:spPr bwMode="auto">
              <a:xfrm>
                <a:off x="994" y="-67"/>
                <a:ext cx="96" cy="67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30" name="AutoShape 31"/>
              <p:cNvSpPr>
                <a:spLocks/>
              </p:cNvSpPr>
              <p:nvPr/>
            </p:nvSpPr>
            <p:spPr bwMode="auto">
              <a:xfrm>
                <a:off x="1090" y="2"/>
                <a:ext cx="214" cy="2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31" name="AutoShape 35"/>
              <p:cNvSpPr>
                <a:spLocks/>
              </p:cNvSpPr>
              <p:nvPr/>
            </p:nvSpPr>
            <p:spPr bwMode="auto">
              <a:xfrm rot="10800000" flipH="1">
                <a:off x="624" y="0"/>
                <a:ext cx="370" cy="2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32" name="AutoShape 36"/>
              <p:cNvSpPr>
                <a:spLocks/>
              </p:cNvSpPr>
              <p:nvPr/>
            </p:nvSpPr>
            <p:spPr bwMode="auto">
              <a:xfrm rot="10800000" flipH="1">
                <a:off x="515" y="243"/>
                <a:ext cx="815" cy="5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33" name="AutoShape 54"/>
              <p:cNvSpPr>
                <a:spLocks/>
              </p:cNvSpPr>
              <p:nvPr/>
            </p:nvSpPr>
            <p:spPr bwMode="auto">
              <a:xfrm rot="10800000" flipH="1">
                <a:off x="523" y="797"/>
                <a:ext cx="644" cy="1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42017" name="TextBox 1"/>
            <p:cNvSpPr txBox="1">
              <a:spLocks noChangeArrowheads="1"/>
            </p:cNvSpPr>
            <p:nvPr/>
          </p:nvSpPr>
          <p:spPr bwMode="auto">
            <a:xfrm>
              <a:off x="1262063" y="2743200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2018" name="TextBox 26"/>
            <p:cNvSpPr txBox="1">
              <a:spLocks noChangeArrowheads="1"/>
            </p:cNvSpPr>
            <p:nvPr/>
          </p:nvSpPr>
          <p:spPr bwMode="auto">
            <a:xfrm>
              <a:off x="1795463" y="3736241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2019" name="TextBox 28"/>
            <p:cNvSpPr txBox="1">
              <a:spLocks noChangeArrowheads="1"/>
            </p:cNvSpPr>
            <p:nvPr/>
          </p:nvSpPr>
          <p:spPr bwMode="auto">
            <a:xfrm>
              <a:off x="2252663" y="2738438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42020" name="TextBox 30"/>
            <p:cNvSpPr txBox="1">
              <a:spLocks noChangeArrowheads="1"/>
            </p:cNvSpPr>
            <p:nvPr/>
          </p:nvSpPr>
          <p:spPr bwMode="auto">
            <a:xfrm>
              <a:off x="2405062" y="35099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42021" name="TextBox 31"/>
            <p:cNvSpPr txBox="1">
              <a:spLocks noChangeArrowheads="1"/>
            </p:cNvSpPr>
            <p:nvPr/>
          </p:nvSpPr>
          <p:spPr bwMode="auto">
            <a:xfrm>
              <a:off x="762000" y="3586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42022" name="TextBox 32"/>
            <p:cNvSpPr txBox="1">
              <a:spLocks noChangeArrowheads="1"/>
            </p:cNvSpPr>
            <p:nvPr/>
          </p:nvSpPr>
          <p:spPr bwMode="auto">
            <a:xfrm>
              <a:off x="1676400" y="3205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41996" name="Rectangle 54"/>
          <p:cNvSpPr txBox="1">
            <a:spLocks noChangeArrowheads="1"/>
          </p:cNvSpPr>
          <p:nvPr/>
        </p:nvSpPr>
        <p:spPr bwMode="auto">
          <a:xfrm>
            <a:off x="304800" y="228600"/>
            <a:ext cx="647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50800" tIns="50800" rIns="132080" bIns="50800" anchor="ctr"/>
          <a:lstStyle>
            <a:lvl1pPr marL="39688" indent="-396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Prim</a:t>
            </a:r>
            <a:r>
              <a:rPr lang="en-US" altLang="en-US" sz="2800" b="1">
                <a:solidFill>
                  <a:srgbClr val="800000"/>
                </a:solidFill>
                <a:latin typeface="Tw Cen MT" charset="0"/>
              </a:rPr>
              <a:t>’</a:t>
            </a:r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s algorithm</a:t>
            </a:r>
            <a:endParaRPr lang="en-US" altLang="x-none" sz="2800" b="1">
              <a:solidFill>
                <a:srgbClr val="FF0000"/>
              </a:solidFill>
              <a:latin typeface="Tw Cen MT" charset="0"/>
            </a:endParaRPr>
          </a:p>
        </p:txBody>
      </p:sp>
      <p:grpSp>
        <p:nvGrpSpPr>
          <p:cNvPr id="105" name="Group 1"/>
          <p:cNvGrpSpPr>
            <a:grpSpLocks/>
          </p:cNvGrpSpPr>
          <p:nvPr/>
        </p:nvGrpSpPr>
        <p:grpSpPr bwMode="auto">
          <a:xfrm>
            <a:off x="1295400" y="4379913"/>
            <a:ext cx="1981200" cy="1563687"/>
            <a:chOff x="762000" y="2738438"/>
            <a:chExt cx="1981200" cy="1562377"/>
          </a:xfrm>
        </p:grpSpPr>
        <p:grpSp>
          <p:nvGrpSpPr>
            <p:cNvPr id="41998" name="Group 3"/>
            <p:cNvGrpSpPr>
              <a:grpSpLocks/>
            </p:cNvGrpSpPr>
            <p:nvPr/>
          </p:nvGrpSpPr>
          <p:grpSpPr bwMode="auto">
            <a:xfrm>
              <a:off x="1066739" y="2865460"/>
              <a:ext cx="1409420" cy="1435355"/>
              <a:chOff x="466" y="-67"/>
              <a:chExt cx="888" cy="904"/>
            </a:xfrm>
          </p:grpSpPr>
          <p:sp>
            <p:nvSpPr>
              <p:cNvPr id="42005" name="Oval 4"/>
              <p:cNvSpPr>
                <a:spLocks/>
              </p:cNvSpPr>
              <p:nvPr/>
            </p:nvSpPr>
            <p:spPr bwMode="auto">
              <a:xfrm>
                <a:off x="575" y="283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06" name="Oval 5"/>
              <p:cNvSpPr>
                <a:spLocks/>
              </p:cNvSpPr>
              <p:nvPr/>
            </p:nvSpPr>
            <p:spPr bwMode="auto">
              <a:xfrm>
                <a:off x="466" y="780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07" name="Oval 8"/>
              <p:cNvSpPr>
                <a:spLocks/>
              </p:cNvSpPr>
              <p:nvPr/>
            </p:nvSpPr>
            <p:spPr bwMode="auto">
              <a:xfrm>
                <a:off x="1167" y="768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08" name="Oval 11"/>
              <p:cNvSpPr>
                <a:spLocks/>
              </p:cNvSpPr>
              <p:nvPr/>
            </p:nvSpPr>
            <p:spPr bwMode="auto">
              <a:xfrm>
                <a:off x="1296" y="209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09" name="AutoShape 17"/>
              <p:cNvSpPr>
                <a:spLocks/>
              </p:cNvSpPr>
              <p:nvPr/>
            </p:nvSpPr>
            <p:spPr bwMode="auto">
              <a:xfrm rot="10800000" flipH="1">
                <a:off x="495" y="340"/>
                <a:ext cx="109" cy="4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10" name="AutoShape 23"/>
              <p:cNvSpPr>
                <a:spLocks/>
              </p:cNvSpPr>
              <p:nvPr/>
            </p:nvSpPr>
            <p:spPr bwMode="auto">
              <a:xfrm rot="10800000" flipH="1">
                <a:off x="1196" y="243"/>
                <a:ext cx="134" cy="52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11" name="Oval 28"/>
              <p:cNvSpPr>
                <a:spLocks/>
              </p:cNvSpPr>
              <p:nvPr/>
            </p:nvSpPr>
            <p:spPr bwMode="auto">
              <a:xfrm>
                <a:off x="994" y="-67"/>
                <a:ext cx="96" cy="67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2012" name="AutoShape 31"/>
              <p:cNvSpPr>
                <a:spLocks/>
              </p:cNvSpPr>
              <p:nvPr/>
            </p:nvSpPr>
            <p:spPr bwMode="auto">
              <a:xfrm>
                <a:off x="1090" y="2"/>
                <a:ext cx="214" cy="2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13" name="AutoShape 35"/>
              <p:cNvSpPr>
                <a:spLocks/>
              </p:cNvSpPr>
              <p:nvPr/>
            </p:nvSpPr>
            <p:spPr bwMode="auto">
              <a:xfrm rot="10800000" flipH="1">
                <a:off x="624" y="0"/>
                <a:ext cx="370" cy="2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14" name="AutoShape 36"/>
              <p:cNvSpPr>
                <a:spLocks/>
              </p:cNvSpPr>
              <p:nvPr/>
            </p:nvSpPr>
            <p:spPr bwMode="auto">
              <a:xfrm rot="10800000" flipH="1">
                <a:off x="515" y="243"/>
                <a:ext cx="815" cy="5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2015" name="AutoShape 54"/>
              <p:cNvSpPr>
                <a:spLocks/>
              </p:cNvSpPr>
              <p:nvPr/>
            </p:nvSpPr>
            <p:spPr bwMode="auto">
              <a:xfrm rot="10800000" flipH="1">
                <a:off x="523" y="797"/>
                <a:ext cx="644" cy="1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41999" name="TextBox 1"/>
            <p:cNvSpPr txBox="1">
              <a:spLocks noChangeArrowheads="1"/>
            </p:cNvSpPr>
            <p:nvPr/>
          </p:nvSpPr>
          <p:spPr bwMode="auto">
            <a:xfrm>
              <a:off x="1262063" y="2743200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2000" name="TextBox 26"/>
            <p:cNvSpPr txBox="1">
              <a:spLocks noChangeArrowheads="1"/>
            </p:cNvSpPr>
            <p:nvPr/>
          </p:nvSpPr>
          <p:spPr bwMode="auto">
            <a:xfrm>
              <a:off x="1795463" y="3736241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2001" name="TextBox 28"/>
            <p:cNvSpPr txBox="1">
              <a:spLocks noChangeArrowheads="1"/>
            </p:cNvSpPr>
            <p:nvPr/>
          </p:nvSpPr>
          <p:spPr bwMode="auto">
            <a:xfrm>
              <a:off x="2252663" y="2738438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42002" name="TextBox 30"/>
            <p:cNvSpPr txBox="1">
              <a:spLocks noChangeArrowheads="1"/>
            </p:cNvSpPr>
            <p:nvPr/>
          </p:nvSpPr>
          <p:spPr bwMode="auto">
            <a:xfrm>
              <a:off x="2405062" y="35099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42003" name="TextBox 31"/>
            <p:cNvSpPr txBox="1">
              <a:spLocks noChangeArrowheads="1"/>
            </p:cNvSpPr>
            <p:nvPr/>
          </p:nvSpPr>
          <p:spPr bwMode="auto">
            <a:xfrm>
              <a:off x="762000" y="3586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42004" name="TextBox 32"/>
            <p:cNvSpPr txBox="1">
              <a:spLocks noChangeArrowheads="1"/>
            </p:cNvSpPr>
            <p:nvPr/>
          </p:nvSpPr>
          <p:spPr bwMode="auto">
            <a:xfrm>
              <a:off x="1676400" y="3205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8" grpId="0"/>
      <p:bldP spid="98" grpId="0"/>
      <p:bldP spid="1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54"/>
          <p:cNvSpPr>
            <a:spLocks noGrp="1" noChangeArrowheads="1"/>
          </p:cNvSpPr>
          <p:nvPr>
            <p:ph type="title"/>
          </p:nvPr>
        </p:nvSpPr>
        <p:spPr>
          <a:xfrm>
            <a:off x="-17463" y="457200"/>
            <a:ext cx="6477001" cy="685800"/>
          </a:xfrm>
        </p:spPr>
        <p:txBody>
          <a:bodyPr rIns="132080"/>
          <a:lstStyle/>
          <a:p>
            <a:pPr eaLnBrk="1" hangingPunct="1"/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Difference between Prim and Kruskal</a:t>
            </a:r>
            <a:endParaRPr lang="en-US" altLang="x-none" sz="2800" b="1">
              <a:solidFill>
                <a:srgbClr val="FF0000"/>
              </a:solidFill>
              <a:latin typeface="Tw Cen MT" charset="0"/>
            </a:endParaRPr>
          </a:p>
        </p:txBody>
      </p:sp>
      <p:sp>
        <p:nvSpPr>
          <p:cNvPr id="43010" name="TextBox 3"/>
          <p:cNvSpPr txBox="1">
            <a:spLocks noChangeArrowheads="1"/>
          </p:cNvSpPr>
          <p:nvPr/>
        </p:nvSpPr>
        <p:spPr bwMode="auto">
          <a:xfrm>
            <a:off x="228600" y="3219450"/>
            <a:ext cx="36242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Here, Prim chooses (0, 1) Kruskal chooses (3, 4)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x-none" sz="2400">
              <a:solidFill>
                <a:srgbClr val="000000"/>
              </a:solidFill>
            </a:endParaRPr>
          </a:p>
        </p:txBody>
      </p:sp>
      <p:grpSp>
        <p:nvGrpSpPr>
          <p:cNvPr id="43011" name="Group 1"/>
          <p:cNvGrpSpPr>
            <a:grpSpLocks/>
          </p:cNvGrpSpPr>
          <p:nvPr/>
        </p:nvGrpSpPr>
        <p:grpSpPr bwMode="auto">
          <a:xfrm>
            <a:off x="762000" y="4030663"/>
            <a:ext cx="2090738" cy="2522537"/>
            <a:chOff x="762000" y="2278856"/>
            <a:chExt cx="2090738" cy="2521744"/>
          </a:xfrm>
        </p:grpSpPr>
        <p:grpSp>
          <p:nvGrpSpPr>
            <p:cNvPr id="43040" name="Group 2"/>
            <p:cNvGrpSpPr>
              <a:grpSpLocks/>
            </p:cNvGrpSpPr>
            <p:nvPr/>
          </p:nvGrpSpPr>
          <p:grpSpPr bwMode="auto">
            <a:xfrm>
              <a:off x="762000" y="2278856"/>
              <a:ext cx="2090738" cy="2290762"/>
              <a:chOff x="304800" y="4191109"/>
              <a:chExt cx="2091154" cy="2290356"/>
            </a:xfrm>
          </p:grpSpPr>
          <p:grpSp>
            <p:nvGrpSpPr>
              <p:cNvPr id="43047" name="Group 3"/>
              <p:cNvGrpSpPr>
                <a:grpSpLocks/>
              </p:cNvGrpSpPr>
              <p:nvPr/>
            </p:nvGrpSpPr>
            <p:grpSpPr bwMode="auto">
              <a:xfrm>
                <a:off x="609600" y="4541838"/>
                <a:ext cx="1409701" cy="1816100"/>
                <a:chOff x="466" y="-307"/>
                <a:chExt cx="888" cy="1144"/>
              </a:xfrm>
            </p:grpSpPr>
            <p:sp>
              <p:nvSpPr>
                <p:cNvPr id="43053" name="Oval 4"/>
                <p:cNvSpPr>
                  <a:spLocks/>
                </p:cNvSpPr>
                <p:nvPr/>
              </p:nvSpPr>
              <p:spPr bwMode="auto">
                <a:xfrm>
                  <a:off x="575" y="283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spcBef>
                      <a:spcPts val="800"/>
                    </a:spcBef>
                    <a:buSzPct val="100000"/>
                    <a:buFont typeface="Times" charset="0"/>
                    <a:buChar char="•"/>
                    <a:defRPr sz="32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1pPr>
                  <a:lvl2pPr marL="742950" indent="-285750">
                    <a:spcBef>
                      <a:spcPts val="700"/>
                    </a:spcBef>
                    <a:buSzPct val="100000"/>
                    <a:buFont typeface="Times" charset="0"/>
                    <a:buChar char="–"/>
                    <a:defRPr sz="28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2pPr>
                  <a:lvl3pPr marL="1143000" indent="-228600">
                    <a:spcBef>
                      <a:spcPts val="600"/>
                    </a:spcBef>
                    <a:buSzPct val="100000"/>
                    <a:buFont typeface="Times" charset="0"/>
                    <a:buChar char="•"/>
                    <a:defRPr sz="24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3pPr>
                  <a:lvl4pPr marL="1600200" indent="-228600">
                    <a:spcBef>
                      <a:spcPts val="500"/>
                    </a:spcBef>
                    <a:buSzPct val="100000"/>
                    <a:buFont typeface="Times" charset="0"/>
                    <a:buChar char="–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4pPr>
                  <a:lvl5pPr marL="2057400" indent="-228600">
                    <a:spcBef>
                      <a:spcPts val="500"/>
                    </a:spcBef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5pPr>
                  <a:lvl6pPr marL="25146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6pPr>
                  <a:lvl7pPr marL="29718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7pPr>
                  <a:lvl8pPr marL="34290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8pPr>
                  <a:lvl9pPr marL="38862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fr-BE" altLang="x-none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3054" name="Oval 5"/>
                <p:cNvSpPr>
                  <a:spLocks/>
                </p:cNvSpPr>
                <p:nvPr/>
              </p:nvSpPr>
              <p:spPr bwMode="auto">
                <a:xfrm>
                  <a:off x="466" y="78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spcBef>
                      <a:spcPts val="800"/>
                    </a:spcBef>
                    <a:buSzPct val="100000"/>
                    <a:buFont typeface="Times" charset="0"/>
                    <a:buChar char="•"/>
                    <a:defRPr sz="32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1pPr>
                  <a:lvl2pPr marL="742950" indent="-285750">
                    <a:spcBef>
                      <a:spcPts val="700"/>
                    </a:spcBef>
                    <a:buSzPct val="100000"/>
                    <a:buFont typeface="Times" charset="0"/>
                    <a:buChar char="–"/>
                    <a:defRPr sz="28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2pPr>
                  <a:lvl3pPr marL="1143000" indent="-228600">
                    <a:spcBef>
                      <a:spcPts val="600"/>
                    </a:spcBef>
                    <a:buSzPct val="100000"/>
                    <a:buFont typeface="Times" charset="0"/>
                    <a:buChar char="•"/>
                    <a:defRPr sz="24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3pPr>
                  <a:lvl4pPr marL="1600200" indent="-228600">
                    <a:spcBef>
                      <a:spcPts val="500"/>
                    </a:spcBef>
                    <a:buSzPct val="100000"/>
                    <a:buFont typeface="Times" charset="0"/>
                    <a:buChar char="–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4pPr>
                  <a:lvl5pPr marL="2057400" indent="-228600">
                    <a:spcBef>
                      <a:spcPts val="500"/>
                    </a:spcBef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5pPr>
                  <a:lvl6pPr marL="25146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6pPr>
                  <a:lvl7pPr marL="29718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7pPr>
                  <a:lvl8pPr marL="34290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8pPr>
                  <a:lvl9pPr marL="38862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fr-BE" altLang="x-none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3055" name="Oval 8"/>
                <p:cNvSpPr>
                  <a:spLocks/>
                </p:cNvSpPr>
                <p:nvPr/>
              </p:nvSpPr>
              <p:spPr bwMode="auto">
                <a:xfrm>
                  <a:off x="1167" y="768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spcBef>
                      <a:spcPts val="800"/>
                    </a:spcBef>
                    <a:buSzPct val="100000"/>
                    <a:buFont typeface="Times" charset="0"/>
                    <a:buChar char="•"/>
                    <a:defRPr sz="32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1pPr>
                  <a:lvl2pPr marL="742950" indent="-285750">
                    <a:spcBef>
                      <a:spcPts val="700"/>
                    </a:spcBef>
                    <a:buSzPct val="100000"/>
                    <a:buFont typeface="Times" charset="0"/>
                    <a:buChar char="–"/>
                    <a:defRPr sz="28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2pPr>
                  <a:lvl3pPr marL="1143000" indent="-228600">
                    <a:spcBef>
                      <a:spcPts val="600"/>
                    </a:spcBef>
                    <a:buSzPct val="100000"/>
                    <a:buFont typeface="Times" charset="0"/>
                    <a:buChar char="•"/>
                    <a:defRPr sz="24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3pPr>
                  <a:lvl4pPr marL="1600200" indent="-228600">
                    <a:spcBef>
                      <a:spcPts val="500"/>
                    </a:spcBef>
                    <a:buSzPct val="100000"/>
                    <a:buFont typeface="Times" charset="0"/>
                    <a:buChar char="–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4pPr>
                  <a:lvl5pPr marL="2057400" indent="-228600">
                    <a:spcBef>
                      <a:spcPts val="500"/>
                    </a:spcBef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5pPr>
                  <a:lvl6pPr marL="25146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6pPr>
                  <a:lvl7pPr marL="29718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7pPr>
                  <a:lvl8pPr marL="34290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8pPr>
                  <a:lvl9pPr marL="38862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fr-BE" altLang="x-none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3056" name="Oval 11"/>
                <p:cNvSpPr>
                  <a:spLocks/>
                </p:cNvSpPr>
                <p:nvPr/>
              </p:nvSpPr>
              <p:spPr bwMode="auto">
                <a:xfrm>
                  <a:off x="1296" y="209"/>
                  <a:ext cx="58" cy="58"/>
                </a:xfrm>
                <a:prstGeom prst="ellipse">
                  <a:avLst/>
                </a:prstGeom>
                <a:solidFill>
                  <a:srgbClr val="00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spcBef>
                      <a:spcPts val="800"/>
                    </a:spcBef>
                    <a:buSzPct val="100000"/>
                    <a:buFont typeface="Times" charset="0"/>
                    <a:buChar char="•"/>
                    <a:defRPr sz="32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1pPr>
                  <a:lvl2pPr marL="742950" indent="-285750">
                    <a:spcBef>
                      <a:spcPts val="700"/>
                    </a:spcBef>
                    <a:buSzPct val="100000"/>
                    <a:buFont typeface="Times" charset="0"/>
                    <a:buChar char="–"/>
                    <a:defRPr sz="28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2pPr>
                  <a:lvl3pPr marL="1143000" indent="-228600">
                    <a:spcBef>
                      <a:spcPts val="600"/>
                    </a:spcBef>
                    <a:buSzPct val="100000"/>
                    <a:buFont typeface="Times" charset="0"/>
                    <a:buChar char="•"/>
                    <a:defRPr sz="24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3pPr>
                  <a:lvl4pPr marL="1600200" indent="-228600">
                    <a:spcBef>
                      <a:spcPts val="500"/>
                    </a:spcBef>
                    <a:buSzPct val="100000"/>
                    <a:buFont typeface="Times" charset="0"/>
                    <a:buChar char="–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4pPr>
                  <a:lvl5pPr marL="2057400" indent="-228600">
                    <a:spcBef>
                      <a:spcPts val="500"/>
                    </a:spcBef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5pPr>
                  <a:lvl6pPr marL="25146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6pPr>
                  <a:lvl7pPr marL="29718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7pPr>
                  <a:lvl8pPr marL="34290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8pPr>
                  <a:lvl9pPr marL="38862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fr-BE" altLang="x-none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3057" name="AutoShape 17"/>
                <p:cNvSpPr>
                  <a:spLocks/>
                </p:cNvSpPr>
                <p:nvPr/>
              </p:nvSpPr>
              <p:spPr bwMode="auto">
                <a:xfrm rot="10800000" flipH="1">
                  <a:off x="495" y="340"/>
                  <a:ext cx="109" cy="44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60000 65536"/>
                    <a:gd name="T5" fmla="*/ 0 60000 65536"/>
                    <a:gd name="T6" fmla="*/ 0 w 21600"/>
                    <a:gd name="T7" fmla="*/ 0 h 21600"/>
                    <a:gd name="T8" fmla="*/ 21600 w 21600"/>
                    <a:gd name="T9" fmla="*/ 21600 h 216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43058" name="AutoShape 23"/>
                <p:cNvSpPr>
                  <a:spLocks/>
                </p:cNvSpPr>
                <p:nvPr/>
              </p:nvSpPr>
              <p:spPr bwMode="auto">
                <a:xfrm rot="10800000" flipH="1">
                  <a:off x="1196" y="243"/>
                  <a:ext cx="134" cy="52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60000 65536"/>
                    <a:gd name="T5" fmla="*/ 0 60000 65536"/>
                    <a:gd name="T6" fmla="*/ 0 w 21600"/>
                    <a:gd name="T7" fmla="*/ 0 h 21600"/>
                    <a:gd name="T8" fmla="*/ 21600 w 21600"/>
                    <a:gd name="T9" fmla="*/ 21600 h 216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43059" name="Oval 28"/>
                <p:cNvSpPr>
                  <a:spLocks/>
                </p:cNvSpPr>
                <p:nvPr/>
              </p:nvSpPr>
              <p:spPr bwMode="auto">
                <a:xfrm>
                  <a:off x="994" y="-307"/>
                  <a:ext cx="115" cy="115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spcBef>
                      <a:spcPts val="800"/>
                    </a:spcBef>
                    <a:buSzPct val="100000"/>
                    <a:buFont typeface="Times" charset="0"/>
                    <a:buChar char="•"/>
                    <a:defRPr sz="32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1pPr>
                  <a:lvl2pPr marL="742950" indent="-285750">
                    <a:spcBef>
                      <a:spcPts val="700"/>
                    </a:spcBef>
                    <a:buSzPct val="100000"/>
                    <a:buFont typeface="Times" charset="0"/>
                    <a:buChar char="–"/>
                    <a:defRPr sz="28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2pPr>
                  <a:lvl3pPr marL="1143000" indent="-228600">
                    <a:spcBef>
                      <a:spcPts val="600"/>
                    </a:spcBef>
                    <a:buSzPct val="100000"/>
                    <a:buFont typeface="Times" charset="0"/>
                    <a:buChar char="•"/>
                    <a:defRPr sz="24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3pPr>
                  <a:lvl4pPr marL="1600200" indent="-228600">
                    <a:spcBef>
                      <a:spcPts val="500"/>
                    </a:spcBef>
                    <a:buSzPct val="100000"/>
                    <a:buFont typeface="Times" charset="0"/>
                    <a:buChar char="–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4pPr>
                  <a:lvl5pPr marL="2057400" indent="-228600">
                    <a:spcBef>
                      <a:spcPts val="500"/>
                    </a:spcBef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5pPr>
                  <a:lvl6pPr marL="25146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6pPr>
                  <a:lvl7pPr marL="29718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7pPr>
                  <a:lvl8pPr marL="34290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8pPr>
                  <a:lvl9pPr marL="38862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fr-BE" altLang="x-none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3060" name="AutoShape 31"/>
                <p:cNvSpPr>
                  <a:spLocks/>
                </p:cNvSpPr>
                <p:nvPr/>
              </p:nvSpPr>
              <p:spPr bwMode="auto">
                <a:xfrm>
                  <a:off x="1090" y="-192"/>
                  <a:ext cx="214" cy="40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60000 65536"/>
                    <a:gd name="T5" fmla="*/ 0 60000 65536"/>
                    <a:gd name="T6" fmla="*/ 0 w 21600"/>
                    <a:gd name="T7" fmla="*/ 0 h 21600"/>
                    <a:gd name="T8" fmla="*/ 21600 w 21600"/>
                    <a:gd name="T9" fmla="*/ 21600 h 216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43061" name="AutoShape 35"/>
                <p:cNvSpPr>
                  <a:spLocks/>
                </p:cNvSpPr>
                <p:nvPr/>
              </p:nvSpPr>
              <p:spPr bwMode="auto">
                <a:xfrm rot="10800000" flipH="1">
                  <a:off x="624" y="-192"/>
                  <a:ext cx="370" cy="48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60000 65536"/>
                    <a:gd name="T5" fmla="*/ 0 60000 65536"/>
                    <a:gd name="T6" fmla="*/ 0 w 21600"/>
                    <a:gd name="T7" fmla="*/ 0 h 21600"/>
                    <a:gd name="T8" fmla="*/ 21600 w 21600"/>
                    <a:gd name="T9" fmla="*/ 21600 h 216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43062" name="AutoShape 36"/>
                <p:cNvSpPr>
                  <a:spLocks/>
                </p:cNvSpPr>
                <p:nvPr/>
              </p:nvSpPr>
              <p:spPr bwMode="auto">
                <a:xfrm rot="10800000" flipH="1">
                  <a:off x="515" y="243"/>
                  <a:ext cx="815" cy="54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60000 65536"/>
                    <a:gd name="T5" fmla="*/ 0 60000 65536"/>
                    <a:gd name="T6" fmla="*/ 0 w 21600"/>
                    <a:gd name="T7" fmla="*/ 0 h 21600"/>
                    <a:gd name="T8" fmla="*/ 21600 w 21600"/>
                    <a:gd name="T9" fmla="*/ 21600 h 216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43063" name="AutoShape 54"/>
                <p:cNvSpPr>
                  <a:spLocks/>
                </p:cNvSpPr>
                <p:nvPr/>
              </p:nvSpPr>
              <p:spPr bwMode="auto">
                <a:xfrm rot="10800000" flipH="1">
                  <a:off x="523" y="797"/>
                  <a:ext cx="644" cy="1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60000 65536"/>
                    <a:gd name="T5" fmla="*/ 0 60000 65536"/>
                    <a:gd name="T6" fmla="*/ 0 w 21600"/>
                    <a:gd name="T7" fmla="*/ 0 h 21600"/>
                    <a:gd name="T8" fmla="*/ 21600 w 21600"/>
                    <a:gd name="T9" fmla="*/ 21600 h 216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  <p:sp>
            <p:nvSpPr>
              <p:cNvPr id="43048" name="TextBox 1"/>
              <p:cNvSpPr txBox="1">
                <a:spLocks noChangeArrowheads="1"/>
              </p:cNvSpPr>
              <p:nvPr/>
            </p:nvSpPr>
            <p:spPr bwMode="auto">
              <a:xfrm>
                <a:off x="1185690" y="4191109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x-none" sz="24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43049" name="TextBox 19"/>
              <p:cNvSpPr txBox="1">
                <a:spLocks noChangeArrowheads="1"/>
              </p:cNvSpPr>
              <p:nvPr/>
            </p:nvSpPr>
            <p:spPr bwMode="auto">
              <a:xfrm>
                <a:off x="533400" y="5029200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x-none" sz="24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43050" name="TextBox 20"/>
              <p:cNvSpPr txBox="1">
                <a:spLocks noChangeArrowheads="1"/>
              </p:cNvSpPr>
              <p:nvPr/>
            </p:nvSpPr>
            <p:spPr bwMode="auto">
              <a:xfrm>
                <a:off x="2057400" y="5029200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x-none" sz="240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43051" name="TextBox 21"/>
              <p:cNvSpPr txBox="1">
                <a:spLocks noChangeArrowheads="1"/>
              </p:cNvSpPr>
              <p:nvPr/>
            </p:nvSpPr>
            <p:spPr bwMode="auto">
              <a:xfrm>
                <a:off x="304800" y="5943600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x-none" sz="2400">
                    <a:solidFill>
                      <a:srgbClr val="000000"/>
                    </a:solidFill>
                  </a:rPr>
                  <a:t>3</a:t>
                </a:r>
              </a:p>
            </p:txBody>
          </p:sp>
          <p:sp>
            <p:nvSpPr>
              <p:cNvPr id="43052" name="TextBox 22"/>
              <p:cNvSpPr txBox="1">
                <a:spLocks noChangeArrowheads="1"/>
              </p:cNvSpPr>
              <p:nvPr/>
            </p:nvSpPr>
            <p:spPr bwMode="auto">
              <a:xfrm>
                <a:off x="1905000" y="6019800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x-none" sz="2400">
                    <a:solidFill>
                      <a:srgbClr val="000000"/>
                    </a:solidFill>
                  </a:rPr>
                  <a:t>4</a:t>
                </a:r>
              </a:p>
            </p:txBody>
          </p:sp>
        </p:grpSp>
        <p:sp>
          <p:nvSpPr>
            <p:cNvPr id="43041" name="TextBox 1"/>
            <p:cNvSpPr txBox="1">
              <a:spLocks noChangeArrowheads="1"/>
            </p:cNvSpPr>
            <p:nvPr/>
          </p:nvSpPr>
          <p:spPr bwMode="auto">
            <a:xfrm>
              <a:off x="1295400" y="2590800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3042" name="TextBox 26"/>
            <p:cNvSpPr txBox="1">
              <a:spLocks noChangeArrowheads="1"/>
            </p:cNvSpPr>
            <p:nvPr/>
          </p:nvSpPr>
          <p:spPr bwMode="auto">
            <a:xfrm>
              <a:off x="1566863" y="4338638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3043" name="TextBox 28"/>
            <p:cNvSpPr txBox="1">
              <a:spLocks noChangeArrowheads="1"/>
            </p:cNvSpPr>
            <p:nvPr/>
          </p:nvSpPr>
          <p:spPr bwMode="auto">
            <a:xfrm>
              <a:off x="2328863" y="2590800"/>
              <a:ext cx="338137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43044" name="TextBox 30"/>
            <p:cNvSpPr txBox="1">
              <a:spLocks noChangeArrowheads="1"/>
            </p:cNvSpPr>
            <p:nvPr/>
          </p:nvSpPr>
          <p:spPr bwMode="auto">
            <a:xfrm>
              <a:off x="2405063" y="3581400"/>
              <a:ext cx="338137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43045" name="TextBox 31"/>
            <p:cNvSpPr txBox="1">
              <a:spLocks noChangeArrowheads="1"/>
            </p:cNvSpPr>
            <p:nvPr/>
          </p:nvSpPr>
          <p:spPr bwMode="auto">
            <a:xfrm>
              <a:off x="762000" y="3579018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43046" name="TextBox 32"/>
            <p:cNvSpPr txBox="1">
              <a:spLocks noChangeArrowheads="1"/>
            </p:cNvSpPr>
            <p:nvPr/>
          </p:nvSpPr>
          <p:spPr bwMode="auto">
            <a:xfrm>
              <a:off x="1676400" y="3276600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</p:grpSp>
      <p:grpSp>
        <p:nvGrpSpPr>
          <p:cNvPr id="43012" name="Group 2"/>
          <p:cNvGrpSpPr>
            <a:grpSpLocks/>
          </p:cNvGrpSpPr>
          <p:nvPr/>
        </p:nvGrpSpPr>
        <p:grpSpPr bwMode="auto">
          <a:xfrm>
            <a:off x="4843463" y="3957638"/>
            <a:ext cx="2090737" cy="2290762"/>
            <a:chOff x="304800" y="4191109"/>
            <a:chExt cx="2091154" cy="2290356"/>
          </a:xfrm>
        </p:grpSpPr>
        <p:grpSp>
          <p:nvGrpSpPr>
            <p:cNvPr id="43023" name="Group 3"/>
            <p:cNvGrpSpPr>
              <a:grpSpLocks/>
            </p:cNvGrpSpPr>
            <p:nvPr/>
          </p:nvGrpSpPr>
          <p:grpSpPr bwMode="auto">
            <a:xfrm>
              <a:off x="609600" y="4541838"/>
              <a:ext cx="1409701" cy="1816100"/>
              <a:chOff x="466" y="-307"/>
              <a:chExt cx="888" cy="1144"/>
            </a:xfrm>
          </p:grpSpPr>
          <p:sp>
            <p:nvSpPr>
              <p:cNvPr id="43029" name="Oval 4"/>
              <p:cNvSpPr>
                <a:spLocks/>
              </p:cNvSpPr>
              <p:nvPr/>
            </p:nvSpPr>
            <p:spPr bwMode="auto">
              <a:xfrm>
                <a:off x="575" y="283"/>
                <a:ext cx="115" cy="115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0" name="Oval 5"/>
              <p:cNvSpPr>
                <a:spLocks/>
              </p:cNvSpPr>
              <p:nvPr/>
            </p:nvSpPr>
            <p:spPr bwMode="auto">
              <a:xfrm>
                <a:off x="466" y="780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1" name="Oval 8"/>
              <p:cNvSpPr>
                <a:spLocks/>
              </p:cNvSpPr>
              <p:nvPr/>
            </p:nvSpPr>
            <p:spPr bwMode="auto">
              <a:xfrm>
                <a:off x="1167" y="768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2" name="Oval 11"/>
              <p:cNvSpPr>
                <a:spLocks/>
              </p:cNvSpPr>
              <p:nvPr/>
            </p:nvSpPr>
            <p:spPr bwMode="auto">
              <a:xfrm>
                <a:off x="1296" y="209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3" name="AutoShape 17"/>
              <p:cNvSpPr>
                <a:spLocks/>
              </p:cNvSpPr>
              <p:nvPr/>
            </p:nvSpPr>
            <p:spPr bwMode="auto">
              <a:xfrm rot="10800000" flipH="1">
                <a:off x="495" y="340"/>
                <a:ext cx="109" cy="4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034" name="AutoShape 23"/>
              <p:cNvSpPr>
                <a:spLocks/>
              </p:cNvSpPr>
              <p:nvPr/>
            </p:nvSpPr>
            <p:spPr bwMode="auto">
              <a:xfrm rot="10800000" flipH="1">
                <a:off x="1196" y="243"/>
                <a:ext cx="155" cy="52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035" name="Oval 28"/>
              <p:cNvSpPr>
                <a:spLocks/>
              </p:cNvSpPr>
              <p:nvPr/>
            </p:nvSpPr>
            <p:spPr bwMode="auto">
              <a:xfrm>
                <a:off x="994" y="-307"/>
                <a:ext cx="115" cy="115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3036" name="AutoShape 31"/>
              <p:cNvSpPr>
                <a:spLocks/>
              </p:cNvSpPr>
              <p:nvPr/>
            </p:nvSpPr>
            <p:spPr bwMode="auto">
              <a:xfrm>
                <a:off x="1090" y="-192"/>
                <a:ext cx="214" cy="40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037" name="AutoShape 35"/>
              <p:cNvSpPr>
                <a:spLocks/>
              </p:cNvSpPr>
              <p:nvPr/>
            </p:nvSpPr>
            <p:spPr bwMode="auto">
              <a:xfrm rot="10800000" flipH="1">
                <a:off x="624" y="-192"/>
                <a:ext cx="370" cy="48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41275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038" name="AutoShape 36"/>
              <p:cNvSpPr>
                <a:spLocks/>
              </p:cNvSpPr>
              <p:nvPr/>
            </p:nvSpPr>
            <p:spPr bwMode="auto">
              <a:xfrm rot="10800000" flipH="1">
                <a:off x="515" y="291"/>
                <a:ext cx="788" cy="49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039" name="AutoShape 54"/>
              <p:cNvSpPr>
                <a:spLocks/>
              </p:cNvSpPr>
              <p:nvPr/>
            </p:nvSpPr>
            <p:spPr bwMode="auto">
              <a:xfrm rot="10800000" flipH="1">
                <a:off x="523" y="797"/>
                <a:ext cx="644" cy="1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43024" name="TextBox 1"/>
            <p:cNvSpPr txBox="1">
              <a:spLocks noChangeArrowheads="1"/>
            </p:cNvSpPr>
            <p:nvPr/>
          </p:nvSpPr>
          <p:spPr bwMode="auto">
            <a:xfrm>
              <a:off x="1185690" y="4191109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43025" name="TextBox 19"/>
            <p:cNvSpPr txBox="1">
              <a:spLocks noChangeArrowheads="1"/>
            </p:cNvSpPr>
            <p:nvPr/>
          </p:nvSpPr>
          <p:spPr bwMode="auto">
            <a:xfrm>
              <a:off x="533400" y="5029200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43026" name="TextBox 20"/>
            <p:cNvSpPr txBox="1">
              <a:spLocks noChangeArrowheads="1"/>
            </p:cNvSpPr>
            <p:nvPr/>
          </p:nvSpPr>
          <p:spPr bwMode="auto">
            <a:xfrm>
              <a:off x="2057400" y="5029200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3027" name="TextBox 21"/>
            <p:cNvSpPr txBox="1">
              <a:spLocks noChangeArrowheads="1"/>
            </p:cNvSpPr>
            <p:nvPr/>
          </p:nvSpPr>
          <p:spPr bwMode="auto">
            <a:xfrm>
              <a:off x="304800" y="5943600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3028" name="TextBox 22"/>
            <p:cNvSpPr txBox="1">
              <a:spLocks noChangeArrowheads="1"/>
            </p:cNvSpPr>
            <p:nvPr/>
          </p:nvSpPr>
          <p:spPr bwMode="auto">
            <a:xfrm>
              <a:off x="1905000" y="6019800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43013" name="TextBox 51"/>
          <p:cNvSpPr txBox="1">
            <a:spLocks noChangeArrowheads="1"/>
          </p:cNvSpPr>
          <p:nvPr/>
        </p:nvSpPr>
        <p:spPr bwMode="auto">
          <a:xfrm>
            <a:off x="5410200" y="4419600"/>
            <a:ext cx="338138" cy="4619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43014" name="TextBox 52"/>
          <p:cNvSpPr txBox="1">
            <a:spLocks noChangeArrowheads="1"/>
          </p:cNvSpPr>
          <p:nvPr/>
        </p:nvSpPr>
        <p:spPr bwMode="auto">
          <a:xfrm>
            <a:off x="5638800" y="6172200"/>
            <a:ext cx="338138" cy="4619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43015" name="TextBox 53"/>
          <p:cNvSpPr txBox="1">
            <a:spLocks noChangeArrowheads="1"/>
          </p:cNvSpPr>
          <p:nvPr/>
        </p:nvSpPr>
        <p:spPr bwMode="auto">
          <a:xfrm>
            <a:off x="6400800" y="4419600"/>
            <a:ext cx="338138" cy="4619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43016" name="TextBox 54"/>
          <p:cNvSpPr txBox="1">
            <a:spLocks noChangeArrowheads="1"/>
          </p:cNvSpPr>
          <p:nvPr/>
        </p:nvSpPr>
        <p:spPr bwMode="auto">
          <a:xfrm>
            <a:off x="6553200" y="5486400"/>
            <a:ext cx="457200" cy="4619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43017" name="TextBox 55"/>
          <p:cNvSpPr txBox="1">
            <a:spLocks noChangeArrowheads="1"/>
          </p:cNvSpPr>
          <p:nvPr/>
        </p:nvSpPr>
        <p:spPr bwMode="auto">
          <a:xfrm>
            <a:off x="4876800" y="5410200"/>
            <a:ext cx="304800" cy="4619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43018" name="TextBox 56"/>
          <p:cNvSpPr txBox="1">
            <a:spLocks noChangeArrowheads="1"/>
          </p:cNvSpPr>
          <p:nvPr/>
        </p:nvSpPr>
        <p:spPr bwMode="auto">
          <a:xfrm>
            <a:off x="5867400" y="5029200"/>
            <a:ext cx="338138" cy="4619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43019" name="TextBox 57"/>
          <p:cNvSpPr txBox="1">
            <a:spLocks noChangeArrowheads="1"/>
          </p:cNvSpPr>
          <p:nvPr/>
        </p:nvSpPr>
        <p:spPr bwMode="auto">
          <a:xfrm>
            <a:off x="4191000" y="3124200"/>
            <a:ext cx="3581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Here, Prim chooses (0, 2)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Kruskal chooses (3, 4)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066800"/>
            <a:ext cx="6934200" cy="17240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defRPr/>
            </a:pPr>
            <a:r>
              <a:rPr lang="en-US" altLang="x-none" smtClean="0"/>
              <a:t>Prim requires that the constructed red tree</a:t>
            </a:r>
            <a:br>
              <a:rPr lang="en-US" altLang="x-none" smtClean="0"/>
            </a:br>
            <a:r>
              <a:rPr lang="en-US" altLang="x-none" smtClean="0"/>
              <a:t>always be connected.</a:t>
            </a:r>
          </a:p>
          <a:p>
            <a:pPr eaLnBrk="1" hangingPunct="1">
              <a:defRPr/>
            </a:pPr>
            <a:r>
              <a:rPr lang="en-US" altLang="x-none" smtClean="0"/>
              <a:t>Kruskal doesn</a:t>
            </a:r>
            <a:r>
              <a:rPr lang="en-US" altLang="en-US" smtClean="0"/>
              <a:t>’</a:t>
            </a:r>
            <a:r>
              <a:rPr lang="en-US" altLang="x-none" smtClean="0"/>
              <a:t>t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altLang="x-none" smtClean="0"/>
              <a:t>But: Both algorithms find a minimal spanning tree</a:t>
            </a:r>
          </a:p>
        </p:txBody>
      </p:sp>
      <p:cxnSp>
        <p:nvCxnSpPr>
          <p:cNvPr id="43021" name="Straight Connector 4"/>
          <p:cNvCxnSpPr>
            <a:cxnSpLocks noChangeShapeType="1"/>
          </p:cNvCxnSpPr>
          <p:nvPr/>
        </p:nvCxnSpPr>
        <p:spPr bwMode="auto">
          <a:xfrm>
            <a:off x="3733800" y="3124200"/>
            <a:ext cx="0" cy="3124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</p:cxnSp>
      <p:sp>
        <p:nvSpPr>
          <p:cNvPr id="43022" name="Rectangle 55"/>
          <p:cNvSpPr>
            <a:spLocks/>
          </p:cNvSpPr>
          <p:nvPr/>
        </p:nvSpPr>
        <p:spPr bwMode="auto">
          <a:xfrm>
            <a:off x="6553200" y="533400"/>
            <a:ext cx="1828800" cy="15240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40639" bIns="0"/>
          <a:lstStyle>
            <a:lvl1pPr marL="38100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r" eaLnBrk="1" hangingPunct="1">
              <a:spcBef>
                <a:spcPts val="1000"/>
              </a:spcBef>
              <a:buClr>
                <a:srgbClr val="008000"/>
              </a:buClr>
              <a:buFontTx/>
              <a:buNone/>
            </a:pPr>
            <a:r>
              <a:rPr lang="en-US" altLang="x-none" sz="2400">
                <a:solidFill>
                  <a:srgbClr val="008000"/>
                </a:solidFill>
              </a:rPr>
              <a:t>Minimal set of edges that connect all vertices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54"/>
          <p:cNvSpPr>
            <a:spLocks noGrp="1" noChangeArrowheads="1"/>
          </p:cNvSpPr>
          <p:nvPr>
            <p:ph type="title"/>
          </p:nvPr>
        </p:nvSpPr>
        <p:spPr>
          <a:xfrm>
            <a:off x="-17463" y="457200"/>
            <a:ext cx="6477001" cy="685800"/>
          </a:xfrm>
        </p:spPr>
        <p:txBody>
          <a:bodyPr rIns="132080"/>
          <a:lstStyle/>
          <a:p>
            <a:pPr eaLnBrk="1" hangingPunct="1"/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Difference between Prim and Kruskal</a:t>
            </a:r>
            <a:endParaRPr lang="en-US" altLang="x-none" sz="2800" b="1">
              <a:solidFill>
                <a:srgbClr val="FF0000"/>
              </a:solidFill>
              <a:latin typeface="Tw Cen MT" charset="0"/>
            </a:endParaRPr>
          </a:p>
        </p:txBody>
      </p:sp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228600" y="3219450"/>
            <a:ext cx="36242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Here, Prim chooses (0, 1) Kruskal chooses (3, 4)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x-none" sz="2400">
              <a:solidFill>
                <a:srgbClr val="000000"/>
              </a:solidFill>
            </a:endParaRPr>
          </a:p>
        </p:txBody>
      </p:sp>
      <p:grpSp>
        <p:nvGrpSpPr>
          <p:cNvPr id="44035" name="Group 1"/>
          <p:cNvGrpSpPr>
            <a:grpSpLocks/>
          </p:cNvGrpSpPr>
          <p:nvPr/>
        </p:nvGrpSpPr>
        <p:grpSpPr bwMode="auto">
          <a:xfrm>
            <a:off x="762000" y="4030663"/>
            <a:ext cx="2090738" cy="2522537"/>
            <a:chOff x="762000" y="2278856"/>
            <a:chExt cx="2090738" cy="2521744"/>
          </a:xfrm>
        </p:grpSpPr>
        <p:grpSp>
          <p:nvGrpSpPr>
            <p:cNvPr id="44064" name="Group 2"/>
            <p:cNvGrpSpPr>
              <a:grpSpLocks/>
            </p:cNvGrpSpPr>
            <p:nvPr/>
          </p:nvGrpSpPr>
          <p:grpSpPr bwMode="auto">
            <a:xfrm>
              <a:off x="762000" y="2278856"/>
              <a:ext cx="2090738" cy="2290762"/>
              <a:chOff x="304800" y="4191109"/>
              <a:chExt cx="2091154" cy="2290356"/>
            </a:xfrm>
          </p:grpSpPr>
          <p:grpSp>
            <p:nvGrpSpPr>
              <p:cNvPr id="44071" name="Group 3"/>
              <p:cNvGrpSpPr>
                <a:grpSpLocks/>
              </p:cNvGrpSpPr>
              <p:nvPr/>
            </p:nvGrpSpPr>
            <p:grpSpPr bwMode="auto">
              <a:xfrm>
                <a:off x="609600" y="4541838"/>
                <a:ext cx="1409701" cy="1816100"/>
                <a:chOff x="466" y="-307"/>
                <a:chExt cx="888" cy="1144"/>
              </a:xfrm>
            </p:grpSpPr>
            <p:sp>
              <p:nvSpPr>
                <p:cNvPr id="44077" name="Oval 4"/>
                <p:cNvSpPr>
                  <a:spLocks/>
                </p:cNvSpPr>
                <p:nvPr/>
              </p:nvSpPr>
              <p:spPr bwMode="auto">
                <a:xfrm>
                  <a:off x="575" y="283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spcBef>
                      <a:spcPts val="800"/>
                    </a:spcBef>
                    <a:buSzPct val="100000"/>
                    <a:buFont typeface="Times" charset="0"/>
                    <a:buChar char="•"/>
                    <a:defRPr sz="32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1pPr>
                  <a:lvl2pPr marL="742950" indent="-285750">
                    <a:spcBef>
                      <a:spcPts val="700"/>
                    </a:spcBef>
                    <a:buSzPct val="100000"/>
                    <a:buFont typeface="Times" charset="0"/>
                    <a:buChar char="–"/>
                    <a:defRPr sz="28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2pPr>
                  <a:lvl3pPr marL="1143000" indent="-228600">
                    <a:spcBef>
                      <a:spcPts val="600"/>
                    </a:spcBef>
                    <a:buSzPct val="100000"/>
                    <a:buFont typeface="Times" charset="0"/>
                    <a:buChar char="•"/>
                    <a:defRPr sz="24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3pPr>
                  <a:lvl4pPr marL="1600200" indent="-228600">
                    <a:spcBef>
                      <a:spcPts val="500"/>
                    </a:spcBef>
                    <a:buSzPct val="100000"/>
                    <a:buFont typeface="Times" charset="0"/>
                    <a:buChar char="–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4pPr>
                  <a:lvl5pPr marL="2057400" indent="-228600">
                    <a:spcBef>
                      <a:spcPts val="500"/>
                    </a:spcBef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5pPr>
                  <a:lvl6pPr marL="25146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6pPr>
                  <a:lvl7pPr marL="29718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7pPr>
                  <a:lvl8pPr marL="34290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8pPr>
                  <a:lvl9pPr marL="38862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fr-BE" altLang="x-none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4078" name="Oval 5"/>
                <p:cNvSpPr>
                  <a:spLocks/>
                </p:cNvSpPr>
                <p:nvPr/>
              </p:nvSpPr>
              <p:spPr bwMode="auto">
                <a:xfrm>
                  <a:off x="466" y="78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spcBef>
                      <a:spcPts val="800"/>
                    </a:spcBef>
                    <a:buSzPct val="100000"/>
                    <a:buFont typeface="Times" charset="0"/>
                    <a:buChar char="•"/>
                    <a:defRPr sz="32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1pPr>
                  <a:lvl2pPr marL="742950" indent="-285750">
                    <a:spcBef>
                      <a:spcPts val="700"/>
                    </a:spcBef>
                    <a:buSzPct val="100000"/>
                    <a:buFont typeface="Times" charset="0"/>
                    <a:buChar char="–"/>
                    <a:defRPr sz="28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2pPr>
                  <a:lvl3pPr marL="1143000" indent="-228600">
                    <a:spcBef>
                      <a:spcPts val="600"/>
                    </a:spcBef>
                    <a:buSzPct val="100000"/>
                    <a:buFont typeface="Times" charset="0"/>
                    <a:buChar char="•"/>
                    <a:defRPr sz="24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3pPr>
                  <a:lvl4pPr marL="1600200" indent="-228600">
                    <a:spcBef>
                      <a:spcPts val="500"/>
                    </a:spcBef>
                    <a:buSzPct val="100000"/>
                    <a:buFont typeface="Times" charset="0"/>
                    <a:buChar char="–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4pPr>
                  <a:lvl5pPr marL="2057400" indent="-228600">
                    <a:spcBef>
                      <a:spcPts val="500"/>
                    </a:spcBef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5pPr>
                  <a:lvl6pPr marL="25146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6pPr>
                  <a:lvl7pPr marL="29718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7pPr>
                  <a:lvl8pPr marL="34290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8pPr>
                  <a:lvl9pPr marL="38862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fr-BE" altLang="x-none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4079" name="Oval 8"/>
                <p:cNvSpPr>
                  <a:spLocks/>
                </p:cNvSpPr>
                <p:nvPr/>
              </p:nvSpPr>
              <p:spPr bwMode="auto">
                <a:xfrm>
                  <a:off x="1167" y="768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spcBef>
                      <a:spcPts val="800"/>
                    </a:spcBef>
                    <a:buSzPct val="100000"/>
                    <a:buFont typeface="Times" charset="0"/>
                    <a:buChar char="•"/>
                    <a:defRPr sz="32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1pPr>
                  <a:lvl2pPr marL="742950" indent="-285750">
                    <a:spcBef>
                      <a:spcPts val="700"/>
                    </a:spcBef>
                    <a:buSzPct val="100000"/>
                    <a:buFont typeface="Times" charset="0"/>
                    <a:buChar char="–"/>
                    <a:defRPr sz="28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2pPr>
                  <a:lvl3pPr marL="1143000" indent="-228600">
                    <a:spcBef>
                      <a:spcPts val="600"/>
                    </a:spcBef>
                    <a:buSzPct val="100000"/>
                    <a:buFont typeface="Times" charset="0"/>
                    <a:buChar char="•"/>
                    <a:defRPr sz="24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3pPr>
                  <a:lvl4pPr marL="1600200" indent="-228600">
                    <a:spcBef>
                      <a:spcPts val="500"/>
                    </a:spcBef>
                    <a:buSzPct val="100000"/>
                    <a:buFont typeface="Times" charset="0"/>
                    <a:buChar char="–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4pPr>
                  <a:lvl5pPr marL="2057400" indent="-228600">
                    <a:spcBef>
                      <a:spcPts val="500"/>
                    </a:spcBef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5pPr>
                  <a:lvl6pPr marL="25146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6pPr>
                  <a:lvl7pPr marL="29718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7pPr>
                  <a:lvl8pPr marL="34290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8pPr>
                  <a:lvl9pPr marL="38862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fr-BE" altLang="x-none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4080" name="Oval 11"/>
                <p:cNvSpPr>
                  <a:spLocks/>
                </p:cNvSpPr>
                <p:nvPr/>
              </p:nvSpPr>
              <p:spPr bwMode="auto">
                <a:xfrm>
                  <a:off x="1296" y="209"/>
                  <a:ext cx="58" cy="58"/>
                </a:xfrm>
                <a:prstGeom prst="ellipse">
                  <a:avLst/>
                </a:prstGeom>
                <a:solidFill>
                  <a:srgbClr val="00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spcBef>
                      <a:spcPts val="800"/>
                    </a:spcBef>
                    <a:buSzPct val="100000"/>
                    <a:buFont typeface="Times" charset="0"/>
                    <a:buChar char="•"/>
                    <a:defRPr sz="32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1pPr>
                  <a:lvl2pPr marL="742950" indent="-285750">
                    <a:spcBef>
                      <a:spcPts val="700"/>
                    </a:spcBef>
                    <a:buSzPct val="100000"/>
                    <a:buFont typeface="Times" charset="0"/>
                    <a:buChar char="–"/>
                    <a:defRPr sz="28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2pPr>
                  <a:lvl3pPr marL="1143000" indent="-228600">
                    <a:spcBef>
                      <a:spcPts val="600"/>
                    </a:spcBef>
                    <a:buSzPct val="100000"/>
                    <a:buFont typeface="Times" charset="0"/>
                    <a:buChar char="•"/>
                    <a:defRPr sz="24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3pPr>
                  <a:lvl4pPr marL="1600200" indent="-228600">
                    <a:spcBef>
                      <a:spcPts val="500"/>
                    </a:spcBef>
                    <a:buSzPct val="100000"/>
                    <a:buFont typeface="Times" charset="0"/>
                    <a:buChar char="–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4pPr>
                  <a:lvl5pPr marL="2057400" indent="-228600">
                    <a:spcBef>
                      <a:spcPts val="500"/>
                    </a:spcBef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5pPr>
                  <a:lvl6pPr marL="25146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6pPr>
                  <a:lvl7pPr marL="29718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7pPr>
                  <a:lvl8pPr marL="34290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8pPr>
                  <a:lvl9pPr marL="38862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fr-BE" altLang="x-none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4081" name="AutoShape 17"/>
                <p:cNvSpPr>
                  <a:spLocks/>
                </p:cNvSpPr>
                <p:nvPr/>
              </p:nvSpPr>
              <p:spPr bwMode="auto">
                <a:xfrm rot="10800000" flipH="1">
                  <a:off x="495" y="340"/>
                  <a:ext cx="109" cy="44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60000 65536"/>
                    <a:gd name="T5" fmla="*/ 0 60000 65536"/>
                    <a:gd name="T6" fmla="*/ 0 w 21600"/>
                    <a:gd name="T7" fmla="*/ 0 h 21600"/>
                    <a:gd name="T8" fmla="*/ 21600 w 21600"/>
                    <a:gd name="T9" fmla="*/ 21600 h 216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44082" name="AutoShape 23"/>
                <p:cNvSpPr>
                  <a:spLocks/>
                </p:cNvSpPr>
                <p:nvPr/>
              </p:nvSpPr>
              <p:spPr bwMode="auto">
                <a:xfrm rot="10800000" flipH="1">
                  <a:off x="1196" y="243"/>
                  <a:ext cx="134" cy="52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60000 65536"/>
                    <a:gd name="T5" fmla="*/ 0 60000 65536"/>
                    <a:gd name="T6" fmla="*/ 0 w 21600"/>
                    <a:gd name="T7" fmla="*/ 0 h 21600"/>
                    <a:gd name="T8" fmla="*/ 21600 w 21600"/>
                    <a:gd name="T9" fmla="*/ 21600 h 216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44083" name="Oval 28"/>
                <p:cNvSpPr>
                  <a:spLocks/>
                </p:cNvSpPr>
                <p:nvPr/>
              </p:nvSpPr>
              <p:spPr bwMode="auto">
                <a:xfrm>
                  <a:off x="994" y="-307"/>
                  <a:ext cx="115" cy="115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spcBef>
                      <a:spcPts val="800"/>
                    </a:spcBef>
                    <a:buSzPct val="100000"/>
                    <a:buFont typeface="Times" charset="0"/>
                    <a:buChar char="•"/>
                    <a:defRPr sz="32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1pPr>
                  <a:lvl2pPr marL="742950" indent="-285750">
                    <a:spcBef>
                      <a:spcPts val="700"/>
                    </a:spcBef>
                    <a:buSzPct val="100000"/>
                    <a:buFont typeface="Times" charset="0"/>
                    <a:buChar char="–"/>
                    <a:defRPr sz="28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2pPr>
                  <a:lvl3pPr marL="1143000" indent="-228600">
                    <a:spcBef>
                      <a:spcPts val="600"/>
                    </a:spcBef>
                    <a:buSzPct val="100000"/>
                    <a:buFont typeface="Times" charset="0"/>
                    <a:buChar char="•"/>
                    <a:defRPr sz="24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3pPr>
                  <a:lvl4pPr marL="1600200" indent="-228600">
                    <a:spcBef>
                      <a:spcPts val="500"/>
                    </a:spcBef>
                    <a:buSzPct val="100000"/>
                    <a:buFont typeface="Times" charset="0"/>
                    <a:buChar char="–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4pPr>
                  <a:lvl5pPr marL="2057400" indent="-228600">
                    <a:spcBef>
                      <a:spcPts val="500"/>
                    </a:spcBef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5pPr>
                  <a:lvl6pPr marL="25146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6pPr>
                  <a:lvl7pPr marL="29718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7pPr>
                  <a:lvl8pPr marL="34290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8pPr>
                  <a:lvl9pPr marL="38862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fr-BE" altLang="x-none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4084" name="AutoShape 31"/>
                <p:cNvSpPr>
                  <a:spLocks/>
                </p:cNvSpPr>
                <p:nvPr/>
              </p:nvSpPr>
              <p:spPr bwMode="auto">
                <a:xfrm>
                  <a:off x="1090" y="-192"/>
                  <a:ext cx="214" cy="40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60000 65536"/>
                    <a:gd name="T5" fmla="*/ 0 60000 65536"/>
                    <a:gd name="T6" fmla="*/ 0 w 21600"/>
                    <a:gd name="T7" fmla="*/ 0 h 21600"/>
                    <a:gd name="T8" fmla="*/ 21600 w 21600"/>
                    <a:gd name="T9" fmla="*/ 21600 h 216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44085" name="AutoShape 35"/>
                <p:cNvSpPr>
                  <a:spLocks/>
                </p:cNvSpPr>
                <p:nvPr/>
              </p:nvSpPr>
              <p:spPr bwMode="auto">
                <a:xfrm rot="10800000" flipH="1">
                  <a:off x="624" y="-192"/>
                  <a:ext cx="370" cy="483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60000 65536"/>
                    <a:gd name="T5" fmla="*/ 0 60000 65536"/>
                    <a:gd name="T6" fmla="*/ 0 w 21600"/>
                    <a:gd name="T7" fmla="*/ 0 h 21600"/>
                    <a:gd name="T8" fmla="*/ 21600 w 21600"/>
                    <a:gd name="T9" fmla="*/ 21600 h 216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44086" name="AutoShape 36"/>
                <p:cNvSpPr>
                  <a:spLocks/>
                </p:cNvSpPr>
                <p:nvPr/>
              </p:nvSpPr>
              <p:spPr bwMode="auto">
                <a:xfrm rot="10800000" flipH="1">
                  <a:off x="515" y="243"/>
                  <a:ext cx="815" cy="54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60000 65536"/>
                    <a:gd name="T5" fmla="*/ 0 60000 65536"/>
                    <a:gd name="T6" fmla="*/ 0 w 21600"/>
                    <a:gd name="T7" fmla="*/ 0 h 21600"/>
                    <a:gd name="T8" fmla="*/ 21600 w 21600"/>
                    <a:gd name="T9" fmla="*/ 21600 h 216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44087" name="AutoShape 54"/>
                <p:cNvSpPr>
                  <a:spLocks/>
                </p:cNvSpPr>
                <p:nvPr/>
              </p:nvSpPr>
              <p:spPr bwMode="auto">
                <a:xfrm rot="10800000" flipH="1">
                  <a:off x="523" y="797"/>
                  <a:ext cx="644" cy="1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60000 65536"/>
                    <a:gd name="T5" fmla="*/ 0 60000 65536"/>
                    <a:gd name="T6" fmla="*/ 0 w 21600"/>
                    <a:gd name="T7" fmla="*/ 0 h 21600"/>
                    <a:gd name="T8" fmla="*/ 21600 w 21600"/>
                    <a:gd name="T9" fmla="*/ 21600 h 216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  <p:sp>
            <p:nvSpPr>
              <p:cNvPr id="44072" name="TextBox 1"/>
              <p:cNvSpPr txBox="1">
                <a:spLocks noChangeArrowheads="1"/>
              </p:cNvSpPr>
              <p:nvPr/>
            </p:nvSpPr>
            <p:spPr bwMode="auto">
              <a:xfrm>
                <a:off x="1185690" y="4191109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x-none" sz="24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44073" name="TextBox 19"/>
              <p:cNvSpPr txBox="1">
                <a:spLocks noChangeArrowheads="1"/>
              </p:cNvSpPr>
              <p:nvPr/>
            </p:nvSpPr>
            <p:spPr bwMode="auto">
              <a:xfrm>
                <a:off x="533400" y="5029200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x-none" sz="24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44074" name="TextBox 20"/>
              <p:cNvSpPr txBox="1">
                <a:spLocks noChangeArrowheads="1"/>
              </p:cNvSpPr>
              <p:nvPr/>
            </p:nvSpPr>
            <p:spPr bwMode="auto">
              <a:xfrm>
                <a:off x="2057400" y="5029200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x-none" sz="240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44075" name="TextBox 21"/>
              <p:cNvSpPr txBox="1">
                <a:spLocks noChangeArrowheads="1"/>
              </p:cNvSpPr>
              <p:nvPr/>
            </p:nvSpPr>
            <p:spPr bwMode="auto">
              <a:xfrm>
                <a:off x="304800" y="5943600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x-none" sz="2400">
                    <a:solidFill>
                      <a:srgbClr val="000000"/>
                    </a:solidFill>
                  </a:rPr>
                  <a:t>3</a:t>
                </a:r>
              </a:p>
            </p:txBody>
          </p:sp>
          <p:sp>
            <p:nvSpPr>
              <p:cNvPr id="44076" name="TextBox 22"/>
              <p:cNvSpPr txBox="1">
                <a:spLocks noChangeArrowheads="1"/>
              </p:cNvSpPr>
              <p:nvPr/>
            </p:nvSpPr>
            <p:spPr bwMode="auto">
              <a:xfrm>
                <a:off x="1905000" y="6019800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x-none" sz="2400">
                    <a:solidFill>
                      <a:srgbClr val="000000"/>
                    </a:solidFill>
                  </a:rPr>
                  <a:t>4</a:t>
                </a:r>
              </a:p>
            </p:txBody>
          </p:sp>
        </p:grpSp>
        <p:sp>
          <p:nvSpPr>
            <p:cNvPr id="44065" name="TextBox 1"/>
            <p:cNvSpPr txBox="1">
              <a:spLocks noChangeArrowheads="1"/>
            </p:cNvSpPr>
            <p:nvPr/>
          </p:nvSpPr>
          <p:spPr bwMode="auto">
            <a:xfrm>
              <a:off x="1295400" y="2590800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4066" name="TextBox 26"/>
            <p:cNvSpPr txBox="1">
              <a:spLocks noChangeArrowheads="1"/>
            </p:cNvSpPr>
            <p:nvPr/>
          </p:nvSpPr>
          <p:spPr bwMode="auto">
            <a:xfrm>
              <a:off x="1566863" y="4338638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4067" name="TextBox 28"/>
            <p:cNvSpPr txBox="1">
              <a:spLocks noChangeArrowheads="1"/>
            </p:cNvSpPr>
            <p:nvPr/>
          </p:nvSpPr>
          <p:spPr bwMode="auto">
            <a:xfrm>
              <a:off x="2328863" y="2590800"/>
              <a:ext cx="338137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44068" name="TextBox 30"/>
            <p:cNvSpPr txBox="1">
              <a:spLocks noChangeArrowheads="1"/>
            </p:cNvSpPr>
            <p:nvPr/>
          </p:nvSpPr>
          <p:spPr bwMode="auto">
            <a:xfrm>
              <a:off x="2405063" y="3581400"/>
              <a:ext cx="338137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44069" name="TextBox 31"/>
            <p:cNvSpPr txBox="1">
              <a:spLocks noChangeArrowheads="1"/>
            </p:cNvSpPr>
            <p:nvPr/>
          </p:nvSpPr>
          <p:spPr bwMode="auto">
            <a:xfrm>
              <a:off x="762000" y="3579018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44070" name="TextBox 32"/>
            <p:cNvSpPr txBox="1">
              <a:spLocks noChangeArrowheads="1"/>
            </p:cNvSpPr>
            <p:nvPr/>
          </p:nvSpPr>
          <p:spPr bwMode="auto">
            <a:xfrm>
              <a:off x="1676400" y="3276600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</p:grpSp>
      <p:grpSp>
        <p:nvGrpSpPr>
          <p:cNvPr id="44036" name="Group 2"/>
          <p:cNvGrpSpPr>
            <a:grpSpLocks/>
          </p:cNvGrpSpPr>
          <p:nvPr/>
        </p:nvGrpSpPr>
        <p:grpSpPr bwMode="auto">
          <a:xfrm>
            <a:off x="4843463" y="3957638"/>
            <a:ext cx="2090737" cy="2290762"/>
            <a:chOff x="304800" y="4191109"/>
            <a:chExt cx="2091154" cy="2290356"/>
          </a:xfrm>
        </p:grpSpPr>
        <p:grpSp>
          <p:nvGrpSpPr>
            <p:cNvPr id="44047" name="Group 3"/>
            <p:cNvGrpSpPr>
              <a:grpSpLocks/>
            </p:cNvGrpSpPr>
            <p:nvPr/>
          </p:nvGrpSpPr>
          <p:grpSpPr bwMode="auto">
            <a:xfrm>
              <a:off x="609600" y="4541838"/>
              <a:ext cx="1409701" cy="1816100"/>
              <a:chOff x="466" y="-307"/>
              <a:chExt cx="888" cy="1144"/>
            </a:xfrm>
          </p:grpSpPr>
          <p:sp>
            <p:nvSpPr>
              <p:cNvPr id="44053" name="Oval 4"/>
              <p:cNvSpPr>
                <a:spLocks/>
              </p:cNvSpPr>
              <p:nvPr/>
            </p:nvSpPr>
            <p:spPr bwMode="auto">
              <a:xfrm>
                <a:off x="575" y="283"/>
                <a:ext cx="115" cy="115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4054" name="Oval 5"/>
              <p:cNvSpPr>
                <a:spLocks/>
              </p:cNvSpPr>
              <p:nvPr/>
            </p:nvSpPr>
            <p:spPr bwMode="auto">
              <a:xfrm>
                <a:off x="466" y="780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4055" name="Oval 8"/>
              <p:cNvSpPr>
                <a:spLocks/>
              </p:cNvSpPr>
              <p:nvPr/>
            </p:nvSpPr>
            <p:spPr bwMode="auto">
              <a:xfrm>
                <a:off x="1167" y="768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4056" name="Oval 11"/>
              <p:cNvSpPr>
                <a:spLocks/>
              </p:cNvSpPr>
              <p:nvPr/>
            </p:nvSpPr>
            <p:spPr bwMode="auto">
              <a:xfrm>
                <a:off x="1296" y="209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4057" name="AutoShape 17"/>
              <p:cNvSpPr>
                <a:spLocks/>
              </p:cNvSpPr>
              <p:nvPr/>
            </p:nvSpPr>
            <p:spPr bwMode="auto">
              <a:xfrm rot="10800000" flipH="1">
                <a:off x="495" y="340"/>
                <a:ext cx="109" cy="4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4058" name="AutoShape 23"/>
              <p:cNvSpPr>
                <a:spLocks/>
              </p:cNvSpPr>
              <p:nvPr/>
            </p:nvSpPr>
            <p:spPr bwMode="auto">
              <a:xfrm rot="10800000" flipH="1">
                <a:off x="1196" y="243"/>
                <a:ext cx="155" cy="52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4059" name="Oval 28"/>
              <p:cNvSpPr>
                <a:spLocks/>
              </p:cNvSpPr>
              <p:nvPr/>
            </p:nvSpPr>
            <p:spPr bwMode="auto">
              <a:xfrm>
                <a:off x="994" y="-307"/>
                <a:ext cx="115" cy="115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4060" name="AutoShape 31"/>
              <p:cNvSpPr>
                <a:spLocks/>
              </p:cNvSpPr>
              <p:nvPr/>
            </p:nvSpPr>
            <p:spPr bwMode="auto">
              <a:xfrm>
                <a:off x="1090" y="-192"/>
                <a:ext cx="214" cy="40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4061" name="AutoShape 35"/>
              <p:cNvSpPr>
                <a:spLocks/>
              </p:cNvSpPr>
              <p:nvPr/>
            </p:nvSpPr>
            <p:spPr bwMode="auto">
              <a:xfrm rot="10800000" flipH="1">
                <a:off x="624" y="-192"/>
                <a:ext cx="370" cy="48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41275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4062" name="AutoShape 36"/>
              <p:cNvSpPr>
                <a:spLocks/>
              </p:cNvSpPr>
              <p:nvPr/>
            </p:nvSpPr>
            <p:spPr bwMode="auto">
              <a:xfrm rot="10800000" flipH="1">
                <a:off x="515" y="291"/>
                <a:ext cx="788" cy="49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4063" name="AutoShape 54"/>
              <p:cNvSpPr>
                <a:spLocks/>
              </p:cNvSpPr>
              <p:nvPr/>
            </p:nvSpPr>
            <p:spPr bwMode="auto">
              <a:xfrm rot="10800000" flipH="1">
                <a:off x="523" y="797"/>
                <a:ext cx="644" cy="1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44048" name="TextBox 1"/>
            <p:cNvSpPr txBox="1">
              <a:spLocks noChangeArrowheads="1"/>
            </p:cNvSpPr>
            <p:nvPr/>
          </p:nvSpPr>
          <p:spPr bwMode="auto">
            <a:xfrm>
              <a:off x="1185690" y="4191109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44049" name="TextBox 19"/>
            <p:cNvSpPr txBox="1">
              <a:spLocks noChangeArrowheads="1"/>
            </p:cNvSpPr>
            <p:nvPr/>
          </p:nvSpPr>
          <p:spPr bwMode="auto">
            <a:xfrm>
              <a:off x="533400" y="5029200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44050" name="TextBox 20"/>
            <p:cNvSpPr txBox="1">
              <a:spLocks noChangeArrowheads="1"/>
            </p:cNvSpPr>
            <p:nvPr/>
          </p:nvSpPr>
          <p:spPr bwMode="auto">
            <a:xfrm>
              <a:off x="2057400" y="5029200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4051" name="TextBox 21"/>
            <p:cNvSpPr txBox="1">
              <a:spLocks noChangeArrowheads="1"/>
            </p:cNvSpPr>
            <p:nvPr/>
          </p:nvSpPr>
          <p:spPr bwMode="auto">
            <a:xfrm>
              <a:off x="304800" y="5943600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4052" name="TextBox 22"/>
            <p:cNvSpPr txBox="1">
              <a:spLocks noChangeArrowheads="1"/>
            </p:cNvSpPr>
            <p:nvPr/>
          </p:nvSpPr>
          <p:spPr bwMode="auto">
            <a:xfrm>
              <a:off x="1905000" y="6019800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44037" name="TextBox 51"/>
          <p:cNvSpPr txBox="1">
            <a:spLocks noChangeArrowheads="1"/>
          </p:cNvSpPr>
          <p:nvPr/>
        </p:nvSpPr>
        <p:spPr bwMode="auto">
          <a:xfrm>
            <a:off x="5410200" y="4419600"/>
            <a:ext cx="338138" cy="4619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44038" name="TextBox 52"/>
          <p:cNvSpPr txBox="1">
            <a:spLocks noChangeArrowheads="1"/>
          </p:cNvSpPr>
          <p:nvPr/>
        </p:nvSpPr>
        <p:spPr bwMode="auto">
          <a:xfrm>
            <a:off x="5638800" y="6172200"/>
            <a:ext cx="338138" cy="4619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44039" name="TextBox 53"/>
          <p:cNvSpPr txBox="1">
            <a:spLocks noChangeArrowheads="1"/>
          </p:cNvSpPr>
          <p:nvPr/>
        </p:nvSpPr>
        <p:spPr bwMode="auto">
          <a:xfrm>
            <a:off x="6400800" y="4419600"/>
            <a:ext cx="338138" cy="4619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44040" name="TextBox 54"/>
          <p:cNvSpPr txBox="1">
            <a:spLocks noChangeArrowheads="1"/>
          </p:cNvSpPr>
          <p:nvPr/>
        </p:nvSpPr>
        <p:spPr bwMode="auto">
          <a:xfrm>
            <a:off x="6553200" y="5486400"/>
            <a:ext cx="457200" cy="4619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44041" name="TextBox 55"/>
          <p:cNvSpPr txBox="1">
            <a:spLocks noChangeArrowheads="1"/>
          </p:cNvSpPr>
          <p:nvPr/>
        </p:nvSpPr>
        <p:spPr bwMode="auto">
          <a:xfrm>
            <a:off x="4876800" y="5410200"/>
            <a:ext cx="304800" cy="4619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44042" name="TextBox 56"/>
          <p:cNvSpPr txBox="1">
            <a:spLocks noChangeArrowheads="1"/>
          </p:cNvSpPr>
          <p:nvPr/>
        </p:nvSpPr>
        <p:spPr bwMode="auto">
          <a:xfrm>
            <a:off x="5867400" y="5029200"/>
            <a:ext cx="338138" cy="4619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44043" name="TextBox 57"/>
          <p:cNvSpPr txBox="1">
            <a:spLocks noChangeArrowheads="1"/>
          </p:cNvSpPr>
          <p:nvPr/>
        </p:nvSpPr>
        <p:spPr bwMode="auto">
          <a:xfrm>
            <a:off x="4191000" y="3124200"/>
            <a:ext cx="3581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Here, Prim chooses (0, 2)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Kruskal chooses (3, 4)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066800"/>
            <a:ext cx="6934200" cy="17240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defRPr/>
            </a:pPr>
            <a:r>
              <a:rPr lang="en-US" altLang="x-none" smtClean="0"/>
              <a:t>Prim requires that the constructed red tree</a:t>
            </a:r>
            <a:br>
              <a:rPr lang="en-US" altLang="x-none" smtClean="0"/>
            </a:br>
            <a:r>
              <a:rPr lang="en-US" altLang="x-none" smtClean="0"/>
              <a:t>always be connected.</a:t>
            </a:r>
          </a:p>
          <a:p>
            <a:pPr eaLnBrk="1" hangingPunct="1">
              <a:defRPr/>
            </a:pPr>
            <a:r>
              <a:rPr lang="en-US" altLang="x-none" smtClean="0"/>
              <a:t>Kruskal doesn</a:t>
            </a:r>
            <a:r>
              <a:rPr lang="en-US" altLang="en-US" smtClean="0"/>
              <a:t>’</a:t>
            </a:r>
            <a:r>
              <a:rPr lang="en-US" altLang="x-none" smtClean="0"/>
              <a:t>t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altLang="x-none" smtClean="0"/>
              <a:t>But: Both algorithms find a minimal spanning tree</a:t>
            </a:r>
          </a:p>
        </p:txBody>
      </p:sp>
      <p:cxnSp>
        <p:nvCxnSpPr>
          <p:cNvPr id="44045" name="Straight Connector 4"/>
          <p:cNvCxnSpPr>
            <a:cxnSpLocks noChangeShapeType="1"/>
          </p:cNvCxnSpPr>
          <p:nvPr/>
        </p:nvCxnSpPr>
        <p:spPr bwMode="auto">
          <a:xfrm>
            <a:off x="3733800" y="3124200"/>
            <a:ext cx="0" cy="3124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</p:cxnSp>
      <p:sp>
        <p:nvSpPr>
          <p:cNvPr id="44046" name="Rectangle 55"/>
          <p:cNvSpPr>
            <a:spLocks/>
          </p:cNvSpPr>
          <p:nvPr/>
        </p:nvSpPr>
        <p:spPr bwMode="auto">
          <a:xfrm>
            <a:off x="6553200" y="533400"/>
            <a:ext cx="1828800" cy="15240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40639" bIns="0"/>
          <a:lstStyle>
            <a:lvl1pPr marL="38100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r" eaLnBrk="1" hangingPunct="1">
              <a:spcBef>
                <a:spcPts val="1000"/>
              </a:spcBef>
              <a:buClr>
                <a:srgbClr val="008000"/>
              </a:buClr>
              <a:buFontTx/>
              <a:buNone/>
            </a:pPr>
            <a:r>
              <a:rPr lang="en-US" altLang="x-none" sz="2400">
                <a:solidFill>
                  <a:srgbClr val="008000"/>
                </a:solidFill>
              </a:rPr>
              <a:t>Minimal set of edges that connect all vertices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9"/>
          <p:cNvSpPr txBox="1">
            <a:spLocks noChangeArrowheads="1"/>
          </p:cNvSpPr>
          <p:nvPr/>
        </p:nvSpPr>
        <p:spPr bwMode="auto">
          <a:xfrm>
            <a:off x="4343400" y="685800"/>
            <a:ext cx="4572000" cy="526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x-none" b="1"/>
              <a:t>while</a:t>
            </a:r>
            <a:r>
              <a:rPr lang="en-US" altLang="x-none"/>
              <a:t>                 {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x-none"/>
              <a:t>    </a:t>
            </a:r>
          </a:p>
          <a:p>
            <a:pPr eaLnBrk="1" hangingPunct="1">
              <a:spcBef>
                <a:spcPct val="10000"/>
              </a:spcBef>
            </a:pPr>
            <a:endParaRPr lang="en-US" altLang="x-none"/>
          </a:p>
          <a:p>
            <a:pPr eaLnBrk="1" hangingPunct="1">
              <a:spcBef>
                <a:spcPct val="10000"/>
              </a:spcBef>
            </a:pPr>
            <a:endParaRPr lang="en-US" altLang="x-none" sz="1000"/>
          </a:p>
          <a:p>
            <a:pPr eaLnBrk="1" hangingPunct="1">
              <a:spcBef>
                <a:spcPct val="10000"/>
              </a:spcBef>
            </a:pPr>
            <a:endParaRPr lang="en-US" altLang="x-none" sz="1000"/>
          </a:p>
          <a:p>
            <a:pPr eaLnBrk="1" hangingPunct="1">
              <a:spcBef>
                <a:spcPct val="10000"/>
              </a:spcBef>
            </a:pPr>
            <a:endParaRPr lang="en-US" altLang="x-none"/>
          </a:p>
          <a:p>
            <a:pPr eaLnBrk="1" hangingPunct="1">
              <a:spcBef>
                <a:spcPct val="10000"/>
              </a:spcBef>
            </a:pPr>
            <a:endParaRPr lang="en-US" altLang="x-none"/>
          </a:p>
          <a:p>
            <a:pPr eaLnBrk="1" hangingPunct="1">
              <a:spcBef>
                <a:spcPct val="10000"/>
              </a:spcBef>
            </a:pPr>
            <a:endParaRPr lang="en-US" altLang="x-none"/>
          </a:p>
          <a:p>
            <a:pPr eaLnBrk="1" hangingPunct="1">
              <a:spcBef>
                <a:spcPct val="10000"/>
              </a:spcBef>
            </a:pPr>
            <a:endParaRPr lang="en-US" altLang="x-none"/>
          </a:p>
          <a:p>
            <a:pPr eaLnBrk="1" hangingPunct="1">
              <a:spcBef>
                <a:spcPct val="10000"/>
              </a:spcBef>
            </a:pPr>
            <a:endParaRPr lang="en-US" altLang="x-none"/>
          </a:p>
          <a:p>
            <a:pPr eaLnBrk="1" hangingPunct="1">
              <a:spcBef>
                <a:spcPct val="10000"/>
              </a:spcBef>
            </a:pPr>
            <a:endParaRPr lang="en-US" altLang="x-none"/>
          </a:p>
          <a:p>
            <a:pPr eaLnBrk="1" hangingPunct="1">
              <a:spcBef>
                <a:spcPct val="10000"/>
              </a:spcBef>
            </a:pPr>
            <a:endParaRPr lang="en-US" altLang="x-none"/>
          </a:p>
          <a:p>
            <a:pPr eaLnBrk="1" hangingPunct="1">
              <a:spcBef>
                <a:spcPct val="10000"/>
              </a:spcBef>
            </a:pPr>
            <a:endParaRPr lang="en-US" altLang="x-none"/>
          </a:p>
          <a:p>
            <a:pPr eaLnBrk="1" hangingPunct="1">
              <a:spcBef>
                <a:spcPct val="10000"/>
              </a:spcBef>
            </a:pPr>
            <a:r>
              <a:rPr lang="en-US" altLang="x-none"/>
              <a:t>}</a:t>
            </a:r>
          </a:p>
        </p:txBody>
      </p:sp>
      <p:sp>
        <p:nvSpPr>
          <p:cNvPr id="59394" name="Rectangle 21"/>
          <p:cNvSpPr>
            <a:spLocks/>
          </p:cNvSpPr>
          <p:nvPr/>
        </p:nvSpPr>
        <p:spPr bwMode="auto">
          <a:xfrm>
            <a:off x="4800600" y="1905000"/>
            <a:ext cx="41910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288"/>
              </a:spcBef>
            </a:pPr>
            <a:r>
              <a:rPr lang="en-US" altLang="x-none" b="1">
                <a:solidFill>
                  <a:schemeClr val="tx1"/>
                </a:solidFill>
                <a:ea typeface="MS PGothic" charset="-128"/>
              </a:rPr>
              <a:t>for </a:t>
            </a:r>
            <a:r>
              <a:rPr lang="en-US" altLang="x-none">
                <a:solidFill>
                  <a:schemeClr val="tx1"/>
                </a:solidFill>
                <a:ea typeface="MS PGothic" charset="-128"/>
              </a:rPr>
              <a:t>each neighbor w of f {</a:t>
            </a:r>
          </a:p>
          <a:p>
            <a:pPr eaLnBrk="1" hangingPunct="1">
              <a:spcBef>
                <a:spcPts val="288"/>
              </a:spcBef>
            </a:pPr>
            <a:r>
              <a:rPr lang="en-US" altLang="x-none">
                <a:solidFill>
                  <a:schemeClr val="tx1"/>
                </a:solidFill>
                <a:ea typeface="MS PGothic" charset="-128"/>
              </a:rPr>
              <a:t>   </a:t>
            </a:r>
          </a:p>
          <a:p>
            <a:pPr eaLnBrk="1" hangingPunct="1">
              <a:spcBef>
                <a:spcPts val="288"/>
              </a:spcBef>
            </a:pPr>
            <a:r>
              <a:rPr lang="en-US" altLang="x-none">
                <a:solidFill>
                  <a:schemeClr val="tx1"/>
                </a:solidFill>
                <a:ea typeface="MS PGothic" charset="-128"/>
              </a:rPr>
              <a:t>   </a:t>
            </a:r>
          </a:p>
          <a:p>
            <a:pPr eaLnBrk="1" hangingPunct="1">
              <a:spcBef>
                <a:spcPts val="288"/>
              </a:spcBef>
            </a:pPr>
            <a:endParaRPr lang="en-US" altLang="x-none">
              <a:solidFill>
                <a:schemeClr val="tx1"/>
              </a:solidFill>
              <a:ea typeface="MS PGothic" charset="-128"/>
            </a:endParaRPr>
          </a:p>
          <a:p>
            <a:pPr eaLnBrk="1" hangingPunct="1">
              <a:spcBef>
                <a:spcPts val="288"/>
              </a:spcBef>
            </a:pPr>
            <a:endParaRPr lang="en-US" altLang="x-none">
              <a:solidFill>
                <a:schemeClr val="tx1"/>
              </a:solidFill>
              <a:ea typeface="MS PGothic" charset="-128"/>
            </a:endParaRPr>
          </a:p>
          <a:p>
            <a:pPr eaLnBrk="1" hangingPunct="1">
              <a:spcBef>
                <a:spcPts val="288"/>
              </a:spcBef>
            </a:pPr>
            <a:endParaRPr lang="en-US" altLang="x-none">
              <a:solidFill>
                <a:schemeClr val="tx1"/>
              </a:solidFill>
              <a:ea typeface="MS PGothic" charset="-128"/>
            </a:endParaRPr>
          </a:p>
          <a:p>
            <a:pPr eaLnBrk="1" hangingPunct="1">
              <a:spcBef>
                <a:spcPts val="288"/>
              </a:spcBef>
            </a:pPr>
            <a:endParaRPr lang="en-US" altLang="x-none">
              <a:solidFill>
                <a:schemeClr val="tx1"/>
              </a:solidFill>
              <a:ea typeface="MS PGothic" charset="-128"/>
            </a:endParaRPr>
          </a:p>
          <a:p>
            <a:pPr eaLnBrk="1" hangingPunct="1">
              <a:spcBef>
                <a:spcPts val="288"/>
              </a:spcBef>
            </a:pPr>
            <a:endParaRPr lang="en-US" altLang="x-none">
              <a:solidFill>
                <a:schemeClr val="tx1"/>
              </a:solidFill>
              <a:ea typeface="MS PGothic" charset="-128"/>
            </a:endParaRPr>
          </a:p>
          <a:p>
            <a:pPr eaLnBrk="1" hangingPunct="1">
              <a:spcBef>
                <a:spcPts val="288"/>
              </a:spcBef>
            </a:pPr>
            <a:r>
              <a:rPr lang="en-US" altLang="x-none">
                <a:solidFill>
                  <a:schemeClr val="tx1"/>
                </a:solidFill>
                <a:ea typeface="MS PGothic" charset="-128"/>
              </a:rPr>
              <a:t>}</a:t>
            </a:r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l">
              <a:spcBef>
                <a:spcPct val="0"/>
              </a:spcBef>
              <a:buSzTx/>
              <a:buFontTx/>
              <a:buNone/>
            </a:pPr>
            <a:fld id="{13824B6E-8E2A-F944-9512-5144B02968CE}" type="slidenum">
              <a:rPr lang="en-US" altLang="x-none" sz="1400">
                <a:ea typeface="MS PGothic" charset="-128"/>
              </a:rPr>
              <a:pPr algn="l"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US" altLang="x-none" sz="1400">
              <a:ea typeface="MS PGothic" charset="-128"/>
            </a:endParaRPr>
          </a:p>
        </p:txBody>
      </p:sp>
      <p:sp>
        <p:nvSpPr>
          <p:cNvPr id="59396" name="Text Box 26"/>
          <p:cNvSpPr txBox="1">
            <a:spLocks noChangeArrowheads="1"/>
          </p:cNvSpPr>
          <p:nvPr/>
        </p:nvSpPr>
        <p:spPr bwMode="auto">
          <a:xfrm>
            <a:off x="4724400" y="1082675"/>
            <a:ext cx="3962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x-none"/>
              <a:t>f= node in F with min d value;</a:t>
            </a:r>
            <a:r>
              <a:rPr lang="en-US" altLang="x-none" sz="1000"/>
              <a:t> </a:t>
            </a:r>
            <a:r>
              <a:rPr lang="en-US" altLang="x-none"/>
              <a:t>Remove f from F, add it to S;</a:t>
            </a:r>
          </a:p>
        </p:txBody>
      </p:sp>
      <p:sp>
        <p:nvSpPr>
          <p:cNvPr id="59397" name="Text Box 2"/>
          <p:cNvSpPr txBox="1">
            <a:spLocks noChangeArrowheads="1"/>
          </p:cNvSpPr>
          <p:nvPr/>
        </p:nvSpPr>
        <p:spPr bwMode="auto">
          <a:xfrm>
            <a:off x="228600" y="1981200"/>
            <a:ext cx="38862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971550" indent="-4572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543050" indent="-4572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2114550" indent="-4572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686050" indent="-4572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314325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360045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405765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451485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10000"/>
              </a:spcBef>
              <a:buFont typeface="Times" charset="0"/>
              <a:buNone/>
            </a:pPr>
            <a:r>
              <a:rPr lang="en-US" altLang="x-none" b="1">
                <a:solidFill>
                  <a:srgbClr val="CC0000"/>
                </a:solidFill>
                <a:ea typeface="ＭＳ Ｐゴシック" charset="-128"/>
              </a:rPr>
              <a:t>1.  For s</a:t>
            </a:r>
            <a:r>
              <a:rPr lang="en-US" altLang="x-none">
                <a:solidFill>
                  <a:schemeClr val="tx1"/>
                </a:solidFill>
                <a:ea typeface="ＭＳ Ｐゴシック" charset="-128"/>
              </a:rPr>
              <a:t>, </a:t>
            </a:r>
            <a:r>
              <a:rPr lang="en-US" altLang="x-none" b="1">
                <a:solidFill>
                  <a:srgbClr val="CC0000"/>
                </a:solidFill>
                <a:ea typeface="ＭＳ Ｐゴシック" charset="-128"/>
              </a:rPr>
              <a:t>d[s]</a:t>
            </a:r>
            <a:r>
              <a:rPr lang="en-US" altLang="x-none">
                <a:solidFill>
                  <a:schemeClr val="tx1"/>
                </a:solidFill>
                <a:ea typeface="ＭＳ Ｐゴシック" charset="-128"/>
              </a:rPr>
              <a:t> is length of</a:t>
            </a:r>
          </a:p>
          <a:p>
            <a:pPr eaLnBrk="1" hangingPunct="1">
              <a:spcBef>
                <a:spcPct val="10000"/>
              </a:spcBef>
              <a:buFont typeface="Times" charset="0"/>
              <a:buNone/>
            </a:pPr>
            <a:r>
              <a:rPr lang="en-US" altLang="x-none">
                <a:solidFill>
                  <a:schemeClr val="tx1"/>
                </a:solidFill>
                <a:ea typeface="ＭＳ Ｐゴシック" charset="-128"/>
              </a:rPr>
              <a:t>     shortest </a:t>
            </a:r>
            <a:r>
              <a:rPr lang="en-US" altLang="x-none">
                <a:solidFill>
                  <a:srgbClr val="FF0000"/>
                </a:solidFill>
                <a:ea typeface="ＭＳ Ｐゴシック" charset="-128"/>
              </a:rPr>
              <a:t>v</a:t>
            </a:r>
            <a:r>
              <a:rPr lang="en-US" altLang="x-none">
                <a:solidFill>
                  <a:schemeClr val="tx1"/>
                </a:solidFill>
                <a:ea typeface="ＭＳ Ｐゴシック" charset="-128"/>
              </a:rPr>
              <a:t> </a:t>
            </a:r>
            <a:r>
              <a:rPr lang="en-US" altLang="en-US">
                <a:solidFill>
                  <a:schemeClr val="tx1"/>
                </a:solidFill>
                <a:ea typeface="MS PGothic" charset="-128"/>
                <a:sym typeface="Symbol" charset="2"/>
              </a:rPr>
              <a:t> </a:t>
            </a:r>
            <a:r>
              <a:rPr lang="en-US" altLang="x-none">
                <a:solidFill>
                  <a:srgbClr val="FF0000"/>
                </a:solidFill>
                <a:ea typeface="ＭＳ Ｐゴシック" charset="-128"/>
              </a:rPr>
              <a:t>s</a:t>
            </a:r>
            <a:r>
              <a:rPr lang="en-US" altLang="x-none">
                <a:solidFill>
                  <a:schemeClr val="tx1"/>
                </a:solidFill>
                <a:ea typeface="ＭＳ Ｐゴシック" charset="-128"/>
              </a:rPr>
              <a:t> path.</a:t>
            </a:r>
            <a:r>
              <a:rPr lang="en-US" altLang="x-none">
                <a:solidFill>
                  <a:schemeClr val="accent2"/>
                </a:solidFill>
                <a:ea typeface="ＭＳ Ｐゴシック" charset="-128"/>
              </a:rPr>
              <a:t>   </a:t>
            </a:r>
            <a:endParaRPr lang="en-US" altLang="x-none">
              <a:solidFill>
                <a:schemeClr val="tx1"/>
              </a:solidFill>
              <a:ea typeface="ＭＳ Ｐゴシック" charset="-128"/>
            </a:endParaRPr>
          </a:p>
        </p:txBody>
      </p:sp>
      <p:grpSp>
        <p:nvGrpSpPr>
          <p:cNvPr id="59398" name="Group 35"/>
          <p:cNvGrpSpPr>
            <a:grpSpLocks/>
          </p:cNvGrpSpPr>
          <p:nvPr/>
        </p:nvGrpSpPr>
        <p:grpSpPr bwMode="auto">
          <a:xfrm>
            <a:off x="457200" y="1066800"/>
            <a:ext cx="3657600" cy="838200"/>
            <a:chOff x="288" y="864"/>
            <a:chExt cx="2304" cy="528"/>
          </a:xfrm>
        </p:grpSpPr>
        <p:sp>
          <p:nvSpPr>
            <p:cNvPr id="59428" name="Rectangle 3"/>
            <p:cNvSpPr>
              <a:spLocks noChangeArrowheads="1"/>
            </p:cNvSpPr>
            <p:nvPr/>
          </p:nvSpPr>
          <p:spPr bwMode="auto">
            <a:xfrm>
              <a:off x="288" y="864"/>
              <a:ext cx="432" cy="528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59429" name="Rectangle 4"/>
            <p:cNvSpPr>
              <a:spLocks noChangeArrowheads="1"/>
            </p:cNvSpPr>
            <p:nvPr/>
          </p:nvSpPr>
          <p:spPr bwMode="auto">
            <a:xfrm>
              <a:off x="1248" y="864"/>
              <a:ext cx="432" cy="52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59430" name="Rectangle 5"/>
            <p:cNvSpPr>
              <a:spLocks noChangeArrowheads="1"/>
            </p:cNvSpPr>
            <p:nvPr/>
          </p:nvSpPr>
          <p:spPr bwMode="auto">
            <a:xfrm>
              <a:off x="2208" y="864"/>
              <a:ext cx="384" cy="52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59431" name="Line 8"/>
            <p:cNvSpPr>
              <a:spLocks noChangeShapeType="1"/>
            </p:cNvSpPr>
            <p:nvPr/>
          </p:nvSpPr>
          <p:spPr bwMode="auto">
            <a:xfrm>
              <a:off x="720" y="960"/>
              <a:ext cx="528" cy="0"/>
            </a:xfrm>
            <a:prstGeom prst="line">
              <a:avLst/>
            </a:prstGeom>
            <a:noFill/>
            <a:ln w="222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2" name="Line 9"/>
            <p:cNvSpPr>
              <a:spLocks noChangeShapeType="1"/>
            </p:cNvSpPr>
            <p:nvPr/>
          </p:nvSpPr>
          <p:spPr bwMode="auto">
            <a:xfrm>
              <a:off x="720" y="1200"/>
              <a:ext cx="528" cy="0"/>
            </a:xfrm>
            <a:prstGeom prst="line">
              <a:avLst/>
            </a:prstGeom>
            <a:noFill/>
            <a:ln w="222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3" name="Line 10"/>
            <p:cNvSpPr>
              <a:spLocks noChangeShapeType="1"/>
            </p:cNvSpPr>
            <p:nvPr/>
          </p:nvSpPr>
          <p:spPr bwMode="auto">
            <a:xfrm>
              <a:off x="1632" y="960"/>
              <a:ext cx="57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4" name="Line 11"/>
            <p:cNvSpPr>
              <a:spLocks noChangeShapeType="1"/>
            </p:cNvSpPr>
            <p:nvPr/>
          </p:nvSpPr>
          <p:spPr bwMode="auto">
            <a:xfrm>
              <a:off x="1632" y="1104"/>
              <a:ext cx="57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399" name="Text Box 12"/>
          <p:cNvSpPr txBox="1">
            <a:spLocks noChangeArrowheads="1"/>
          </p:cNvSpPr>
          <p:nvPr/>
        </p:nvSpPr>
        <p:spPr bwMode="auto">
          <a:xfrm>
            <a:off x="228600" y="4191000"/>
            <a:ext cx="411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x-none">
                <a:solidFill>
                  <a:srgbClr val="CC0000"/>
                </a:solidFill>
              </a:rPr>
              <a:t>3.</a:t>
            </a:r>
            <a:r>
              <a:rPr lang="en-US" altLang="x-none"/>
              <a:t> </a:t>
            </a:r>
            <a:r>
              <a:rPr lang="en-US" altLang="x-none">
                <a:solidFill>
                  <a:srgbClr val="CC0000"/>
                </a:solidFill>
              </a:rPr>
              <a:t> Edges leaving S go to </a:t>
            </a:r>
            <a:r>
              <a:rPr lang="en-US" altLang="x-none">
                <a:solidFill>
                  <a:srgbClr val="0000FF"/>
                </a:solidFill>
              </a:rPr>
              <a:t>F</a:t>
            </a:r>
            <a:r>
              <a:rPr lang="en-US" altLang="x-none"/>
              <a:t>.</a:t>
            </a:r>
            <a:r>
              <a:rPr lang="en-US" altLang="x-none">
                <a:solidFill>
                  <a:schemeClr val="accent2"/>
                </a:solidFill>
              </a:rPr>
              <a:t>   </a:t>
            </a:r>
            <a:endParaRPr lang="en-US" altLang="x-none"/>
          </a:p>
        </p:txBody>
      </p:sp>
      <p:sp>
        <p:nvSpPr>
          <p:cNvPr id="59400" name="Text Box 13"/>
          <p:cNvSpPr txBox="1">
            <a:spLocks noChangeArrowheads="1"/>
          </p:cNvSpPr>
          <p:nvPr/>
        </p:nvSpPr>
        <p:spPr bwMode="auto">
          <a:xfrm>
            <a:off x="533400" y="6858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5000"/>
              </a:spcBef>
            </a:pPr>
            <a:r>
              <a:rPr lang="en-US" altLang="x-none" b="1">
                <a:solidFill>
                  <a:srgbClr val="0000FF"/>
                </a:solidFill>
              </a:rPr>
              <a:t> </a:t>
            </a:r>
            <a:r>
              <a:rPr lang="en-US" altLang="x-none" b="1">
                <a:solidFill>
                  <a:srgbClr val="CC0000"/>
                </a:solidFill>
              </a:rPr>
              <a:t>S</a:t>
            </a:r>
            <a:r>
              <a:rPr lang="en-US" altLang="x-none" b="1">
                <a:solidFill>
                  <a:srgbClr val="0000FF"/>
                </a:solidFill>
              </a:rPr>
              <a:t>                  F          </a:t>
            </a:r>
            <a:r>
              <a:rPr lang="en-US" altLang="x-none" b="1"/>
              <a:t>Far off</a:t>
            </a:r>
            <a:endParaRPr lang="en-US" altLang="x-none" b="1">
              <a:solidFill>
                <a:schemeClr val="accent2"/>
              </a:solidFill>
            </a:endParaRPr>
          </a:p>
        </p:txBody>
      </p:sp>
      <p:sp>
        <p:nvSpPr>
          <p:cNvPr id="59401" name="Text Box 15"/>
          <p:cNvSpPr txBox="1">
            <a:spLocks noChangeArrowheads="1"/>
          </p:cNvSpPr>
          <p:nvPr/>
        </p:nvSpPr>
        <p:spPr bwMode="auto">
          <a:xfrm>
            <a:off x="228600" y="2895600"/>
            <a:ext cx="39624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x-none" b="1">
                <a:solidFill>
                  <a:srgbClr val="0000FF"/>
                </a:solidFill>
              </a:rPr>
              <a:t>2.</a:t>
            </a:r>
            <a:r>
              <a:rPr lang="en-US" altLang="x-none"/>
              <a:t>  </a:t>
            </a:r>
            <a:r>
              <a:rPr lang="en-US" altLang="x-none" b="1">
                <a:solidFill>
                  <a:srgbClr val="0000FF"/>
                </a:solidFill>
              </a:rPr>
              <a:t>For f, d[f]</a:t>
            </a:r>
            <a:r>
              <a:rPr lang="en-US" altLang="x-none" b="1">
                <a:solidFill>
                  <a:srgbClr val="CC0000"/>
                </a:solidFill>
              </a:rPr>
              <a:t> </a:t>
            </a:r>
            <a:r>
              <a:rPr lang="en-US" altLang="x-none"/>
              <a:t>is length of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x-none"/>
              <a:t>     shortest v </a:t>
            </a:r>
            <a:r>
              <a:rPr lang="en-US" altLang="en-US">
                <a:ea typeface="MS PGothic" charset="-128"/>
                <a:sym typeface="Symbol" charset="2"/>
              </a:rPr>
              <a:t> </a:t>
            </a:r>
            <a:r>
              <a:rPr lang="en-US" altLang="x-none">
                <a:solidFill>
                  <a:srgbClr val="0000FF"/>
                </a:solidFill>
              </a:rPr>
              <a:t>f</a:t>
            </a:r>
            <a:r>
              <a:rPr lang="en-US" altLang="x-none"/>
              <a:t> path of form</a:t>
            </a:r>
          </a:p>
        </p:txBody>
      </p:sp>
      <p:sp>
        <p:nvSpPr>
          <p:cNvPr id="59402" name="Text Box 20"/>
          <p:cNvSpPr txBox="1">
            <a:spLocks noChangeArrowheads="1"/>
          </p:cNvSpPr>
          <p:nvPr/>
        </p:nvSpPr>
        <p:spPr bwMode="auto">
          <a:xfrm>
            <a:off x="304800" y="4876800"/>
            <a:ext cx="38100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5000"/>
              </a:spcBef>
            </a:pPr>
            <a:r>
              <a:rPr lang="en-US" altLang="x-none" b="1"/>
              <a:t>Theorem:</a:t>
            </a:r>
            <a:r>
              <a:rPr lang="en-US" altLang="x-none"/>
              <a:t> For a node </a:t>
            </a:r>
            <a:r>
              <a:rPr lang="en-US" altLang="x-none" b="1">
                <a:solidFill>
                  <a:srgbClr val="0000FF"/>
                </a:solidFill>
              </a:rPr>
              <a:t>f</a:t>
            </a:r>
            <a:r>
              <a:rPr lang="en-US" altLang="x-none"/>
              <a:t> in </a:t>
            </a:r>
            <a:r>
              <a:rPr lang="en-US" altLang="x-none" b="1">
                <a:solidFill>
                  <a:srgbClr val="0000FF"/>
                </a:solidFill>
              </a:rPr>
              <a:t>F</a:t>
            </a:r>
            <a:endParaRPr lang="en-US" altLang="x-none"/>
          </a:p>
          <a:p>
            <a:pPr eaLnBrk="1" hangingPunct="1">
              <a:spcBef>
                <a:spcPct val="5000"/>
              </a:spcBef>
            </a:pPr>
            <a:r>
              <a:rPr lang="en-US" altLang="x-none"/>
              <a:t>with min d value, d[f] is its</a:t>
            </a:r>
          </a:p>
          <a:p>
            <a:pPr eaLnBrk="1" hangingPunct="1">
              <a:spcBef>
                <a:spcPct val="5000"/>
              </a:spcBef>
            </a:pPr>
            <a:r>
              <a:rPr lang="en-US" altLang="x-none"/>
              <a:t>shortest path length</a:t>
            </a:r>
          </a:p>
        </p:txBody>
      </p:sp>
      <p:grpSp>
        <p:nvGrpSpPr>
          <p:cNvPr id="59403" name="Group 21"/>
          <p:cNvGrpSpPr>
            <a:grpSpLocks/>
          </p:cNvGrpSpPr>
          <p:nvPr/>
        </p:nvGrpSpPr>
        <p:grpSpPr bwMode="auto">
          <a:xfrm>
            <a:off x="2133600" y="1524000"/>
            <a:ext cx="457200" cy="457200"/>
            <a:chOff x="1392" y="1392"/>
            <a:chExt cx="288" cy="288"/>
          </a:xfrm>
        </p:grpSpPr>
        <p:sp>
          <p:nvSpPr>
            <p:cNvPr id="59426" name="Oval 22"/>
            <p:cNvSpPr>
              <a:spLocks noChangeArrowheads="1"/>
            </p:cNvSpPr>
            <p:nvPr/>
          </p:nvSpPr>
          <p:spPr bwMode="auto">
            <a:xfrm>
              <a:off x="1440" y="1440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59427" name="Text Box 24"/>
            <p:cNvSpPr txBox="1">
              <a:spLocks noChangeArrowheads="1"/>
            </p:cNvSpPr>
            <p:nvPr/>
          </p:nvSpPr>
          <p:spPr bwMode="auto">
            <a:xfrm>
              <a:off x="1392" y="1392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x-none"/>
                <a:t>w</a:t>
              </a:r>
            </a:p>
          </p:txBody>
        </p:sp>
      </p:grpSp>
      <p:sp>
        <p:nvSpPr>
          <p:cNvPr id="59404" name="Text Box 25"/>
          <p:cNvSpPr txBox="1">
            <a:spLocks noChangeArrowheads="1"/>
          </p:cNvSpPr>
          <p:nvPr/>
        </p:nvSpPr>
        <p:spPr bwMode="auto">
          <a:xfrm>
            <a:off x="5334000" y="6858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x-none"/>
              <a:t>F ≠  {}</a:t>
            </a:r>
          </a:p>
        </p:txBody>
      </p:sp>
      <p:sp>
        <p:nvSpPr>
          <p:cNvPr id="59405" name="Rectangle 36"/>
          <p:cNvSpPr txBox="1">
            <a:spLocks noChangeArrowheads="1"/>
          </p:cNvSpPr>
          <p:nvPr/>
        </p:nvSpPr>
        <p:spPr bwMode="auto">
          <a:xfrm>
            <a:off x="228600" y="228600"/>
            <a:ext cx="3352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800" tIns="50800" bIns="50800"/>
          <a:lstStyle>
            <a:lvl1pPr marL="39688" indent="-396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39688" indent="-39688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39688" indent="-39688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39688" indent="-39688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39688" indent="-39688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496888" indent="-39688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954088" indent="-39688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1411288" indent="-39688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1868488" indent="-39688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x-none" sz="2800" b="1">
                <a:solidFill>
                  <a:srgbClr val="CC0000"/>
                </a:solidFill>
              </a:rPr>
              <a:t>A Note on Dijkstra</a:t>
            </a:r>
            <a:endParaRPr lang="en-US" altLang="x-none" sz="4400"/>
          </a:p>
        </p:txBody>
      </p:sp>
      <p:grpSp>
        <p:nvGrpSpPr>
          <p:cNvPr id="59406" name="Group 1"/>
          <p:cNvGrpSpPr>
            <a:grpSpLocks/>
          </p:cNvGrpSpPr>
          <p:nvPr/>
        </p:nvGrpSpPr>
        <p:grpSpPr bwMode="auto">
          <a:xfrm>
            <a:off x="685800" y="1447800"/>
            <a:ext cx="457200" cy="457200"/>
            <a:chOff x="5334000" y="5181600"/>
            <a:chExt cx="457200" cy="457200"/>
          </a:xfrm>
        </p:grpSpPr>
        <p:sp>
          <p:nvSpPr>
            <p:cNvPr id="59424" name="Oval 42"/>
            <p:cNvSpPr>
              <a:spLocks noChangeArrowheads="1"/>
            </p:cNvSpPr>
            <p:nvPr/>
          </p:nvSpPr>
          <p:spPr bwMode="auto">
            <a:xfrm>
              <a:off x="53340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59425" name="Text Box 44"/>
            <p:cNvSpPr txBox="1">
              <a:spLocks noChangeArrowheads="1"/>
            </p:cNvSpPr>
            <p:nvPr/>
          </p:nvSpPr>
          <p:spPr bwMode="auto">
            <a:xfrm>
              <a:off x="5334000" y="51816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x-none"/>
                <a:t>f</a:t>
              </a:r>
            </a:p>
          </p:txBody>
        </p:sp>
      </p:grpSp>
      <p:sp>
        <p:nvSpPr>
          <p:cNvPr id="59407" name="Line 45"/>
          <p:cNvSpPr>
            <a:spLocks noChangeShapeType="1"/>
          </p:cNvSpPr>
          <p:nvPr/>
        </p:nvSpPr>
        <p:spPr bwMode="auto">
          <a:xfrm flipV="1">
            <a:off x="990600" y="1371600"/>
            <a:ext cx="1219200" cy="304800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8" name="Rectangle 14"/>
          <p:cNvSpPr>
            <a:spLocks/>
          </p:cNvSpPr>
          <p:nvPr/>
        </p:nvSpPr>
        <p:spPr bwMode="auto">
          <a:xfrm>
            <a:off x="4419600" y="381000"/>
            <a:ext cx="38862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1450"/>
              </a:spcBef>
            </a:pPr>
            <a:r>
              <a:rPr lang="en-US" altLang="x-none">
                <a:solidFill>
                  <a:schemeClr val="tx1"/>
                </a:solidFill>
                <a:ea typeface="MS PGothic" charset="-128"/>
              </a:rPr>
              <a:t>S=  { }; F=  { v }; d[v]= 0;</a:t>
            </a:r>
          </a:p>
        </p:txBody>
      </p:sp>
      <p:sp>
        <p:nvSpPr>
          <p:cNvPr id="59409" name="Rectangle 22"/>
          <p:cNvSpPr>
            <a:spLocks/>
          </p:cNvSpPr>
          <p:nvPr/>
        </p:nvSpPr>
        <p:spPr bwMode="auto">
          <a:xfrm>
            <a:off x="5219700" y="2306638"/>
            <a:ext cx="3886200" cy="112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/>
            <a:r>
              <a:rPr lang="en-US" altLang="x-none" b="1">
                <a:solidFill>
                  <a:schemeClr val="tx1"/>
                </a:solidFill>
                <a:ea typeface="MS PGothic" charset="-128"/>
              </a:rPr>
              <a:t>if</a:t>
            </a:r>
            <a:r>
              <a:rPr lang="en-US" altLang="x-none">
                <a:solidFill>
                  <a:schemeClr val="tx1"/>
                </a:solidFill>
                <a:ea typeface="MS PGothic" charset="-128"/>
              </a:rPr>
              <a:t> (w not in S or F) {</a:t>
            </a:r>
          </a:p>
          <a:p>
            <a:pPr eaLnBrk="1" hangingPunct="1">
              <a:spcBef>
                <a:spcPts val="300"/>
              </a:spcBef>
            </a:pPr>
            <a:r>
              <a:rPr lang="en-US" altLang="x-none">
                <a:solidFill>
                  <a:schemeClr val="tx1"/>
                </a:solidFill>
                <a:ea typeface="MS PGothic" charset="-128"/>
              </a:rPr>
              <a:t>    d[w]=  d[f] + wgt(f, w);</a:t>
            </a:r>
          </a:p>
          <a:p>
            <a:pPr eaLnBrk="1" hangingPunct="1">
              <a:spcBef>
                <a:spcPts val="300"/>
              </a:spcBef>
            </a:pPr>
            <a:r>
              <a:rPr lang="en-US" altLang="x-none">
                <a:solidFill>
                  <a:schemeClr val="tx1"/>
                </a:solidFill>
                <a:ea typeface="MS PGothic" charset="-128"/>
              </a:rPr>
              <a:t>    add w to F;</a:t>
            </a:r>
          </a:p>
          <a:p>
            <a:pPr eaLnBrk="1" hangingPunct="1">
              <a:spcBef>
                <a:spcPts val="300"/>
              </a:spcBef>
            </a:pPr>
            <a:r>
              <a:rPr lang="en-US" altLang="x-none">
                <a:solidFill>
                  <a:schemeClr val="tx1"/>
                </a:solidFill>
                <a:ea typeface="MS PGothic" charset="-128"/>
              </a:rPr>
              <a:t>} </a:t>
            </a:r>
            <a:r>
              <a:rPr lang="en-US" altLang="x-none" b="1">
                <a:solidFill>
                  <a:schemeClr val="tx1"/>
                </a:solidFill>
                <a:ea typeface="MS PGothic" charset="-128"/>
              </a:rPr>
              <a:t>else</a:t>
            </a:r>
            <a:endParaRPr lang="en-US" altLang="x-none">
              <a:solidFill>
                <a:schemeClr val="tx1"/>
              </a:solidFill>
              <a:ea typeface="MS PGothic" charset="-128"/>
            </a:endParaRPr>
          </a:p>
          <a:p>
            <a:pPr eaLnBrk="1" hangingPunct="1">
              <a:spcBef>
                <a:spcPts val="300"/>
              </a:spcBef>
            </a:pPr>
            <a:endParaRPr lang="en-US" altLang="x-none">
              <a:solidFill>
                <a:schemeClr val="tx1"/>
              </a:solidFill>
              <a:ea typeface="MS PGothic" charset="-128"/>
            </a:endParaRPr>
          </a:p>
          <a:p>
            <a:pPr eaLnBrk="1" hangingPunct="1">
              <a:spcBef>
                <a:spcPts val="300"/>
              </a:spcBef>
            </a:pPr>
            <a:endParaRPr lang="en-US" altLang="x-none">
              <a:solidFill>
                <a:schemeClr val="tx1"/>
              </a:solidFill>
              <a:ea typeface="MS PGothic" charset="-128"/>
            </a:endParaRPr>
          </a:p>
          <a:p>
            <a:pPr eaLnBrk="1" hangingPunct="1">
              <a:spcBef>
                <a:spcPts val="300"/>
              </a:spcBef>
            </a:pPr>
            <a:r>
              <a:rPr lang="en-US" altLang="x-none">
                <a:solidFill>
                  <a:schemeClr val="tx1"/>
                </a:solidFill>
                <a:ea typeface="MS PGothic" charset="-128"/>
              </a:rPr>
              <a:t>}</a:t>
            </a:r>
          </a:p>
        </p:txBody>
      </p:sp>
      <p:grpSp>
        <p:nvGrpSpPr>
          <p:cNvPr id="59410" name="Group 30"/>
          <p:cNvGrpSpPr>
            <a:grpSpLocks/>
          </p:cNvGrpSpPr>
          <p:nvPr/>
        </p:nvGrpSpPr>
        <p:grpSpPr bwMode="auto">
          <a:xfrm>
            <a:off x="2209800" y="1143000"/>
            <a:ext cx="457200" cy="469900"/>
            <a:chOff x="48" y="0"/>
            <a:chExt cx="288" cy="296"/>
          </a:xfrm>
        </p:grpSpPr>
        <p:sp>
          <p:nvSpPr>
            <p:cNvPr id="59422" name="Oval 31"/>
            <p:cNvSpPr>
              <a:spLocks/>
            </p:cNvSpPr>
            <p:nvPr/>
          </p:nvSpPr>
          <p:spPr bwMode="auto">
            <a:xfrm>
              <a:off x="48" y="48"/>
              <a:ext cx="192" cy="19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CC00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59423" name="Rectangle 32"/>
            <p:cNvSpPr>
              <a:spLocks/>
            </p:cNvSpPr>
            <p:nvPr/>
          </p:nvSpPr>
          <p:spPr bwMode="auto">
            <a:xfrm>
              <a:off x="48" y="0"/>
              <a:ext cx="288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ts val="1450"/>
                </a:spcBef>
              </a:pPr>
              <a:r>
                <a:rPr lang="en-US" altLang="x-none">
                  <a:solidFill>
                    <a:schemeClr val="tx1"/>
                  </a:solidFill>
                  <a:ea typeface="MS PGothic" charset="-128"/>
                </a:rPr>
                <a:t>w</a:t>
              </a:r>
            </a:p>
          </p:txBody>
        </p:sp>
      </p:grpSp>
      <p:sp>
        <p:nvSpPr>
          <p:cNvPr id="59411" name="Line 33"/>
          <p:cNvSpPr>
            <a:spLocks noChangeShapeType="1"/>
          </p:cNvSpPr>
          <p:nvPr/>
        </p:nvSpPr>
        <p:spPr bwMode="auto">
          <a:xfrm rot="10800000" flipH="1" flipV="1">
            <a:off x="990600" y="1701800"/>
            <a:ext cx="1219200" cy="50800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2" name="Rectangle 23"/>
          <p:cNvSpPr>
            <a:spLocks/>
          </p:cNvSpPr>
          <p:nvPr/>
        </p:nvSpPr>
        <p:spPr bwMode="auto">
          <a:xfrm>
            <a:off x="5410200" y="3886200"/>
            <a:ext cx="40386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288"/>
              </a:spcBef>
            </a:pPr>
            <a:r>
              <a:rPr lang="en-US" altLang="x-none" b="1">
                <a:solidFill>
                  <a:schemeClr val="tx1"/>
                </a:solidFill>
                <a:ea typeface="MS PGothic" charset="-128"/>
              </a:rPr>
              <a:t>if</a:t>
            </a:r>
            <a:r>
              <a:rPr lang="en-US" altLang="x-none">
                <a:solidFill>
                  <a:schemeClr val="tx1"/>
                </a:solidFill>
                <a:ea typeface="MS PGothic" charset="-128"/>
              </a:rPr>
              <a:t> (d[f] + wgt (f,w) &lt; d[w]) {</a:t>
            </a:r>
          </a:p>
          <a:p>
            <a:pPr eaLnBrk="1" hangingPunct="1">
              <a:spcBef>
                <a:spcPts val="288"/>
              </a:spcBef>
            </a:pPr>
            <a:r>
              <a:rPr lang="en-US" altLang="x-none">
                <a:solidFill>
                  <a:schemeClr val="tx1"/>
                </a:solidFill>
                <a:ea typeface="MS PGothic" charset="-128"/>
              </a:rPr>
              <a:t>    d[w]= d[f] + wgt(f, w);  </a:t>
            </a:r>
          </a:p>
        </p:txBody>
      </p:sp>
      <p:grpSp>
        <p:nvGrpSpPr>
          <p:cNvPr id="59413" name="Group 47"/>
          <p:cNvGrpSpPr>
            <a:grpSpLocks/>
          </p:cNvGrpSpPr>
          <p:nvPr/>
        </p:nvGrpSpPr>
        <p:grpSpPr bwMode="auto">
          <a:xfrm>
            <a:off x="914400" y="3657600"/>
            <a:ext cx="2671763" cy="369888"/>
            <a:chOff x="0" y="-48"/>
            <a:chExt cx="1682" cy="233"/>
          </a:xfrm>
        </p:grpSpPr>
        <p:sp>
          <p:nvSpPr>
            <p:cNvPr id="59414" name="Oval 48"/>
            <p:cNvSpPr>
              <a:spLocks/>
            </p:cNvSpPr>
            <p:nvPr/>
          </p:nvSpPr>
          <p:spPr bwMode="auto">
            <a:xfrm>
              <a:off x="0" y="48"/>
              <a:ext cx="96" cy="96"/>
            </a:xfrm>
            <a:prstGeom prst="ellipse">
              <a:avLst/>
            </a:prstGeom>
            <a:solidFill>
              <a:srgbClr val="CC0000"/>
            </a:solidFill>
            <a:ln w="12700">
              <a:solidFill>
                <a:srgbClr val="CC00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59415" name="Oval 49"/>
            <p:cNvSpPr>
              <a:spLocks/>
            </p:cNvSpPr>
            <p:nvPr/>
          </p:nvSpPr>
          <p:spPr bwMode="auto">
            <a:xfrm>
              <a:off x="480" y="48"/>
              <a:ext cx="96" cy="96"/>
            </a:xfrm>
            <a:prstGeom prst="ellipse">
              <a:avLst/>
            </a:prstGeom>
            <a:solidFill>
              <a:srgbClr val="CC0000"/>
            </a:solidFill>
            <a:ln w="12700">
              <a:solidFill>
                <a:srgbClr val="CC00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59416" name="Oval 50"/>
            <p:cNvSpPr>
              <a:spLocks/>
            </p:cNvSpPr>
            <p:nvPr/>
          </p:nvSpPr>
          <p:spPr bwMode="auto">
            <a:xfrm>
              <a:off x="1008" y="48"/>
              <a:ext cx="95" cy="96"/>
            </a:xfrm>
            <a:prstGeom prst="ellipse">
              <a:avLst/>
            </a:prstGeom>
            <a:solidFill>
              <a:srgbClr val="CC0000"/>
            </a:solidFill>
            <a:ln w="12700">
              <a:solidFill>
                <a:srgbClr val="CC00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59417" name="Oval 51"/>
            <p:cNvSpPr>
              <a:spLocks/>
            </p:cNvSpPr>
            <p:nvPr/>
          </p:nvSpPr>
          <p:spPr bwMode="auto">
            <a:xfrm>
              <a:off x="1439" y="48"/>
              <a:ext cx="96" cy="96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59418" name="Line 52"/>
            <p:cNvSpPr>
              <a:spLocks noChangeShapeType="1"/>
            </p:cNvSpPr>
            <p:nvPr/>
          </p:nvSpPr>
          <p:spPr bwMode="auto">
            <a:xfrm>
              <a:off x="144" y="96"/>
              <a:ext cx="336" cy="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9" name="Line 53"/>
            <p:cNvSpPr>
              <a:spLocks noChangeShapeType="1"/>
            </p:cNvSpPr>
            <p:nvPr/>
          </p:nvSpPr>
          <p:spPr bwMode="auto">
            <a:xfrm>
              <a:off x="624" y="96"/>
              <a:ext cx="384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0" name="Line 54"/>
            <p:cNvSpPr>
              <a:spLocks noChangeShapeType="1"/>
            </p:cNvSpPr>
            <p:nvPr/>
          </p:nvSpPr>
          <p:spPr bwMode="auto">
            <a:xfrm>
              <a:off x="1103" y="96"/>
              <a:ext cx="336" cy="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1" name="Rectangle 55"/>
            <p:cNvSpPr>
              <a:spLocks/>
            </p:cNvSpPr>
            <p:nvPr/>
          </p:nvSpPr>
          <p:spPr bwMode="auto">
            <a:xfrm>
              <a:off x="1583" y="-48"/>
              <a:ext cx="9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>
              <a:lvl1pPr marL="39688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r>
                <a:rPr lang="en-US" altLang="x-none">
                  <a:solidFill>
                    <a:srgbClr val="0000FF"/>
                  </a:solidFill>
                  <a:ea typeface="MS PGothic" charset="-128"/>
                </a:rPr>
                <a:t>f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54"/>
          <p:cNvSpPr>
            <a:spLocks noGrp="1" noChangeArrowheads="1"/>
          </p:cNvSpPr>
          <p:nvPr>
            <p:ph type="title"/>
          </p:nvPr>
        </p:nvSpPr>
        <p:spPr>
          <a:xfrm>
            <a:off x="-17463" y="457200"/>
            <a:ext cx="6477001" cy="685800"/>
          </a:xfrm>
        </p:spPr>
        <p:txBody>
          <a:bodyPr rIns="132080"/>
          <a:lstStyle/>
          <a:p>
            <a:pPr eaLnBrk="1" hangingPunct="1"/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Difference between Prim and Kruskal</a:t>
            </a:r>
            <a:endParaRPr lang="en-US" altLang="x-none" sz="2800" b="1">
              <a:solidFill>
                <a:srgbClr val="FF0000"/>
              </a:solidFill>
              <a:latin typeface="Tw Cen MT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66800"/>
            <a:ext cx="6934200" cy="17240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defRPr/>
            </a:pPr>
            <a:r>
              <a:rPr lang="en-US" altLang="x-none" smtClean="0"/>
              <a:t>Prim requires that the constructed red tree</a:t>
            </a:r>
            <a:br>
              <a:rPr lang="en-US" altLang="x-none" smtClean="0"/>
            </a:br>
            <a:r>
              <a:rPr lang="en-US" altLang="x-none" smtClean="0"/>
              <a:t>always be connected.</a:t>
            </a:r>
          </a:p>
          <a:p>
            <a:pPr eaLnBrk="1" hangingPunct="1">
              <a:defRPr/>
            </a:pPr>
            <a:r>
              <a:rPr lang="en-US" altLang="x-none" smtClean="0"/>
              <a:t>Kruskal doesn</a:t>
            </a:r>
            <a:r>
              <a:rPr lang="en-US" altLang="en-US" smtClean="0"/>
              <a:t>’</a:t>
            </a:r>
            <a:r>
              <a:rPr lang="en-US" altLang="x-none" smtClean="0"/>
              <a:t>t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altLang="x-none" smtClean="0"/>
              <a:t>But: Both algorithms find a minimal spanning tree</a:t>
            </a:r>
          </a:p>
        </p:txBody>
      </p:sp>
      <p:sp>
        <p:nvSpPr>
          <p:cNvPr id="45059" name="Rectangle 55"/>
          <p:cNvSpPr>
            <a:spLocks/>
          </p:cNvSpPr>
          <p:nvPr/>
        </p:nvSpPr>
        <p:spPr bwMode="auto">
          <a:xfrm>
            <a:off x="6553200" y="533400"/>
            <a:ext cx="1828800" cy="15240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40639" bIns="0"/>
          <a:lstStyle>
            <a:lvl1pPr marL="38100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r" eaLnBrk="1" hangingPunct="1">
              <a:spcBef>
                <a:spcPts val="1000"/>
              </a:spcBef>
              <a:buClr>
                <a:srgbClr val="008000"/>
              </a:buClr>
              <a:buFontTx/>
              <a:buNone/>
            </a:pPr>
            <a:r>
              <a:rPr lang="en-US" altLang="x-none" sz="2400">
                <a:solidFill>
                  <a:srgbClr val="008000"/>
                </a:solidFill>
              </a:rPr>
              <a:t>Minimal set of edges that connect all vertices</a:t>
            </a:r>
          </a:p>
        </p:txBody>
      </p:sp>
      <p:sp>
        <p:nvSpPr>
          <p:cNvPr id="45060" name="TextBox 3"/>
          <p:cNvSpPr txBox="1">
            <a:spLocks noChangeArrowheads="1"/>
          </p:cNvSpPr>
          <p:nvPr/>
        </p:nvSpPr>
        <p:spPr bwMode="auto">
          <a:xfrm>
            <a:off x="1219200" y="3581400"/>
            <a:ext cx="6307138" cy="830263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If the edge weights are all different, the Prim and Kruskal algorithms construct the same tree.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086600" cy="1143000"/>
          </a:xfrm>
        </p:spPr>
        <p:txBody>
          <a:bodyPr/>
          <a:lstStyle/>
          <a:p>
            <a:r>
              <a:rPr lang="en-US" altLang="x-none" sz="3600">
                <a:solidFill>
                  <a:srgbClr val="660066"/>
                </a:solidFill>
              </a:rPr>
              <a:t>Prim’s (JPD) spanning tree algorithm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pPr marL="39688" indent="0">
              <a:buFont typeface="Times" charset="0"/>
              <a:buNone/>
            </a:pPr>
            <a:r>
              <a:rPr lang="en-US" altLang="x-none" sz="2400"/>
              <a:t>Given: graph (V, E)   (sets of vertices and edges)</a:t>
            </a:r>
          </a:p>
          <a:p>
            <a:pPr marL="39688" indent="0">
              <a:buFont typeface="Times" charset="0"/>
              <a:buNone/>
            </a:pPr>
            <a:r>
              <a:rPr lang="en-US" altLang="x-none" sz="2400"/>
              <a:t>Output: tree (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, </a:t>
            </a:r>
            <a:r>
              <a:rPr lang="en-US" altLang="x-none" sz="2400">
                <a:solidFill>
                  <a:srgbClr val="FF0000"/>
                </a:solidFill>
              </a:rPr>
              <a:t>E1</a:t>
            </a:r>
            <a:r>
              <a:rPr lang="en-US" altLang="x-none" sz="2400"/>
              <a:t>), where </a:t>
            </a:r>
          </a:p>
          <a:p>
            <a:pPr marL="39688" indent="0">
              <a:buFont typeface="Times" charset="0"/>
              <a:buNone/>
            </a:pPr>
            <a:r>
              <a:rPr lang="en-US" altLang="x-none" sz="2400"/>
              <a:t>            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 = V</a:t>
            </a:r>
          </a:p>
          <a:p>
            <a:pPr marL="39688" indent="0">
              <a:buFont typeface="Times" charset="0"/>
              <a:buNone/>
            </a:pPr>
            <a:r>
              <a:rPr lang="en-US" altLang="x-none" sz="2400"/>
              <a:t>             </a:t>
            </a:r>
            <a:r>
              <a:rPr lang="en-US" altLang="x-none" sz="2400">
                <a:solidFill>
                  <a:srgbClr val="FF0000"/>
                </a:solidFill>
              </a:rPr>
              <a:t>E1</a:t>
            </a:r>
            <a:r>
              <a:rPr lang="en-US" altLang="x-none" sz="2400"/>
              <a:t> is a subset of E</a:t>
            </a:r>
          </a:p>
          <a:p>
            <a:pPr marL="39688" indent="0">
              <a:buFont typeface="Times" charset="0"/>
              <a:buNone/>
            </a:pPr>
            <a:r>
              <a:rPr lang="en-US" altLang="x-none" sz="2400"/>
              <a:t>             (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, </a:t>
            </a:r>
            <a:r>
              <a:rPr lang="en-US" altLang="x-none" sz="2400">
                <a:solidFill>
                  <a:srgbClr val="FF0000"/>
                </a:solidFill>
              </a:rPr>
              <a:t>E1</a:t>
            </a:r>
            <a:r>
              <a:rPr lang="en-US" altLang="x-none" sz="2400"/>
              <a:t>) is a minimal spanning tree –sum of edge</a:t>
            </a:r>
          </a:p>
          <a:p>
            <a:pPr marL="39688" indent="0">
              <a:buFont typeface="Times" charset="0"/>
              <a:buNone/>
            </a:pPr>
            <a:r>
              <a:rPr lang="en-US" altLang="x-none" sz="2400"/>
              <a:t>                            weights is minimal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9BDF6F7D-37A5-5049-B600-02B0F7D5462F}" type="slidenum">
              <a:rPr lang="en-US" altLang="x-none" sz="1400">
                <a:ea typeface="MS PGothic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31</a:t>
            </a:fld>
            <a:endParaRPr lang="en-US" altLang="x-none" sz="1400">
              <a:ea typeface="MS PGothic" charset="-128"/>
            </a:endParaRPr>
          </a:p>
        </p:txBody>
      </p:sp>
      <p:grpSp>
        <p:nvGrpSpPr>
          <p:cNvPr id="24" name="Group 1"/>
          <p:cNvGrpSpPr>
            <a:grpSpLocks/>
          </p:cNvGrpSpPr>
          <p:nvPr/>
        </p:nvGrpSpPr>
        <p:grpSpPr bwMode="auto">
          <a:xfrm>
            <a:off x="5638800" y="4381500"/>
            <a:ext cx="1981200" cy="1562100"/>
            <a:chOff x="762000" y="2738438"/>
            <a:chExt cx="1981200" cy="1562377"/>
          </a:xfrm>
        </p:grpSpPr>
        <p:grpSp>
          <p:nvGrpSpPr>
            <p:cNvPr id="46105" name="Group 3"/>
            <p:cNvGrpSpPr>
              <a:grpSpLocks/>
            </p:cNvGrpSpPr>
            <p:nvPr/>
          </p:nvGrpSpPr>
          <p:grpSpPr bwMode="auto">
            <a:xfrm>
              <a:off x="1066739" y="2865460"/>
              <a:ext cx="1409420" cy="1435355"/>
              <a:chOff x="466" y="-67"/>
              <a:chExt cx="888" cy="904"/>
            </a:xfrm>
          </p:grpSpPr>
          <p:sp>
            <p:nvSpPr>
              <p:cNvPr id="46112" name="Oval 4"/>
              <p:cNvSpPr>
                <a:spLocks/>
              </p:cNvSpPr>
              <p:nvPr/>
            </p:nvSpPr>
            <p:spPr bwMode="auto">
              <a:xfrm>
                <a:off x="575" y="283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113" name="Oval 5"/>
              <p:cNvSpPr>
                <a:spLocks/>
              </p:cNvSpPr>
              <p:nvPr/>
            </p:nvSpPr>
            <p:spPr bwMode="auto">
              <a:xfrm>
                <a:off x="466" y="780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114" name="Oval 8"/>
              <p:cNvSpPr>
                <a:spLocks/>
              </p:cNvSpPr>
              <p:nvPr/>
            </p:nvSpPr>
            <p:spPr bwMode="auto">
              <a:xfrm>
                <a:off x="1167" y="768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115" name="Oval 11"/>
              <p:cNvSpPr>
                <a:spLocks/>
              </p:cNvSpPr>
              <p:nvPr/>
            </p:nvSpPr>
            <p:spPr bwMode="auto">
              <a:xfrm>
                <a:off x="1296" y="209"/>
                <a:ext cx="58" cy="58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116" name="AutoShape 17"/>
              <p:cNvSpPr>
                <a:spLocks/>
              </p:cNvSpPr>
              <p:nvPr/>
            </p:nvSpPr>
            <p:spPr bwMode="auto">
              <a:xfrm rot="10800000" flipH="1">
                <a:off x="495" y="340"/>
                <a:ext cx="109" cy="4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6117" name="AutoShape 23"/>
              <p:cNvSpPr>
                <a:spLocks/>
              </p:cNvSpPr>
              <p:nvPr/>
            </p:nvSpPr>
            <p:spPr bwMode="auto">
              <a:xfrm rot="10800000" flipH="1">
                <a:off x="1196" y="243"/>
                <a:ext cx="134" cy="52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6118" name="Oval 28"/>
              <p:cNvSpPr>
                <a:spLocks/>
              </p:cNvSpPr>
              <p:nvPr/>
            </p:nvSpPr>
            <p:spPr bwMode="auto">
              <a:xfrm>
                <a:off x="994" y="-67"/>
                <a:ext cx="96" cy="67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119" name="AutoShape 31"/>
              <p:cNvSpPr>
                <a:spLocks/>
              </p:cNvSpPr>
              <p:nvPr/>
            </p:nvSpPr>
            <p:spPr bwMode="auto">
              <a:xfrm>
                <a:off x="1090" y="2"/>
                <a:ext cx="214" cy="2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6120" name="AutoShape 35"/>
              <p:cNvSpPr>
                <a:spLocks/>
              </p:cNvSpPr>
              <p:nvPr/>
            </p:nvSpPr>
            <p:spPr bwMode="auto">
              <a:xfrm rot="10800000" flipH="1">
                <a:off x="624" y="0"/>
                <a:ext cx="370" cy="2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6121" name="AutoShape 36"/>
              <p:cNvSpPr>
                <a:spLocks/>
              </p:cNvSpPr>
              <p:nvPr/>
            </p:nvSpPr>
            <p:spPr bwMode="auto">
              <a:xfrm rot="10800000" flipH="1">
                <a:off x="515" y="243"/>
                <a:ext cx="815" cy="5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6122" name="AutoShape 54"/>
              <p:cNvSpPr>
                <a:spLocks/>
              </p:cNvSpPr>
              <p:nvPr/>
            </p:nvSpPr>
            <p:spPr bwMode="auto">
              <a:xfrm rot="10800000" flipH="1">
                <a:off x="523" y="797"/>
                <a:ext cx="644" cy="1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46106" name="TextBox 1"/>
            <p:cNvSpPr txBox="1">
              <a:spLocks noChangeArrowheads="1"/>
            </p:cNvSpPr>
            <p:nvPr/>
          </p:nvSpPr>
          <p:spPr bwMode="auto">
            <a:xfrm>
              <a:off x="1262063" y="2743200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6107" name="TextBox 26"/>
            <p:cNvSpPr txBox="1">
              <a:spLocks noChangeArrowheads="1"/>
            </p:cNvSpPr>
            <p:nvPr/>
          </p:nvSpPr>
          <p:spPr bwMode="auto">
            <a:xfrm>
              <a:off x="1795463" y="3736241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6108" name="TextBox 28"/>
            <p:cNvSpPr txBox="1">
              <a:spLocks noChangeArrowheads="1"/>
            </p:cNvSpPr>
            <p:nvPr/>
          </p:nvSpPr>
          <p:spPr bwMode="auto">
            <a:xfrm>
              <a:off x="2252663" y="2738438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46109" name="TextBox 30"/>
            <p:cNvSpPr txBox="1">
              <a:spLocks noChangeArrowheads="1"/>
            </p:cNvSpPr>
            <p:nvPr/>
          </p:nvSpPr>
          <p:spPr bwMode="auto">
            <a:xfrm>
              <a:off x="2405062" y="35099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46110" name="TextBox 31"/>
            <p:cNvSpPr txBox="1">
              <a:spLocks noChangeArrowheads="1"/>
            </p:cNvSpPr>
            <p:nvPr/>
          </p:nvSpPr>
          <p:spPr bwMode="auto">
            <a:xfrm>
              <a:off x="762000" y="3586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46111" name="TextBox 32"/>
            <p:cNvSpPr txBox="1">
              <a:spLocks noChangeArrowheads="1"/>
            </p:cNvSpPr>
            <p:nvPr/>
          </p:nvSpPr>
          <p:spPr bwMode="auto">
            <a:xfrm>
              <a:off x="1676400" y="3205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</p:grpSp>
      <p:grpSp>
        <p:nvGrpSpPr>
          <p:cNvPr id="46085" name="Group 43"/>
          <p:cNvGrpSpPr>
            <a:grpSpLocks/>
          </p:cNvGrpSpPr>
          <p:nvPr/>
        </p:nvGrpSpPr>
        <p:grpSpPr bwMode="auto">
          <a:xfrm>
            <a:off x="1143000" y="4419600"/>
            <a:ext cx="1981200" cy="1562100"/>
            <a:chOff x="1143000" y="4191000"/>
            <a:chExt cx="1981200" cy="1562100"/>
          </a:xfrm>
        </p:grpSpPr>
        <p:grpSp>
          <p:nvGrpSpPr>
            <p:cNvPr id="46086" name="Group 1"/>
            <p:cNvGrpSpPr>
              <a:grpSpLocks/>
            </p:cNvGrpSpPr>
            <p:nvPr/>
          </p:nvGrpSpPr>
          <p:grpSpPr bwMode="auto">
            <a:xfrm>
              <a:off x="1143000" y="4191000"/>
              <a:ext cx="1981200" cy="1562100"/>
              <a:chOff x="762000" y="2738438"/>
              <a:chExt cx="1981200" cy="1562377"/>
            </a:xfrm>
          </p:grpSpPr>
          <p:grpSp>
            <p:nvGrpSpPr>
              <p:cNvPr id="46088" name="Group 3"/>
              <p:cNvGrpSpPr>
                <a:grpSpLocks/>
              </p:cNvGrpSpPr>
              <p:nvPr/>
            </p:nvGrpSpPr>
            <p:grpSpPr bwMode="auto">
              <a:xfrm>
                <a:off x="1066739" y="2967078"/>
                <a:ext cx="1409420" cy="1333737"/>
                <a:chOff x="466" y="-3"/>
                <a:chExt cx="888" cy="840"/>
              </a:xfrm>
            </p:grpSpPr>
            <p:sp>
              <p:nvSpPr>
                <p:cNvPr id="46095" name="Oval 4"/>
                <p:cNvSpPr>
                  <a:spLocks/>
                </p:cNvSpPr>
                <p:nvPr/>
              </p:nvSpPr>
              <p:spPr bwMode="auto">
                <a:xfrm>
                  <a:off x="575" y="283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spcBef>
                      <a:spcPts val="800"/>
                    </a:spcBef>
                    <a:buSzPct val="100000"/>
                    <a:buFont typeface="Times" charset="0"/>
                    <a:buChar char="•"/>
                    <a:defRPr sz="32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1pPr>
                  <a:lvl2pPr marL="742950" indent="-285750">
                    <a:spcBef>
                      <a:spcPts val="700"/>
                    </a:spcBef>
                    <a:buSzPct val="100000"/>
                    <a:buFont typeface="Times" charset="0"/>
                    <a:buChar char="–"/>
                    <a:defRPr sz="28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2pPr>
                  <a:lvl3pPr marL="1143000" indent="-228600">
                    <a:spcBef>
                      <a:spcPts val="600"/>
                    </a:spcBef>
                    <a:buSzPct val="100000"/>
                    <a:buFont typeface="Times" charset="0"/>
                    <a:buChar char="•"/>
                    <a:defRPr sz="24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3pPr>
                  <a:lvl4pPr marL="1600200" indent="-228600">
                    <a:spcBef>
                      <a:spcPts val="500"/>
                    </a:spcBef>
                    <a:buSzPct val="100000"/>
                    <a:buFont typeface="Times" charset="0"/>
                    <a:buChar char="–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4pPr>
                  <a:lvl5pPr marL="2057400" indent="-228600">
                    <a:spcBef>
                      <a:spcPts val="500"/>
                    </a:spcBef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5pPr>
                  <a:lvl6pPr marL="25146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6pPr>
                  <a:lvl7pPr marL="29718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7pPr>
                  <a:lvl8pPr marL="34290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8pPr>
                  <a:lvl9pPr marL="38862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fr-BE" altLang="x-none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6096" name="Oval 5"/>
                <p:cNvSpPr>
                  <a:spLocks/>
                </p:cNvSpPr>
                <p:nvPr/>
              </p:nvSpPr>
              <p:spPr bwMode="auto">
                <a:xfrm>
                  <a:off x="466" y="780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spcBef>
                      <a:spcPts val="800"/>
                    </a:spcBef>
                    <a:buSzPct val="100000"/>
                    <a:buFont typeface="Times" charset="0"/>
                    <a:buChar char="•"/>
                    <a:defRPr sz="32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1pPr>
                  <a:lvl2pPr marL="742950" indent="-285750">
                    <a:spcBef>
                      <a:spcPts val="700"/>
                    </a:spcBef>
                    <a:buSzPct val="100000"/>
                    <a:buFont typeface="Times" charset="0"/>
                    <a:buChar char="–"/>
                    <a:defRPr sz="28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2pPr>
                  <a:lvl3pPr marL="1143000" indent="-228600">
                    <a:spcBef>
                      <a:spcPts val="600"/>
                    </a:spcBef>
                    <a:buSzPct val="100000"/>
                    <a:buFont typeface="Times" charset="0"/>
                    <a:buChar char="•"/>
                    <a:defRPr sz="24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3pPr>
                  <a:lvl4pPr marL="1600200" indent="-228600">
                    <a:spcBef>
                      <a:spcPts val="500"/>
                    </a:spcBef>
                    <a:buSzPct val="100000"/>
                    <a:buFont typeface="Times" charset="0"/>
                    <a:buChar char="–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4pPr>
                  <a:lvl5pPr marL="2057400" indent="-228600">
                    <a:spcBef>
                      <a:spcPts val="500"/>
                    </a:spcBef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5pPr>
                  <a:lvl6pPr marL="25146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6pPr>
                  <a:lvl7pPr marL="29718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7pPr>
                  <a:lvl8pPr marL="34290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8pPr>
                  <a:lvl9pPr marL="38862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fr-BE" altLang="x-none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6097" name="Oval 8"/>
                <p:cNvSpPr>
                  <a:spLocks/>
                </p:cNvSpPr>
                <p:nvPr/>
              </p:nvSpPr>
              <p:spPr bwMode="auto">
                <a:xfrm>
                  <a:off x="1167" y="768"/>
                  <a:ext cx="57" cy="57"/>
                </a:xfrm>
                <a:prstGeom prst="ellipse">
                  <a:avLst/>
                </a:prstGeom>
                <a:solidFill>
                  <a:srgbClr val="00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spcBef>
                      <a:spcPts val="800"/>
                    </a:spcBef>
                    <a:buSzPct val="100000"/>
                    <a:buFont typeface="Times" charset="0"/>
                    <a:buChar char="•"/>
                    <a:defRPr sz="32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1pPr>
                  <a:lvl2pPr marL="742950" indent="-285750">
                    <a:spcBef>
                      <a:spcPts val="700"/>
                    </a:spcBef>
                    <a:buSzPct val="100000"/>
                    <a:buFont typeface="Times" charset="0"/>
                    <a:buChar char="–"/>
                    <a:defRPr sz="28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2pPr>
                  <a:lvl3pPr marL="1143000" indent="-228600">
                    <a:spcBef>
                      <a:spcPts val="600"/>
                    </a:spcBef>
                    <a:buSzPct val="100000"/>
                    <a:buFont typeface="Times" charset="0"/>
                    <a:buChar char="•"/>
                    <a:defRPr sz="24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3pPr>
                  <a:lvl4pPr marL="1600200" indent="-228600">
                    <a:spcBef>
                      <a:spcPts val="500"/>
                    </a:spcBef>
                    <a:buSzPct val="100000"/>
                    <a:buFont typeface="Times" charset="0"/>
                    <a:buChar char="–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4pPr>
                  <a:lvl5pPr marL="2057400" indent="-228600">
                    <a:spcBef>
                      <a:spcPts val="500"/>
                    </a:spcBef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5pPr>
                  <a:lvl6pPr marL="25146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6pPr>
                  <a:lvl7pPr marL="29718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7pPr>
                  <a:lvl8pPr marL="34290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8pPr>
                  <a:lvl9pPr marL="38862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fr-BE" altLang="x-none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6098" name="Oval 11"/>
                <p:cNvSpPr>
                  <a:spLocks/>
                </p:cNvSpPr>
                <p:nvPr/>
              </p:nvSpPr>
              <p:spPr bwMode="auto">
                <a:xfrm>
                  <a:off x="1296" y="209"/>
                  <a:ext cx="58" cy="58"/>
                </a:xfrm>
                <a:prstGeom prst="ellipse">
                  <a:avLst/>
                </a:prstGeom>
                <a:solidFill>
                  <a:srgbClr val="00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spcBef>
                      <a:spcPts val="800"/>
                    </a:spcBef>
                    <a:buSzPct val="100000"/>
                    <a:buFont typeface="Times" charset="0"/>
                    <a:buChar char="•"/>
                    <a:defRPr sz="32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1pPr>
                  <a:lvl2pPr marL="742950" indent="-285750">
                    <a:spcBef>
                      <a:spcPts val="700"/>
                    </a:spcBef>
                    <a:buSzPct val="100000"/>
                    <a:buFont typeface="Times" charset="0"/>
                    <a:buChar char="–"/>
                    <a:defRPr sz="28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2pPr>
                  <a:lvl3pPr marL="1143000" indent="-228600">
                    <a:spcBef>
                      <a:spcPts val="600"/>
                    </a:spcBef>
                    <a:buSzPct val="100000"/>
                    <a:buFont typeface="Times" charset="0"/>
                    <a:buChar char="•"/>
                    <a:defRPr sz="24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3pPr>
                  <a:lvl4pPr marL="1600200" indent="-228600">
                    <a:spcBef>
                      <a:spcPts val="500"/>
                    </a:spcBef>
                    <a:buSzPct val="100000"/>
                    <a:buFont typeface="Times" charset="0"/>
                    <a:buChar char="–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4pPr>
                  <a:lvl5pPr marL="2057400" indent="-228600">
                    <a:spcBef>
                      <a:spcPts val="500"/>
                    </a:spcBef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5pPr>
                  <a:lvl6pPr marL="25146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6pPr>
                  <a:lvl7pPr marL="29718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7pPr>
                  <a:lvl8pPr marL="34290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8pPr>
                  <a:lvl9pPr marL="3886200" indent="-228600" eaLnBrk="0" fontAlgn="base" hangingPunct="0">
                    <a:spcBef>
                      <a:spcPts val="500"/>
                    </a:spcBef>
                    <a:spcAft>
                      <a:spcPct val="0"/>
                    </a:spcAft>
                    <a:buSzPct val="100000"/>
                    <a:buFont typeface="Times" charset="0"/>
                    <a:buChar char="»"/>
                    <a:defRPr sz="2000">
                      <a:solidFill>
                        <a:schemeClr val="tx1"/>
                      </a:solidFill>
                      <a:latin typeface="Times" charset="0"/>
                      <a:ea typeface="ヒラギノ明朝 ProN W3" charset="-128"/>
                      <a:sym typeface="Times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endParaRPr lang="fr-BE" altLang="x-none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6099" name="AutoShape 17"/>
                <p:cNvSpPr>
                  <a:spLocks/>
                </p:cNvSpPr>
                <p:nvPr/>
              </p:nvSpPr>
              <p:spPr bwMode="auto">
                <a:xfrm rot="10800000" flipH="1">
                  <a:off x="495" y="340"/>
                  <a:ext cx="109" cy="44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60000 65536"/>
                    <a:gd name="T5" fmla="*/ 0 60000 65536"/>
                    <a:gd name="T6" fmla="*/ 0 w 21600"/>
                    <a:gd name="T7" fmla="*/ 0 h 21600"/>
                    <a:gd name="T8" fmla="*/ 21600 w 21600"/>
                    <a:gd name="T9" fmla="*/ 21600 h 216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prstDash val="sysDash"/>
                  <a:miter lim="800000"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46100" name="AutoShape 23"/>
                <p:cNvSpPr>
                  <a:spLocks/>
                </p:cNvSpPr>
                <p:nvPr/>
              </p:nvSpPr>
              <p:spPr bwMode="auto">
                <a:xfrm rot="10800000" flipH="1">
                  <a:off x="1196" y="243"/>
                  <a:ext cx="134" cy="52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60000 65536"/>
                    <a:gd name="T5" fmla="*/ 0 60000 65536"/>
                    <a:gd name="T6" fmla="*/ 0 w 21600"/>
                    <a:gd name="T7" fmla="*/ 0 h 21600"/>
                    <a:gd name="T8" fmla="*/ 21600 w 21600"/>
                    <a:gd name="T9" fmla="*/ 21600 h 216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prstDash val="sysDash"/>
                  <a:miter lim="800000"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46101" name="AutoShape 31"/>
                <p:cNvSpPr>
                  <a:spLocks/>
                </p:cNvSpPr>
                <p:nvPr/>
              </p:nvSpPr>
              <p:spPr bwMode="auto">
                <a:xfrm>
                  <a:off x="1042" y="-3"/>
                  <a:ext cx="262" cy="22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60000 65536"/>
                    <a:gd name="T5" fmla="*/ 0 60000 65536"/>
                    <a:gd name="T6" fmla="*/ 0 w 21600"/>
                    <a:gd name="T7" fmla="*/ 0 h 21600"/>
                    <a:gd name="T8" fmla="*/ 21600 w 21600"/>
                    <a:gd name="T9" fmla="*/ 21600 h 216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prstDash val="sysDash"/>
                  <a:miter lim="800000"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46102" name="AutoShape 35"/>
                <p:cNvSpPr>
                  <a:spLocks/>
                </p:cNvSpPr>
                <p:nvPr/>
              </p:nvSpPr>
              <p:spPr bwMode="auto">
                <a:xfrm rot="10800000" flipH="1">
                  <a:off x="624" y="0"/>
                  <a:ext cx="370" cy="291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60000 65536"/>
                    <a:gd name="T5" fmla="*/ 0 60000 65536"/>
                    <a:gd name="T6" fmla="*/ 0 w 21600"/>
                    <a:gd name="T7" fmla="*/ 0 h 21600"/>
                    <a:gd name="T8" fmla="*/ 21600 w 21600"/>
                    <a:gd name="T9" fmla="*/ 21600 h 216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prstDash val="sysDash"/>
                  <a:miter lim="800000"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46103" name="AutoShape 36"/>
                <p:cNvSpPr>
                  <a:spLocks/>
                </p:cNvSpPr>
                <p:nvPr/>
              </p:nvSpPr>
              <p:spPr bwMode="auto">
                <a:xfrm rot="10800000" flipH="1">
                  <a:off x="515" y="243"/>
                  <a:ext cx="815" cy="54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60000 65536"/>
                    <a:gd name="T5" fmla="*/ 0 60000 65536"/>
                    <a:gd name="T6" fmla="*/ 0 w 21600"/>
                    <a:gd name="T7" fmla="*/ 0 h 21600"/>
                    <a:gd name="T8" fmla="*/ 21600 w 21600"/>
                    <a:gd name="T9" fmla="*/ 21600 h 216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prstDash val="sysDash"/>
                  <a:miter lim="800000"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46104" name="AutoShape 54"/>
                <p:cNvSpPr>
                  <a:spLocks/>
                </p:cNvSpPr>
                <p:nvPr/>
              </p:nvSpPr>
              <p:spPr bwMode="auto">
                <a:xfrm rot="10800000" flipH="1">
                  <a:off x="523" y="797"/>
                  <a:ext cx="644" cy="1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60000 65536"/>
                    <a:gd name="T5" fmla="*/ 0 60000 65536"/>
                    <a:gd name="T6" fmla="*/ 0 w 21600"/>
                    <a:gd name="T7" fmla="*/ 0 h 21600"/>
                    <a:gd name="T8" fmla="*/ 21600 w 21600"/>
                    <a:gd name="T9" fmla="*/ 21600 h 2160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00" h="21600">
                      <a:moveTo>
                        <a:pt x="0" y="0"/>
                      </a:moveTo>
                      <a:lnTo>
                        <a:pt x="21600" y="21600"/>
                      </a:ln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prstDash val="sysDash"/>
                  <a:miter lim="800000"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  <p:sp>
            <p:nvSpPr>
              <p:cNvPr id="46089" name="TextBox 1"/>
              <p:cNvSpPr txBox="1">
                <a:spLocks noChangeArrowheads="1"/>
              </p:cNvSpPr>
              <p:nvPr/>
            </p:nvSpPr>
            <p:spPr bwMode="auto">
              <a:xfrm>
                <a:off x="1262063" y="2743200"/>
                <a:ext cx="338137" cy="461962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x-none" sz="2400">
                    <a:solidFill>
                      <a:srgbClr val="000000"/>
                    </a:solidFill>
                  </a:rPr>
                  <a:t>3</a:t>
                </a:r>
              </a:p>
            </p:txBody>
          </p:sp>
          <p:sp>
            <p:nvSpPr>
              <p:cNvPr id="46090" name="TextBox 26"/>
              <p:cNvSpPr txBox="1">
                <a:spLocks noChangeArrowheads="1"/>
              </p:cNvSpPr>
              <p:nvPr/>
            </p:nvSpPr>
            <p:spPr bwMode="auto">
              <a:xfrm>
                <a:off x="1871663" y="3729038"/>
                <a:ext cx="338137" cy="461962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x-none" sz="240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46091" name="TextBox 28"/>
              <p:cNvSpPr txBox="1">
                <a:spLocks noChangeArrowheads="1"/>
              </p:cNvSpPr>
              <p:nvPr/>
            </p:nvSpPr>
            <p:spPr bwMode="auto">
              <a:xfrm>
                <a:off x="2252663" y="2738438"/>
                <a:ext cx="338137" cy="461962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x-none" sz="2400">
                    <a:solidFill>
                      <a:srgbClr val="000000"/>
                    </a:solidFill>
                  </a:rPr>
                  <a:t>5</a:t>
                </a:r>
              </a:p>
            </p:txBody>
          </p:sp>
          <p:sp>
            <p:nvSpPr>
              <p:cNvPr id="46092" name="TextBox 30"/>
              <p:cNvSpPr txBox="1">
                <a:spLocks noChangeArrowheads="1"/>
              </p:cNvSpPr>
              <p:nvPr/>
            </p:nvSpPr>
            <p:spPr bwMode="auto">
              <a:xfrm>
                <a:off x="2405062" y="3509962"/>
                <a:ext cx="338138" cy="461963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x-none" sz="2400">
                    <a:solidFill>
                      <a:srgbClr val="000000"/>
                    </a:solidFill>
                  </a:rPr>
                  <a:t>4</a:t>
                </a:r>
              </a:p>
            </p:txBody>
          </p:sp>
          <p:sp>
            <p:nvSpPr>
              <p:cNvPr id="46093" name="TextBox 31"/>
              <p:cNvSpPr txBox="1">
                <a:spLocks noChangeArrowheads="1"/>
              </p:cNvSpPr>
              <p:nvPr/>
            </p:nvSpPr>
            <p:spPr bwMode="auto">
              <a:xfrm>
                <a:off x="762000" y="3586162"/>
                <a:ext cx="338138" cy="461963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x-none" sz="2400">
                    <a:solidFill>
                      <a:srgbClr val="000000"/>
                    </a:solidFill>
                  </a:rPr>
                  <a:t>6</a:t>
                </a:r>
              </a:p>
            </p:txBody>
          </p:sp>
          <p:sp>
            <p:nvSpPr>
              <p:cNvPr id="46094" name="TextBox 32"/>
              <p:cNvSpPr txBox="1">
                <a:spLocks noChangeArrowheads="1"/>
              </p:cNvSpPr>
              <p:nvPr/>
            </p:nvSpPr>
            <p:spPr bwMode="auto">
              <a:xfrm>
                <a:off x="1676400" y="3205162"/>
                <a:ext cx="338138" cy="461963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x-none" sz="2400">
                    <a:solidFill>
                      <a:srgbClr val="000000"/>
                    </a:solidFill>
                  </a:rPr>
                  <a:t>4</a:t>
                </a:r>
              </a:p>
            </p:txBody>
          </p:sp>
        </p:grpSp>
        <p:sp>
          <p:nvSpPr>
            <p:cNvPr id="46087" name="Oval 4"/>
            <p:cNvSpPr>
              <a:spLocks/>
            </p:cNvSpPr>
            <p:nvPr/>
          </p:nvSpPr>
          <p:spPr bwMode="auto">
            <a:xfrm>
              <a:off x="2286000" y="4343400"/>
              <a:ext cx="90470" cy="9048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= {an arbitrary node of V};  </a:t>
            </a:r>
            <a:r>
              <a:rPr lang="en-US" altLang="x-none" sz="2400">
                <a:solidFill>
                  <a:srgbClr val="FF0000"/>
                </a:solidFill>
              </a:rPr>
              <a:t>E1</a:t>
            </a:r>
            <a:r>
              <a:rPr lang="en-US" altLang="x-none" sz="2400"/>
              <a:t>=  {};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008000"/>
                </a:solidFill>
              </a:rPr>
              <a:t>//inv: (V1, E1) is a tree, V1 ≤ V, E1 ≤ E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endParaRPr lang="en-US" altLang="x-none" sz="2400" b="1"/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 b="1"/>
              <a:t>while</a:t>
            </a:r>
            <a:r>
              <a:rPr lang="en-US" altLang="x-none" sz="2400"/>
              <a:t> (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.size() &lt; V.size()) {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 Pick an edge (u,v) with: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    min weight, u in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,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    v not in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;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Add v to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; 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Add edge (u, v) to </a:t>
            </a:r>
            <a:r>
              <a:rPr lang="en-US" altLang="x-none" sz="2400">
                <a:solidFill>
                  <a:srgbClr val="FF0000"/>
                </a:solidFill>
              </a:rPr>
              <a:t>E1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}</a:t>
            </a:r>
          </a:p>
        </p:txBody>
      </p:sp>
      <p:sp>
        <p:nvSpPr>
          <p:cNvPr id="471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9818404-2E58-A540-AF89-168EB0BCF4F2}" type="slidenum">
              <a:rPr lang="en-US" altLang="x-none" sz="1400">
                <a:ea typeface="MS PGothic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32</a:t>
            </a:fld>
            <a:endParaRPr lang="en-US" altLang="x-none" sz="1400">
              <a:ea typeface="MS PGothic" charset="-128"/>
            </a:endParaRPr>
          </a:p>
        </p:txBody>
      </p:sp>
      <p:sp>
        <p:nvSpPr>
          <p:cNvPr id="47107" name="TextBox 4"/>
          <p:cNvSpPr txBox="1">
            <a:spLocks noChangeArrowheads="1"/>
          </p:cNvSpPr>
          <p:nvPr/>
        </p:nvSpPr>
        <p:spPr bwMode="auto">
          <a:xfrm>
            <a:off x="457200" y="5638800"/>
            <a:ext cx="7932738" cy="830263"/>
          </a:xfrm>
          <a:prstGeom prst="rect">
            <a:avLst/>
          </a:prstGeom>
          <a:solidFill>
            <a:srgbClr val="FFEF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Consider having a set S of edges with the property: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If (u, v) an edge with u in V1 and v not in V1, then (u,v) is in S</a:t>
            </a:r>
          </a:p>
        </p:txBody>
      </p:sp>
      <p:grpSp>
        <p:nvGrpSpPr>
          <p:cNvPr id="16" name="Group 1"/>
          <p:cNvGrpSpPr>
            <a:grpSpLocks/>
          </p:cNvGrpSpPr>
          <p:nvPr/>
        </p:nvGrpSpPr>
        <p:grpSpPr bwMode="auto">
          <a:xfrm>
            <a:off x="6019800" y="2209800"/>
            <a:ext cx="1981200" cy="1563688"/>
            <a:chOff x="762000" y="2738438"/>
            <a:chExt cx="1981200" cy="1562377"/>
          </a:xfrm>
        </p:grpSpPr>
        <p:grpSp>
          <p:nvGrpSpPr>
            <p:cNvPr id="47111" name="Group 3"/>
            <p:cNvGrpSpPr>
              <a:grpSpLocks/>
            </p:cNvGrpSpPr>
            <p:nvPr/>
          </p:nvGrpSpPr>
          <p:grpSpPr bwMode="auto">
            <a:xfrm>
              <a:off x="1066739" y="2865460"/>
              <a:ext cx="1409420" cy="1435355"/>
              <a:chOff x="466" y="-67"/>
              <a:chExt cx="888" cy="904"/>
            </a:xfrm>
          </p:grpSpPr>
          <p:sp>
            <p:nvSpPr>
              <p:cNvPr id="47118" name="Oval 4"/>
              <p:cNvSpPr>
                <a:spLocks/>
              </p:cNvSpPr>
              <p:nvPr/>
            </p:nvSpPr>
            <p:spPr bwMode="auto">
              <a:xfrm>
                <a:off x="575" y="283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119" name="Oval 5"/>
              <p:cNvSpPr>
                <a:spLocks/>
              </p:cNvSpPr>
              <p:nvPr/>
            </p:nvSpPr>
            <p:spPr bwMode="auto">
              <a:xfrm>
                <a:off x="466" y="780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120" name="Oval 8"/>
              <p:cNvSpPr>
                <a:spLocks/>
              </p:cNvSpPr>
              <p:nvPr/>
            </p:nvSpPr>
            <p:spPr bwMode="auto">
              <a:xfrm>
                <a:off x="1167" y="768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121" name="Oval 11"/>
              <p:cNvSpPr>
                <a:spLocks/>
              </p:cNvSpPr>
              <p:nvPr/>
            </p:nvSpPr>
            <p:spPr bwMode="auto">
              <a:xfrm>
                <a:off x="1296" y="209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122" name="AutoShape 17"/>
              <p:cNvSpPr>
                <a:spLocks/>
              </p:cNvSpPr>
              <p:nvPr/>
            </p:nvSpPr>
            <p:spPr bwMode="auto">
              <a:xfrm rot="10800000" flipH="1">
                <a:off x="495" y="340"/>
                <a:ext cx="109" cy="4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7123" name="AutoShape 23"/>
              <p:cNvSpPr>
                <a:spLocks/>
              </p:cNvSpPr>
              <p:nvPr/>
            </p:nvSpPr>
            <p:spPr bwMode="auto">
              <a:xfrm rot="10800000" flipH="1">
                <a:off x="1196" y="243"/>
                <a:ext cx="134" cy="52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7124" name="Oval 28"/>
              <p:cNvSpPr>
                <a:spLocks/>
              </p:cNvSpPr>
              <p:nvPr/>
            </p:nvSpPr>
            <p:spPr bwMode="auto">
              <a:xfrm>
                <a:off x="994" y="-67"/>
                <a:ext cx="96" cy="67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125" name="AutoShape 31"/>
              <p:cNvSpPr>
                <a:spLocks/>
              </p:cNvSpPr>
              <p:nvPr/>
            </p:nvSpPr>
            <p:spPr bwMode="auto">
              <a:xfrm>
                <a:off x="1090" y="2"/>
                <a:ext cx="214" cy="2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7126" name="AutoShape 35"/>
              <p:cNvSpPr>
                <a:spLocks/>
              </p:cNvSpPr>
              <p:nvPr/>
            </p:nvSpPr>
            <p:spPr bwMode="auto">
              <a:xfrm rot="10800000" flipH="1">
                <a:off x="624" y="0"/>
                <a:ext cx="370" cy="2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7127" name="AutoShape 36"/>
              <p:cNvSpPr>
                <a:spLocks/>
              </p:cNvSpPr>
              <p:nvPr/>
            </p:nvSpPr>
            <p:spPr bwMode="auto">
              <a:xfrm rot="10800000" flipH="1">
                <a:off x="515" y="243"/>
                <a:ext cx="815" cy="5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7128" name="AutoShape 54"/>
              <p:cNvSpPr>
                <a:spLocks/>
              </p:cNvSpPr>
              <p:nvPr/>
            </p:nvSpPr>
            <p:spPr bwMode="auto">
              <a:xfrm rot="10800000" flipH="1">
                <a:off x="523" y="797"/>
                <a:ext cx="644" cy="1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47112" name="TextBox 1"/>
            <p:cNvSpPr txBox="1">
              <a:spLocks noChangeArrowheads="1"/>
            </p:cNvSpPr>
            <p:nvPr/>
          </p:nvSpPr>
          <p:spPr bwMode="auto">
            <a:xfrm>
              <a:off x="1262063" y="2743200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7113" name="TextBox 26"/>
            <p:cNvSpPr txBox="1">
              <a:spLocks noChangeArrowheads="1"/>
            </p:cNvSpPr>
            <p:nvPr/>
          </p:nvSpPr>
          <p:spPr bwMode="auto">
            <a:xfrm>
              <a:off x="1795463" y="3736241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7114" name="TextBox 28"/>
            <p:cNvSpPr txBox="1">
              <a:spLocks noChangeArrowheads="1"/>
            </p:cNvSpPr>
            <p:nvPr/>
          </p:nvSpPr>
          <p:spPr bwMode="auto">
            <a:xfrm>
              <a:off x="2252663" y="2738438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47115" name="TextBox 30"/>
            <p:cNvSpPr txBox="1">
              <a:spLocks noChangeArrowheads="1"/>
            </p:cNvSpPr>
            <p:nvPr/>
          </p:nvSpPr>
          <p:spPr bwMode="auto">
            <a:xfrm>
              <a:off x="2405062" y="35099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47116" name="TextBox 31"/>
            <p:cNvSpPr txBox="1">
              <a:spLocks noChangeArrowheads="1"/>
            </p:cNvSpPr>
            <p:nvPr/>
          </p:nvSpPr>
          <p:spPr bwMode="auto">
            <a:xfrm>
              <a:off x="762000" y="3586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47117" name="TextBox 32"/>
            <p:cNvSpPr txBox="1">
              <a:spLocks noChangeArrowheads="1"/>
            </p:cNvSpPr>
            <p:nvPr/>
          </p:nvSpPr>
          <p:spPr bwMode="auto">
            <a:xfrm>
              <a:off x="1676400" y="3205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495800" y="4038600"/>
            <a:ext cx="3733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>
                <a:solidFill>
                  <a:srgbClr val="000000"/>
                </a:solidFill>
              </a:rPr>
              <a:t>: 2 red nodes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FF0000"/>
                </a:solidFill>
              </a:rPr>
              <a:t>E1</a:t>
            </a:r>
            <a:r>
              <a:rPr lang="en-US" altLang="x-none" sz="2400">
                <a:solidFill>
                  <a:srgbClr val="000000"/>
                </a:solidFill>
              </a:rPr>
              <a:t>: 1 red edge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S: 2 edges leaving red nodes</a:t>
            </a:r>
          </a:p>
        </p:txBody>
      </p:sp>
      <p:sp>
        <p:nvSpPr>
          <p:cNvPr id="47110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086600" cy="838200"/>
          </a:xfrm>
        </p:spPr>
        <p:txBody>
          <a:bodyPr/>
          <a:lstStyle/>
          <a:p>
            <a:r>
              <a:rPr lang="en-US" altLang="x-none" sz="3600">
                <a:solidFill>
                  <a:srgbClr val="660066"/>
                </a:solidFill>
              </a:rPr>
              <a:t>Prim’s (JPD) spanning tree algorithm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= {an arbitrary node of V};  </a:t>
            </a:r>
            <a:r>
              <a:rPr lang="en-US" altLang="x-none" sz="2400">
                <a:solidFill>
                  <a:srgbClr val="FF0000"/>
                </a:solidFill>
              </a:rPr>
              <a:t>E1</a:t>
            </a:r>
            <a:r>
              <a:rPr lang="en-US" altLang="x-none" sz="2400"/>
              <a:t>=  {};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008000"/>
                </a:solidFill>
              </a:rPr>
              <a:t>//inv: (V1, E1) is a tree, V1 ≤ V, E1 ≤ E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endParaRPr lang="en-US" altLang="x-none" sz="2400" b="1"/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 b="1"/>
              <a:t>while</a:t>
            </a:r>
            <a:r>
              <a:rPr lang="en-US" altLang="x-none" sz="2400"/>
              <a:t> (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.size() &lt; V.size()) {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 Pick an edge (u,v) with: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    min weight, u in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,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    v not in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;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Add v to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; 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Add edge (u, v) to </a:t>
            </a:r>
            <a:r>
              <a:rPr lang="en-US" altLang="x-none" sz="2400">
                <a:solidFill>
                  <a:srgbClr val="FF0000"/>
                </a:solidFill>
              </a:rPr>
              <a:t>E1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}</a:t>
            </a:r>
          </a:p>
        </p:txBody>
      </p:sp>
      <p:sp>
        <p:nvSpPr>
          <p:cNvPr id="481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01D1DA8-BAA5-314C-B5F8-2F22C3615D2D}" type="slidenum">
              <a:rPr lang="en-US" altLang="x-none" sz="1400">
                <a:ea typeface="MS PGothic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33</a:t>
            </a:fld>
            <a:endParaRPr lang="en-US" altLang="x-none" sz="1400">
              <a:ea typeface="MS PGothic" charset="-128"/>
            </a:endParaRPr>
          </a:p>
        </p:txBody>
      </p:sp>
      <p:sp>
        <p:nvSpPr>
          <p:cNvPr id="48131" name="TextBox 4"/>
          <p:cNvSpPr txBox="1">
            <a:spLocks noChangeArrowheads="1"/>
          </p:cNvSpPr>
          <p:nvPr/>
        </p:nvSpPr>
        <p:spPr bwMode="auto">
          <a:xfrm>
            <a:off x="457200" y="5638800"/>
            <a:ext cx="7932738" cy="830263"/>
          </a:xfrm>
          <a:prstGeom prst="rect">
            <a:avLst/>
          </a:prstGeom>
          <a:solidFill>
            <a:srgbClr val="FFEF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Consider having a set S of edges with the property: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If (u, v) an edge with u in V1 and v not in V1, then (u,v) is in S</a:t>
            </a:r>
          </a:p>
        </p:txBody>
      </p:sp>
      <p:grpSp>
        <p:nvGrpSpPr>
          <p:cNvPr id="48132" name="Group 1"/>
          <p:cNvGrpSpPr>
            <a:grpSpLocks/>
          </p:cNvGrpSpPr>
          <p:nvPr/>
        </p:nvGrpSpPr>
        <p:grpSpPr bwMode="auto">
          <a:xfrm>
            <a:off x="6019800" y="2209800"/>
            <a:ext cx="1981200" cy="1563688"/>
            <a:chOff x="762000" y="2738438"/>
            <a:chExt cx="1981200" cy="1562377"/>
          </a:xfrm>
        </p:grpSpPr>
        <p:grpSp>
          <p:nvGrpSpPr>
            <p:cNvPr id="48135" name="Group 3"/>
            <p:cNvGrpSpPr>
              <a:grpSpLocks/>
            </p:cNvGrpSpPr>
            <p:nvPr/>
          </p:nvGrpSpPr>
          <p:grpSpPr bwMode="auto">
            <a:xfrm>
              <a:off x="1066739" y="2865460"/>
              <a:ext cx="1409420" cy="1435355"/>
              <a:chOff x="466" y="-67"/>
              <a:chExt cx="888" cy="904"/>
            </a:xfrm>
          </p:grpSpPr>
          <p:sp>
            <p:nvSpPr>
              <p:cNvPr id="48142" name="Oval 4"/>
              <p:cNvSpPr>
                <a:spLocks/>
              </p:cNvSpPr>
              <p:nvPr/>
            </p:nvSpPr>
            <p:spPr bwMode="auto">
              <a:xfrm>
                <a:off x="575" y="283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8143" name="Oval 5"/>
              <p:cNvSpPr>
                <a:spLocks/>
              </p:cNvSpPr>
              <p:nvPr/>
            </p:nvSpPr>
            <p:spPr bwMode="auto">
              <a:xfrm>
                <a:off x="466" y="780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8144" name="Oval 8"/>
              <p:cNvSpPr>
                <a:spLocks/>
              </p:cNvSpPr>
              <p:nvPr/>
            </p:nvSpPr>
            <p:spPr bwMode="auto">
              <a:xfrm>
                <a:off x="1167" y="768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8145" name="Oval 11"/>
              <p:cNvSpPr>
                <a:spLocks/>
              </p:cNvSpPr>
              <p:nvPr/>
            </p:nvSpPr>
            <p:spPr bwMode="auto">
              <a:xfrm>
                <a:off x="1296" y="209"/>
                <a:ext cx="58" cy="58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8146" name="AutoShape 17"/>
              <p:cNvSpPr>
                <a:spLocks/>
              </p:cNvSpPr>
              <p:nvPr/>
            </p:nvSpPr>
            <p:spPr bwMode="auto">
              <a:xfrm rot="10800000" flipH="1">
                <a:off x="495" y="340"/>
                <a:ext cx="109" cy="4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8147" name="AutoShape 23"/>
              <p:cNvSpPr>
                <a:spLocks/>
              </p:cNvSpPr>
              <p:nvPr/>
            </p:nvSpPr>
            <p:spPr bwMode="auto">
              <a:xfrm rot="10800000" flipH="1">
                <a:off x="1196" y="243"/>
                <a:ext cx="134" cy="52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8148" name="Oval 28"/>
              <p:cNvSpPr>
                <a:spLocks/>
              </p:cNvSpPr>
              <p:nvPr/>
            </p:nvSpPr>
            <p:spPr bwMode="auto">
              <a:xfrm>
                <a:off x="994" y="-67"/>
                <a:ext cx="96" cy="67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8149" name="AutoShape 31"/>
              <p:cNvSpPr>
                <a:spLocks/>
              </p:cNvSpPr>
              <p:nvPr/>
            </p:nvSpPr>
            <p:spPr bwMode="auto">
              <a:xfrm>
                <a:off x="1090" y="2"/>
                <a:ext cx="214" cy="2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8150" name="AutoShape 35"/>
              <p:cNvSpPr>
                <a:spLocks/>
              </p:cNvSpPr>
              <p:nvPr/>
            </p:nvSpPr>
            <p:spPr bwMode="auto">
              <a:xfrm rot="10800000" flipH="1">
                <a:off x="624" y="0"/>
                <a:ext cx="370" cy="2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8151" name="AutoShape 36"/>
              <p:cNvSpPr>
                <a:spLocks/>
              </p:cNvSpPr>
              <p:nvPr/>
            </p:nvSpPr>
            <p:spPr bwMode="auto">
              <a:xfrm rot="10800000" flipH="1">
                <a:off x="515" y="243"/>
                <a:ext cx="815" cy="5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8152" name="AutoShape 54"/>
              <p:cNvSpPr>
                <a:spLocks/>
              </p:cNvSpPr>
              <p:nvPr/>
            </p:nvSpPr>
            <p:spPr bwMode="auto">
              <a:xfrm rot="10800000" flipH="1">
                <a:off x="523" y="797"/>
                <a:ext cx="644" cy="1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48136" name="TextBox 1"/>
            <p:cNvSpPr txBox="1">
              <a:spLocks noChangeArrowheads="1"/>
            </p:cNvSpPr>
            <p:nvPr/>
          </p:nvSpPr>
          <p:spPr bwMode="auto">
            <a:xfrm>
              <a:off x="1262063" y="2743200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8137" name="TextBox 26"/>
            <p:cNvSpPr txBox="1">
              <a:spLocks noChangeArrowheads="1"/>
            </p:cNvSpPr>
            <p:nvPr/>
          </p:nvSpPr>
          <p:spPr bwMode="auto">
            <a:xfrm>
              <a:off x="1795463" y="3736241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8138" name="TextBox 28"/>
            <p:cNvSpPr txBox="1">
              <a:spLocks noChangeArrowheads="1"/>
            </p:cNvSpPr>
            <p:nvPr/>
          </p:nvSpPr>
          <p:spPr bwMode="auto">
            <a:xfrm>
              <a:off x="2252663" y="2738438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48139" name="TextBox 30"/>
            <p:cNvSpPr txBox="1">
              <a:spLocks noChangeArrowheads="1"/>
            </p:cNvSpPr>
            <p:nvPr/>
          </p:nvSpPr>
          <p:spPr bwMode="auto">
            <a:xfrm>
              <a:off x="2405062" y="35099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48140" name="TextBox 31"/>
            <p:cNvSpPr txBox="1">
              <a:spLocks noChangeArrowheads="1"/>
            </p:cNvSpPr>
            <p:nvPr/>
          </p:nvSpPr>
          <p:spPr bwMode="auto">
            <a:xfrm>
              <a:off x="762000" y="3586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48141" name="TextBox 32"/>
            <p:cNvSpPr txBox="1">
              <a:spLocks noChangeArrowheads="1"/>
            </p:cNvSpPr>
            <p:nvPr/>
          </p:nvSpPr>
          <p:spPr bwMode="auto">
            <a:xfrm>
              <a:off x="1676400" y="3205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48133" name="TextBox 7"/>
          <p:cNvSpPr txBox="1">
            <a:spLocks noChangeArrowheads="1"/>
          </p:cNvSpPr>
          <p:nvPr/>
        </p:nvSpPr>
        <p:spPr bwMode="auto">
          <a:xfrm>
            <a:off x="4495800" y="4038600"/>
            <a:ext cx="3733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>
                <a:solidFill>
                  <a:srgbClr val="000000"/>
                </a:solidFill>
              </a:rPr>
              <a:t>: 3 red nodes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FF0000"/>
                </a:solidFill>
              </a:rPr>
              <a:t>E1</a:t>
            </a:r>
            <a:r>
              <a:rPr lang="en-US" altLang="x-none" sz="2400">
                <a:solidFill>
                  <a:srgbClr val="000000"/>
                </a:solidFill>
              </a:rPr>
              <a:t>: 2 red edges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S: 3 edges leaving red nodes</a:t>
            </a:r>
          </a:p>
        </p:txBody>
      </p:sp>
      <p:sp>
        <p:nvSpPr>
          <p:cNvPr id="29" name="Title 1"/>
          <p:cNvSpPr txBox="1">
            <a:spLocks/>
          </p:cNvSpPr>
          <p:nvPr/>
        </p:nvSpPr>
        <p:spPr bwMode="auto">
          <a:xfrm>
            <a:off x="685800" y="381000"/>
            <a:ext cx="7086600" cy="838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50800" tIns="50800" bIns="50800" anchor="ctr"/>
          <a:lstStyle>
            <a:lvl1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Times" charset="0"/>
              </a:defRPr>
            </a:lvl1pPr>
            <a:lvl2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2pPr>
            <a:lvl3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3pPr>
            <a:lvl4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4pPr>
            <a:lvl5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5pPr>
            <a:lvl6pPr marL="49688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6pPr>
            <a:lvl7pPr marL="95408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7pPr>
            <a:lvl8pPr marL="141128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8pPr>
            <a:lvl9pPr marL="186848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9pPr>
          </a:lstStyle>
          <a:p>
            <a:pPr>
              <a:defRPr/>
            </a:pPr>
            <a:r>
              <a:rPr lang="en-US" altLang="x-none" sz="3600" kern="0" smtClean="0">
                <a:solidFill>
                  <a:srgbClr val="660066"/>
                </a:solidFill>
              </a:rPr>
              <a:t>Prim’s (JPD) spanning tree algorithm</a:t>
            </a:r>
            <a:endParaRPr lang="en-US" altLang="x-none" sz="3600" kern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086600" cy="838200"/>
          </a:xfrm>
        </p:spPr>
        <p:txBody>
          <a:bodyPr/>
          <a:lstStyle/>
          <a:p>
            <a:r>
              <a:rPr lang="en-US" altLang="x-none" sz="3600">
                <a:solidFill>
                  <a:srgbClr val="660066"/>
                </a:solidFill>
              </a:rPr>
              <a:t>Prim’s (JPD) spanning tree algorithm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= {an arbitrary node of V};  </a:t>
            </a:r>
            <a:r>
              <a:rPr lang="en-US" altLang="x-none" sz="2400">
                <a:solidFill>
                  <a:srgbClr val="FF0000"/>
                </a:solidFill>
              </a:rPr>
              <a:t>E1</a:t>
            </a:r>
            <a:r>
              <a:rPr lang="en-US" altLang="x-none" sz="2400"/>
              <a:t>=  {};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008000"/>
                </a:solidFill>
              </a:rPr>
              <a:t>//inv: (V1, E1) is a tree, V1 ≤ V, E1 ≤ E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endParaRPr lang="en-US" altLang="x-none" sz="2400" b="1"/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 b="1"/>
              <a:t>while</a:t>
            </a:r>
            <a:r>
              <a:rPr lang="en-US" altLang="x-none" sz="2400"/>
              <a:t> (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.size() &lt; V.size()) {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 Pick an edge (u,v) with: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    min weight, u in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,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    v not in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;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Add v to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; 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Add edge (u, v) to </a:t>
            </a:r>
            <a:r>
              <a:rPr lang="en-US" altLang="x-none" sz="2400">
                <a:solidFill>
                  <a:srgbClr val="FF0000"/>
                </a:solidFill>
              </a:rPr>
              <a:t>E1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}</a:t>
            </a: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BF018F0-9E41-3B40-95DC-DBCB0FFC5FFB}" type="slidenum">
              <a:rPr lang="en-US" altLang="x-none" sz="1400">
                <a:ea typeface="MS PGothic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34</a:t>
            </a:fld>
            <a:endParaRPr lang="en-US" altLang="x-none" sz="1400">
              <a:ea typeface="MS PGothic" charset="-128"/>
            </a:endParaRPr>
          </a:p>
        </p:txBody>
      </p:sp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457200" y="5638800"/>
            <a:ext cx="7932738" cy="830263"/>
          </a:xfrm>
          <a:prstGeom prst="rect">
            <a:avLst/>
          </a:prstGeom>
          <a:solidFill>
            <a:srgbClr val="FFEF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Consider having a set S of edges with the property: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If (u, v) an edge with u in V1 and v not in V1, then (u,v) is in S</a:t>
            </a:r>
          </a:p>
        </p:txBody>
      </p:sp>
      <p:grpSp>
        <p:nvGrpSpPr>
          <p:cNvPr id="49157" name="Group 1"/>
          <p:cNvGrpSpPr>
            <a:grpSpLocks/>
          </p:cNvGrpSpPr>
          <p:nvPr/>
        </p:nvGrpSpPr>
        <p:grpSpPr bwMode="auto">
          <a:xfrm>
            <a:off x="6324600" y="1524000"/>
            <a:ext cx="1981200" cy="1563688"/>
            <a:chOff x="762000" y="2738438"/>
            <a:chExt cx="1981200" cy="1562377"/>
          </a:xfrm>
        </p:grpSpPr>
        <p:grpSp>
          <p:nvGrpSpPr>
            <p:cNvPr id="49160" name="Group 3"/>
            <p:cNvGrpSpPr>
              <a:grpSpLocks/>
            </p:cNvGrpSpPr>
            <p:nvPr/>
          </p:nvGrpSpPr>
          <p:grpSpPr bwMode="auto">
            <a:xfrm>
              <a:off x="1066739" y="2865460"/>
              <a:ext cx="1409420" cy="1435355"/>
              <a:chOff x="466" y="-67"/>
              <a:chExt cx="888" cy="904"/>
            </a:xfrm>
          </p:grpSpPr>
          <p:sp>
            <p:nvSpPr>
              <p:cNvPr id="49167" name="Oval 4"/>
              <p:cNvSpPr>
                <a:spLocks/>
              </p:cNvSpPr>
              <p:nvPr/>
            </p:nvSpPr>
            <p:spPr bwMode="auto">
              <a:xfrm>
                <a:off x="575" y="283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9168" name="Oval 5"/>
              <p:cNvSpPr>
                <a:spLocks/>
              </p:cNvSpPr>
              <p:nvPr/>
            </p:nvSpPr>
            <p:spPr bwMode="auto">
              <a:xfrm>
                <a:off x="466" y="780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9169" name="Oval 8"/>
              <p:cNvSpPr>
                <a:spLocks/>
              </p:cNvSpPr>
              <p:nvPr/>
            </p:nvSpPr>
            <p:spPr bwMode="auto">
              <a:xfrm>
                <a:off x="1167" y="768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9170" name="Oval 11"/>
              <p:cNvSpPr>
                <a:spLocks/>
              </p:cNvSpPr>
              <p:nvPr/>
            </p:nvSpPr>
            <p:spPr bwMode="auto">
              <a:xfrm>
                <a:off x="1296" y="209"/>
                <a:ext cx="58" cy="58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9171" name="AutoShape 17"/>
              <p:cNvSpPr>
                <a:spLocks/>
              </p:cNvSpPr>
              <p:nvPr/>
            </p:nvSpPr>
            <p:spPr bwMode="auto">
              <a:xfrm rot="10800000" flipH="1">
                <a:off x="495" y="340"/>
                <a:ext cx="109" cy="4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9172" name="AutoShape 23"/>
              <p:cNvSpPr>
                <a:spLocks/>
              </p:cNvSpPr>
              <p:nvPr/>
            </p:nvSpPr>
            <p:spPr bwMode="auto">
              <a:xfrm rot="10800000" flipH="1">
                <a:off x="1196" y="243"/>
                <a:ext cx="134" cy="52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9173" name="Oval 28"/>
              <p:cNvSpPr>
                <a:spLocks/>
              </p:cNvSpPr>
              <p:nvPr/>
            </p:nvSpPr>
            <p:spPr bwMode="auto">
              <a:xfrm>
                <a:off x="994" y="-67"/>
                <a:ext cx="96" cy="67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49174" name="AutoShape 31"/>
              <p:cNvSpPr>
                <a:spLocks/>
              </p:cNvSpPr>
              <p:nvPr/>
            </p:nvSpPr>
            <p:spPr bwMode="auto">
              <a:xfrm>
                <a:off x="1090" y="2"/>
                <a:ext cx="214" cy="2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9175" name="AutoShape 35"/>
              <p:cNvSpPr>
                <a:spLocks/>
              </p:cNvSpPr>
              <p:nvPr/>
            </p:nvSpPr>
            <p:spPr bwMode="auto">
              <a:xfrm rot="10800000" flipH="1">
                <a:off x="624" y="0"/>
                <a:ext cx="370" cy="2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9176" name="AutoShape 36"/>
              <p:cNvSpPr>
                <a:spLocks/>
              </p:cNvSpPr>
              <p:nvPr/>
            </p:nvSpPr>
            <p:spPr bwMode="auto">
              <a:xfrm rot="10800000" flipH="1">
                <a:off x="515" y="243"/>
                <a:ext cx="815" cy="5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9177" name="AutoShape 54"/>
              <p:cNvSpPr>
                <a:spLocks/>
              </p:cNvSpPr>
              <p:nvPr/>
            </p:nvSpPr>
            <p:spPr bwMode="auto">
              <a:xfrm rot="10800000" flipH="1">
                <a:off x="523" y="797"/>
                <a:ext cx="644" cy="1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49161" name="TextBox 1"/>
            <p:cNvSpPr txBox="1">
              <a:spLocks noChangeArrowheads="1"/>
            </p:cNvSpPr>
            <p:nvPr/>
          </p:nvSpPr>
          <p:spPr bwMode="auto">
            <a:xfrm>
              <a:off x="1262063" y="2743200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9162" name="TextBox 26"/>
            <p:cNvSpPr txBox="1">
              <a:spLocks noChangeArrowheads="1"/>
            </p:cNvSpPr>
            <p:nvPr/>
          </p:nvSpPr>
          <p:spPr bwMode="auto">
            <a:xfrm>
              <a:off x="1871663" y="3736241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9163" name="TextBox 28"/>
            <p:cNvSpPr txBox="1">
              <a:spLocks noChangeArrowheads="1"/>
            </p:cNvSpPr>
            <p:nvPr/>
          </p:nvSpPr>
          <p:spPr bwMode="auto">
            <a:xfrm>
              <a:off x="2252663" y="2738438"/>
              <a:ext cx="338137" cy="46196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49164" name="TextBox 30"/>
            <p:cNvSpPr txBox="1">
              <a:spLocks noChangeArrowheads="1"/>
            </p:cNvSpPr>
            <p:nvPr/>
          </p:nvSpPr>
          <p:spPr bwMode="auto">
            <a:xfrm>
              <a:off x="2405062" y="35099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49165" name="TextBox 31"/>
            <p:cNvSpPr txBox="1">
              <a:spLocks noChangeArrowheads="1"/>
            </p:cNvSpPr>
            <p:nvPr/>
          </p:nvSpPr>
          <p:spPr bwMode="auto">
            <a:xfrm>
              <a:off x="762000" y="3586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49166" name="TextBox 32"/>
            <p:cNvSpPr txBox="1">
              <a:spLocks noChangeArrowheads="1"/>
            </p:cNvSpPr>
            <p:nvPr/>
          </p:nvSpPr>
          <p:spPr bwMode="auto">
            <a:xfrm>
              <a:off x="1600200" y="3205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49158" name="TextBox 7"/>
          <p:cNvSpPr txBox="1">
            <a:spLocks noChangeArrowheads="1"/>
          </p:cNvSpPr>
          <p:nvPr/>
        </p:nvSpPr>
        <p:spPr bwMode="auto">
          <a:xfrm>
            <a:off x="4724400" y="3276600"/>
            <a:ext cx="3733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>
                <a:solidFill>
                  <a:srgbClr val="000000"/>
                </a:solidFill>
              </a:rPr>
              <a:t>: 4 red nodes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FF0000"/>
                </a:solidFill>
              </a:rPr>
              <a:t>E1</a:t>
            </a:r>
            <a:r>
              <a:rPr lang="en-US" altLang="x-none" sz="2400">
                <a:solidFill>
                  <a:srgbClr val="000000"/>
                </a:solidFill>
              </a:rPr>
              <a:t>: 3 red edges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S: 3 edges leaving red nodes</a:t>
            </a:r>
          </a:p>
        </p:txBody>
      </p:sp>
      <p:sp>
        <p:nvSpPr>
          <p:cNvPr id="49159" name="TextBox 5"/>
          <p:cNvSpPr txBox="1">
            <a:spLocks noChangeArrowheads="1"/>
          </p:cNvSpPr>
          <p:nvPr/>
        </p:nvSpPr>
        <p:spPr bwMode="auto">
          <a:xfrm>
            <a:off x="4038600" y="4724400"/>
            <a:ext cx="4343400" cy="8302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Note: the edge with weight 6 is</a:t>
            </a:r>
            <a:br>
              <a:rPr lang="en-US" altLang="x-none" sz="2400">
                <a:solidFill>
                  <a:srgbClr val="000000"/>
                </a:solidFill>
              </a:rPr>
            </a:br>
            <a:r>
              <a:rPr lang="en-US" altLang="x-none" sz="2400">
                <a:solidFill>
                  <a:srgbClr val="000000"/>
                </a:solidFill>
              </a:rPr>
              <a:t>not in in S – this avoids cycles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= {an arbitrary node of V};  </a:t>
            </a:r>
            <a:r>
              <a:rPr lang="en-US" altLang="x-none" sz="2400">
                <a:solidFill>
                  <a:srgbClr val="FF0000"/>
                </a:solidFill>
              </a:rPr>
              <a:t>E1</a:t>
            </a:r>
            <a:r>
              <a:rPr lang="en-US" altLang="x-none" sz="2400"/>
              <a:t>=  {};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008000"/>
                </a:solidFill>
              </a:rPr>
              <a:t>//inv: (V1, E1) is a tree, V1 ≤ V, E1 ≤ E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3366FF"/>
                </a:solidFill>
              </a:rPr>
              <a:t>S= set of edges leaving the single node in V1;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 b="1"/>
              <a:t>while</a:t>
            </a:r>
            <a:r>
              <a:rPr lang="en-US" altLang="x-none" sz="2400"/>
              <a:t> (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.size() &lt; V.size()) {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 Pick an edge (u,v) with: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    min weight, u in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,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    v not in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;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Add v to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; 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Add edge (u, v) to </a:t>
            </a:r>
            <a:r>
              <a:rPr lang="en-US" altLang="x-none" sz="2400">
                <a:solidFill>
                  <a:srgbClr val="FF0000"/>
                </a:solidFill>
              </a:rPr>
              <a:t>E1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}</a:t>
            </a:r>
          </a:p>
        </p:txBody>
      </p:sp>
      <p:sp>
        <p:nvSpPr>
          <p:cNvPr id="501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C0C9A4FE-A3DA-7840-9A62-D89D3EA2D92A}" type="slidenum">
              <a:rPr lang="en-US" altLang="x-none" sz="1400">
                <a:ea typeface="MS PGothic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35</a:t>
            </a:fld>
            <a:endParaRPr lang="en-US" altLang="x-none" sz="1400">
              <a:ea typeface="MS PGothic" charset="-128"/>
            </a:endParaRPr>
          </a:p>
        </p:txBody>
      </p:sp>
      <p:sp>
        <p:nvSpPr>
          <p:cNvPr id="50179" name="TextBox 4"/>
          <p:cNvSpPr txBox="1">
            <a:spLocks noChangeArrowheads="1"/>
          </p:cNvSpPr>
          <p:nvPr/>
        </p:nvSpPr>
        <p:spPr bwMode="auto">
          <a:xfrm>
            <a:off x="457200" y="5638800"/>
            <a:ext cx="7932738" cy="830263"/>
          </a:xfrm>
          <a:prstGeom prst="rect">
            <a:avLst/>
          </a:prstGeom>
          <a:solidFill>
            <a:srgbClr val="FFEF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Consider having a set S of edges with the property: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If (u, v) an edge with u in V1 and v not in V1, then (u,v) is in S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419600" y="2819400"/>
            <a:ext cx="3657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200"/>
              </a:spcBef>
              <a:buSzTx/>
              <a:buFontTx/>
              <a:buNone/>
            </a:pPr>
            <a:r>
              <a:rPr lang="en-US" altLang="x-none" sz="2400">
                <a:solidFill>
                  <a:srgbClr val="3366FF"/>
                </a:solidFill>
              </a:rPr>
              <a:t>Remove from S an edge</a:t>
            </a:r>
          </a:p>
          <a:p>
            <a:pPr eaLnBrk="1" hangingPunct="1">
              <a:spcBef>
                <a:spcPts val="200"/>
              </a:spcBef>
              <a:buSzTx/>
              <a:buFontTx/>
              <a:buNone/>
            </a:pPr>
            <a:r>
              <a:rPr lang="en-US" altLang="x-none" sz="2400">
                <a:solidFill>
                  <a:srgbClr val="3366FF"/>
                </a:solidFill>
              </a:rPr>
              <a:t>    (u, v) with min weight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185863" y="2787650"/>
            <a:ext cx="3233737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200"/>
              </a:spcBef>
              <a:buSzTx/>
              <a:buFontTx/>
              <a:buNone/>
            </a:pPr>
            <a:r>
              <a:rPr lang="en-US" altLang="x-none" sz="2400">
                <a:solidFill>
                  <a:srgbClr val="3366FF"/>
                </a:solidFill>
              </a:rPr>
              <a:t>-----------------------------</a:t>
            </a:r>
          </a:p>
          <a:p>
            <a:pPr eaLnBrk="1" hangingPunct="1">
              <a:spcBef>
                <a:spcPts val="200"/>
              </a:spcBef>
              <a:buSzTx/>
              <a:buFontTx/>
              <a:buNone/>
            </a:pPr>
            <a:r>
              <a:rPr lang="en-US" altLang="x-none" sz="2400">
                <a:solidFill>
                  <a:srgbClr val="3366FF"/>
                </a:solidFill>
              </a:rPr>
              <a:t>-----------------------------</a:t>
            </a:r>
          </a:p>
          <a:p>
            <a:pPr eaLnBrk="1" hangingPunct="1">
              <a:spcBef>
                <a:spcPts val="200"/>
              </a:spcBef>
              <a:buSzTx/>
              <a:buFontTx/>
              <a:buNone/>
            </a:pPr>
            <a:r>
              <a:rPr lang="en-US" altLang="x-none" sz="2400">
                <a:solidFill>
                  <a:srgbClr val="3366FF"/>
                </a:solidFill>
              </a:rPr>
              <a:t>-----------------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419600" y="3886200"/>
            <a:ext cx="40386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200"/>
              </a:spcBef>
              <a:buSzTx/>
              <a:buFontTx/>
              <a:buNone/>
            </a:pPr>
            <a:r>
              <a:rPr lang="en-US" altLang="x-none" sz="2400">
                <a:solidFill>
                  <a:srgbClr val="3366FF"/>
                </a:solidFill>
              </a:rPr>
              <a:t>if v is not in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>
                <a:solidFill>
                  <a:srgbClr val="3366FF"/>
                </a:solidFill>
              </a:rPr>
              <a:t>:</a:t>
            </a:r>
          </a:p>
          <a:p>
            <a:pPr eaLnBrk="1" hangingPunct="1">
              <a:spcBef>
                <a:spcPts val="200"/>
              </a:spcBef>
              <a:buSzTx/>
              <a:buFontTx/>
              <a:buNone/>
            </a:pPr>
            <a:r>
              <a:rPr lang="en-US" altLang="x-none" sz="2400">
                <a:solidFill>
                  <a:srgbClr val="3366FF"/>
                </a:solidFill>
              </a:rPr>
              <a:t>    add v to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>
                <a:solidFill>
                  <a:srgbClr val="3366FF"/>
                </a:solidFill>
              </a:rPr>
              <a:t>; add (u,v) to </a:t>
            </a:r>
            <a:r>
              <a:rPr lang="en-US" altLang="x-none" sz="2400">
                <a:solidFill>
                  <a:srgbClr val="FF0000"/>
                </a:solidFill>
              </a:rPr>
              <a:t>E1</a:t>
            </a:r>
            <a:r>
              <a:rPr lang="en-US" altLang="x-none" sz="2400">
                <a:solidFill>
                  <a:srgbClr val="3366FF"/>
                </a:solidFill>
              </a:rPr>
              <a:t>;</a:t>
            </a:r>
          </a:p>
          <a:p>
            <a:pPr eaLnBrk="1" hangingPunct="1">
              <a:spcBef>
                <a:spcPts val="200"/>
              </a:spcBef>
              <a:buSzTx/>
              <a:buFontTx/>
              <a:buNone/>
            </a:pPr>
            <a:r>
              <a:rPr lang="en-US" altLang="x-none" sz="2400">
                <a:solidFill>
                  <a:srgbClr val="3366FF"/>
                </a:solidFill>
              </a:rPr>
              <a:t>    add edges leaving v to S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066800" y="3962400"/>
            <a:ext cx="3048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200"/>
              </a:spcBef>
              <a:buSzTx/>
              <a:buFontTx/>
              <a:buNone/>
            </a:pPr>
            <a:r>
              <a:rPr lang="en-US" altLang="x-none" sz="2400">
                <a:solidFill>
                  <a:srgbClr val="3366FF"/>
                </a:solidFill>
              </a:rPr>
              <a:t>--------------------</a:t>
            </a:r>
          </a:p>
          <a:p>
            <a:pPr eaLnBrk="1" hangingPunct="1">
              <a:spcBef>
                <a:spcPts val="200"/>
              </a:spcBef>
              <a:buSzTx/>
              <a:buFontTx/>
              <a:buNone/>
            </a:pPr>
            <a:r>
              <a:rPr lang="en-US" altLang="x-none" sz="2400">
                <a:solidFill>
                  <a:srgbClr val="3366FF"/>
                </a:solidFill>
              </a:rPr>
              <a:t> --------------------------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685800" y="381000"/>
            <a:ext cx="7086600" cy="838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50800" tIns="50800" bIns="50800" anchor="ctr"/>
          <a:lstStyle>
            <a:lvl1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Times" charset="0"/>
              </a:defRPr>
            </a:lvl1pPr>
            <a:lvl2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2pPr>
            <a:lvl3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3pPr>
            <a:lvl4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4pPr>
            <a:lvl5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5pPr>
            <a:lvl6pPr marL="49688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6pPr>
            <a:lvl7pPr marL="95408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7pPr>
            <a:lvl8pPr marL="141128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8pPr>
            <a:lvl9pPr marL="186848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9pPr>
          </a:lstStyle>
          <a:p>
            <a:pPr>
              <a:defRPr/>
            </a:pPr>
            <a:r>
              <a:rPr lang="en-US" altLang="x-none" sz="3600" kern="0" smtClean="0">
                <a:solidFill>
                  <a:srgbClr val="660066"/>
                </a:solidFill>
              </a:rPr>
              <a:t>Prim’s (JPD) spanning tree algorithm</a:t>
            </a:r>
            <a:endParaRPr lang="en-US" altLang="x-none" sz="3600" kern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= {start node};  </a:t>
            </a:r>
            <a:r>
              <a:rPr lang="en-US" altLang="x-none" sz="2400">
                <a:solidFill>
                  <a:srgbClr val="FF0000"/>
                </a:solidFill>
              </a:rPr>
              <a:t>E1</a:t>
            </a:r>
            <a:r>
              <a:rPr lang="en-US" altLang="x-none" sz="2400"/>
              <a:t>=  {};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</a:t>
            </a:r>
            <a:r>
              <a:rPr lang="en-US" altLang="x-none" sz="2400">
                <a:solidFill>
                  <a:srgbClr val="3366FF"/>
                </a:solidFill>
              </a:rPr>
              <a:t>S= set of edges leaving the single node in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>
                <a:solidFill>
                  <a:srgbClr val="3366FF"/>
                </a:solidFill>
              </a:rPr>
              <a:t>;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008000"/>
                </a:solidFill>
              </a:rPr>
              <a:t>//inv: (V1, E1) is a tree, V1 ≤ V, E1 ≤ E,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008000"/>
                </a:solidFill>
              </a:rPr>
              <a:t>//        All edges (u, v) in S have u in V1,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008000"/>
                </a:solidFill>
              </a:rPr>
              <a:t>//         if edge (u, v) has u in V1 and v not in V1, (u, v) is in S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 b="1"/>
              <a:t>while</a:t>
            </a:r>
            <a:r>
              <a:rPr lang="en-US" altLang="x-none" sz="2400"/>
              <a:t> (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.size() &lt; V.size()) {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 </a:t>
            </a:r>
            <a:r>
              <a:rPr lang="en-US" altLang="x-none" sz="2400">
                <a:solidFill>
                  <a:srgbClr val="3366FF"/>
                </a:solidFill>
              </a:rPr>
              <a:t>Remove from S an edge (u, v) with min weight;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3366FF"/>
                </a:solidFill>
              </a:rPr>
              <a:t>      if (v not in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>
                <a:solidFill>
                  <a:srgbClr val="3366FF"/>
                </a:solidFill>
              </a:rPr>
              <a:t>) { 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3366FF"/>
                </a:solidFill>
              </a:rPr>
              <a:t>            add v to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>
                <a:solidFill>
                  <a:srgbClr val="3366FF"/>
                </a:solidFill>
              </a:rPr>
              <a:t>; add (u,v) to </a:t>
            </a:r>
            <a:r>
              <a:rPr lang="en-US" altLang="x-none" sz="2400">
                <a:solidFill>
                  <a:srgbClr val="FF0000"/>
                </a:solidFill>
              </a:rPr>
              <a:t>E1</a:t>
            </a:r>
            <a:r>
              <a:rPr lang="en-US" altLang="x-none" sz="2400">
                <a:solidFill>
                  <a:srgbClr val="3366FF"/>
                </a:solidFill>
              </a:rPr>
              <a:t>;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3366FF"/>
                </a:solidFill>
              </a:rPr>
              <a:t>            add edges leaving v to S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3366FF"/>
                </a:solidFill>
              </a:rPr>
              <a:t>      }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}</a:t>
            </a:r>
          </a:p>
        </p:txBody>
      </p:sp>
      <p:sp>
        <p:nvSpPr>
          <p:cNvPr id="512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A26701C2-A151-5F47-9F3B-D7668A2A10BE}" type="slidenum">
              <a:rPr lang="en-US" altLang="x-none" sz="1400">
                <a:ea typeface="MS PGothic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36</a:t>
            </a:fld>
            <a:endParaRPr lang="en-US" altLang="x-none" sz="1400">
              <a:ea typeface="MS PGothic" charset="-128"/>
            </a:endParaRPr>
          </a:p>
        </p:txBody>
      </p:sp>
      <p:sp>
        <p:nvSpPr>
          <p:cNvPr id="51203" name="TextBox 6"/>
          <p:cNvSpPr txBox="1">
            <a:spLocks noChangeArrowheads="1"/>
          </p:cNvSpPr>
          <p:nvPr/>
        </p:nvSpPr>
        <p:spPr bwMode="auto">
          <a:xfrm>
            <a:off x="5334000" y="4953000"/>
            <a:ext cx="3048000" cy="830263"/>
          </a:xfrm>
          <a:prstGeom prst="rect">
            <a:avLst/>
          </a:prstGeom>
          <a:solidFill>
            <a:srgbClr val="FFEF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Question: How should we implement set S?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85800" y="381000"/>
            <a:ext cx="7086600" cy="838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50800" tIns="50800" bIns="50800" anchor="ctr"/>
          <a:lstStyle>
            <a:lvl1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Times" charset="0"/>
              </a:defRPr>
            </a:lvl1pPr>
            <a:lvl2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2pPr>
            <a:lvl3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3pPr>
            <a:lvl4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4pPr>
            <a:lvl5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5pPr>
            <a:lvl6pPr marL="49688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6pPr>
            <a:lvl7pPr marL="95408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7pPr>
            <a:lvl8pPr marL="141128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8pPr>
            <a:lvl9pPr marL="186848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9pPr>
          </a:lstStyle>
          <a:p>
            <a:pPr>
              <a:defRPr/>
            </a:pPr>
            <a:r>
              <a:rPr lang="en-US" altLang="x-none" sz="3600" kern="0" smtClean="0">
                <a:solidFill>
                  <a:srgbClr val="660066"/>
                </a:solidFill>
              </a:rPr>
              <a:t>Prim’s (JPD) spanning tree algorithm</a:t>
            </a:r>
            <a:endParaRPr lang="en-US" altLang="x-none" sz="3600" kern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= {start node};  </a:t>
            </a:r>
            <a:r>
              <a:rPr lang="en-US" altLang="x-none" sz="2400">
                <a:solidFill>
                  <a:srgbClr val="FF0000"/>
                </a:solidFill>
              </a:rPr>
              <a:t>E1</a:t>
            </a:r>
            <a:r>
              <a:rPr lang="en-US" altLang="x-none" sz="2400"/>
              <a:t>=  {};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</a:t>
            </a:r>
            <a:r>
              <a:rPr lang="en-US" altLang="x-none" sz="2400">
                <a:solidFill>
                  <a:srgbClr val="3366FF"/>
                </a:solidFill>
              </a:rPr>
              <a:t>S= set of edges leaving the single node in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>
                <a:solidFill>
                  <a:srgbClr val="3366FF"/>
                </a:solidFill>
              </a:rPr>
              <a:t>;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008000"/>
                </a:solidFill>
              </a:rPr>
              <a:t>//inv: (V1, E1) is a tree, V1 ≤ V, E1 ≤ E,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008000"/>
                </a:solidFill>
              </a:rPr>
              <a:t>//        All edges (u, v) in S have u in V1,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008000"/>
                </a:solidFill>
              </a:rPr>
              <a:t>//         if edge (u, v) has u in V1 and v not in V1, (u, v) is in S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 b="1"/>
              <a:t>while</a:t>
            </a:r>
            <a:r>
              <a:rPr lang="en-US" altLang="x-none" sz="2400"/>
              <a:t> (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/>
              <a:t>.size() &lt; V.size()) {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      </a:t>
            </a:r>
            <a:r>
              <a:rPr lang="en-US" altLang="x-none" sz="2400">
                <a:solidFill>
                  <a:srgbClr val="3366FF"/>
                </a:solidFill>
              </a:rPr>
              <a:t>Remove from S a min-weight edge (u, v);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3366FF"/>
                </a:solidFill>
              </a:rPr>
              <a:t>      if (v not in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>
                <a:solidFill>
                  <a:srgbClr val="3366FF"/>
                </a:solidFill>
              </a:rPr>
              <a:t>) { 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3366FF"/>
                </a:solidFill>
              </a:rPr>
              <a:t>            add v to </a:t>
            </a:r>
            <a:r>
              <a:rPr lang="en-US" altLang="x-none" sz="2400">
                <a:solidFill>
                  <a:srgbClr val="FF0000"/>
                </a:solidFill>
              </a:rPr>
              <a:t>V1</a:t>
            </a:r>
            <a:r>
              <a:rPr lang="en-US" altLang="x-none" sz="2400">
                <a:solidFill>
                  <a:srgbClr val="3366FF"/>
                </a:solidFill>
              </a:rPr>
              <a:t>; add (u,v) to </a:t>
            </a:r>
            <a:r>
              <a:rPr lang="en-US" altLang="x-none" sz="2400">
                <a:solidFill>
                  <a:srgbClr val="FF0000"/>
                </a:solidFill>
              </a:rPr>
              <a:t>E1</a:t>
            </a:r>
            <a:r>
              <a:rPr lang="en-US" altLang="x-none" sz="2400">
                <a:solidFill>
                  <a:srgbClr val="3366FF"/>
                </a:solidFill>
              </a:rPr>
              <a:t>;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3366FF"/>
                </a:solidFill>
              </a:rPr>
              <a:t>            add edges leaving v to S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>
                <a:solidFill>
                  <a:srgbClr val="3366FF"/>
                </a:solidFill>
              </a:rPr>
              <a:t>      }</a:t>
            </a:r>
          </a:p>
          <a:p>
            <a:pPr marL="39688" indent="0">
              <a:spcBef>
                <a:spcPts val="200"/>
              </a:spcBef>
              <a:buFont typeface="Times" charset="0"/>
              <a:buNone/>
            </a:pPr>
            <a:r>
              <a:rPr lang="en-US" altLang="x-none" sz="2400"/>
              <a:t>}</a:t>
            </a:r>
          </a:p>
        </p:txBody>
      </p:sp>
      <p:sp>
        <p:nvSpPr>
          <p:cNvPr id="522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699C1EDD-8351-D941-8A9C-174D98905C69}" type="slidenum">
              <a:rPr lang="en-US" altLang="x-none" sz="1400">
                <a:ea typeface="MS PGothic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37</a:t>
            </a:fld>
            <a:endParaRPr lang="en-US" altLang="x-none" sz="1400">
              <a:ea typeface="MS PGothic" charset="-128"/>
            </a:endParaRPr>
          </a:p>
        </p:txBody>
      </p:sp>
      <p:sp>
        <p:nvSpPr>
          <p:cNvPr id="52227" name="TextBox 6"/>
          <p:cNvSpPr txBox="1">
            <a:spLocks noChangeArrowheads="1"/>
          </p:cNvSpPr>
          <p:nvPr/>
        </p:nvSpPr>
        <p:spPr bwMode="auto">
          <a:xfrm>
            <a:off x="838200" y="5646738"/>
            <a:ext cx="3886200" cy="830262"/>
          </a:xfrm>
          <a:prstGeom prst="rect">
            <a:avLst/>
          </a:prstGeom>
          <a:solidFill>
            <a:srgbClr val="FFEF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Implement S as a heap.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Use adjacency lists for edges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543800" y="3576638"/>
            <a:ext cx="1004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log #E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907213" y="3581400"/>
            <a:ext cx="560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#V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543800" y="4724400"/>
            <a:ext cx="1004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log #E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937375" y="4719638"/>
            <a:ext cx="53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#E</a:t>
            </a:r>
          </a:p>
        </p:txBody>
      </p:sp>
      <p:sp>
        <p:nvSpPr>
          <p:cNvPr id="52232" name="TextBox 11"/>
          <p:cNvSpPr txBox="1">
            <a:spLocks noChangeArrowheads="1"/>
          </p:cNvSpPr>
          <p:nvPr/>
        </p:nvSpPr>
        <p:spPr bwMode="auto">
          <a:xfrm>
            <a:off x="4876800" y="5334000"/>
            <a:ext cx="3962400" cy="1200150"/>
          </a:xfrm>
          <a:prstGeom prst="rect">
            <a:avLst/>
          </a:prstGeom>
          <a:solidFill>
            <a:srgbClr val="FFEF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Thought: Could we use for S a set of nodes instead of edges?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Yes. We don</a:t>
            </a:r>
            <a:r>
              <a:rPr lang="en-US" altLang="en-US" sz="2400">
                <a:solidFill>
                  <a:srgbClr val="000000"/>
                </a:solidFill>
              </a:rPr>
              <a:t>’</a:t>
            </a:r>
            <a:r>
              <a:rPr lang="en-US" altLang="x-none" sz="2400">
                <a:solidFill>
                  <a:srgbClr val="000000"/>
                </a:solidFill>
              </a:rPr>
              <a:t>t go into that here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685800" y="381000"/>
            <a:ext cx="7086600" cy="838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50800" tIns="50800" bIns="50800" anchor="ctr"/>
          <a:lstStyle>
            <a:lvl1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Times" charset="0"/>
              </a:defRPr>
            </a:lvl1pPr>
            <a:lvl2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2pPr>
            <a:lvl3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3pPr>
            <a:lvl4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4pPr>
            <a:lvl5pPr marL="39688" indent="-39688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5pPr>
            <a:lvl6pPr marL="49688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6pPr>
            <a:lvl7pPr marL="95408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7pPr>
            <a:lvl8pPr marL="141128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8pPr>
            <a:lvl9pPr marL="186848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" charset="0"/>
                <a:ea typeface="ヒラギノ明朝 ProN W3" charset="0"/>
                <a:cs typeface="ヒラギノ明朝 ProN W3" charset="0"/>
                <a:sym typeface="Times" charset="0"/>
              </a:defRPr>
            </a:lvl9pPr>
          </a:lstStyle>
          <a:p>
            <a:pPr>
              <a:defRPr/>
            </a:pPr>
            <a:r>
              <a:rPr lang="en-US" altLang="x-none" sz="3600" kern="0" smtClean="0">
                <a:solidFill>
                  <a:srgbClr val="660066"/>
                </a:solidFill>
              </a:rPr>
              <a:t>Prim’s (JPD) spanning tree algorithm</a:t>
            </a:r>
            <a:endParaRPr lang="en-US" altLang="x-none" sz="3600" kern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A7F0FF1E-47F4-F543-8C3F-81C18E1F2EAF}" type="slidenum">
              <a:rPr lang="en-US" altLang="x-none" sz="1400">
                <a:ea typeface="MS PGothic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38</a:t>
            </a:fld>
            <a:endParaRPr lang="en-US" altLang="x-none" sz="1400">
              <a:ea typeface="MS PGothic" charset="-128"/>
            </a:endParaRPr>
          </a:p>
        </p:txBody>
      </p:sp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685800"/>
          </a:xfrm>
        </p:spPr>
        <p:txBody>
          <a:bodyPr/>
          <a:lstStyle/>
          <a:p>
            <a:r>
              <a:rPr lang="en-US" altLang="x-none" sz="3200">
                <a:solidFill>
                  <a:srgbClr val="800000"/>
                </a:solidFill>
                <a:latin typeface="Tw Cen MT" charset="0"/>
              </a:rPr>
              <a:t>Application of minimum spanning tree</a:t>
            </a:r>
          </a:p>
        </p:txBody>
      </p:sp>
      <p:sp>
        <p:nvSpPr>
          <p:cNvPr id="53251" name="Content Placeholder 5"/>
          <p:cNvSpPr>
            <a:spLocks noGrp="1"/>
          </p:cNvSpPr>
          <p:nvPr>
            <p:ph sz="quarter" idx="1"/>
          </p:nvPr>
        </p:nvSpPr>
        <p:spPr>
          <a:xfrm>
            <a:off x="609600" y="990600"/>
            <a:ext cx="8153400" cy="4495800"/>
          </a:xfrm>
        </p:spPr>
        <p:txBody>
          <a:bodyPr/>
          <a:lstStyle/>
          <a:p>
            <a:pPr marL="0" indent="0">
              <a:buFont typeface="Wingdings" charset="2"/>
              <a:buNone/>
            </a:pPr>
            <a:r>
              <a:rPr lang="en-US" altLang="x-none" sz="2400">
                <a:latin typeface="Tw Cen MT" charset="0"/>
              </a:rPr>
              <a:t>Maze generation using Prim</a:t>
            </a:r>
            <a:r>
              <a:rPr lang="en-US" altLang="en-US" sz="2400">
                <a:latin typeface="Tw Cen MT" charset="0"/>
              </a:rPr>
              <a:t>’</a:t>
            </a:r>
            <a:r>
              <a:rPr lang="en-US" altLang="x-none" sz="2400">
                <a:latin typeface="Tw Cen MT" charset="0"/>
              </a:rPr>
              <a:t>s algorithm</a:t>
            </a:r>
          </a:p>
        </p:txBody>
      </p:sp>
      <p:pic>
        <p:nvPicPr>
          <p:cNvPr id="53252" name="Picture 6" descr="732px--MAZE_30x20_Prim.ogv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0"/>
            <a:ext cx="5867400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3" name="Rectangle 7"/>
          <p:cNvSpPr>
            <a:spLocks noChangeArrowheads="1"/>
          </p:cNvSpPr>
          <p:nvPr/>
        </p:nvSpPr>
        <p:spPr bwMode="auto">
          <a:xfrm>
            <a:off x="914400" y="6172200"/>
            <a:ext cx="6172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000">
                <a:solidFill>
                  <a:srgbClr val="0000FF"/>
                </a:solidFill>
                <a:hlinkClick r:id="rId3"/>
              </a:rPr>
              <a:t>https://en.wikipedia.org/wiki/Maze_generation_algorithm#Randomized_Kruskal.27s_algorithm</a:t>
            </a:r>
            <a:endParaRPr lang="en-US" altLang="x-none" sz="2000">
              <a:solidFill>
                <a:srgbClr val="0000FF"/>
              </a:solidFill>
            </a:endParaRPr>
          </a:p>
        </p:txBody>
      </p:sp>
      <p:sp>
        <p:nvSpPr>
          <p:cNvPr id="53254" name="Rectangle 8"/>
          <p:cNvSpPr>
            <a:spLocks noChangeArrowheads="1"/>
          </p:cNvSpPr>
          <p:nvPr/>
        </p:nvSpPr>
        <p:spPr bwMode="auto">
          <a:xfrm>
            <a:off x="762000" y="5410200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000">
                <a:solidFill>
                  <a:srgbClr val="000000"/>
                </a:solidFill>
              </a:rPr>
              <a:t>The generation of a maze using Prim's algorithm on a randomly weighted grid graph that is 30x20 in size.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3" name="Group 32"/>
          <p:cNvGrpSpPr>
            <a:grpSpLocks/>
          </p:cNvGrpSpPr>
          <p:nvPr/>
        </p:nvGrpSpPr>
        <p:grpSpPr bwMode="auto">
          <a:xfrm>
            <a:off x="5181600" y="914400"/>
            <a:ext cx="4135438" cy="5689600"/>
            <a:chOff x="3866152" y="611140"/>
            <a:chExt cx="4134847" cy="5690026"/>
          </a:xfrm>
        </p:grpSpPr>
        <p:sp>
          <p:nvSpPr>
            <p:cNvPr id="54276" name="Oval 4"/>
            <p:cNvSpPr>
              <a:spLocks/>
            </p:cNvSpPr>
            <p:nvPr/>
          </p:nvSpPr>
          <p:spPr bwMode="auto">
            <a:xfrm>
              <a:off x="5380256" y="3775988"/>
              <a:ext cx="130640" cy="13064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54277" name="Oval 5"/>
            <p:cNvSpPr>
              <a:spLocks/>
            </p:cNvSpPr>
            <p:nvPr/>
          </p:nvSpPr>
          <p:spPr bwMode="auto">
            <a:xfrm>
              <a:off x="6303897" y="4784379"/>
              <a:ext cx="130640" cy="13064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54278" name="Oval 6"/>
            <p:cNvSpPr>
              <a:spLocks/>
            </p:cNvSpPr>
            <p:nvPr/>
          </p:nvSpPr>
          <p:spPr bwMode="auto">
            <a:xfrm>
              <a:off x="5420663" y="5650775"/>
              <a:ext cx="130638" cy="13064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54279" name="Oval 14"/>
            <p:cNvSpPr>
              <a:spLocks/>
            </p:cNvSpPr>
            <p:nvPr/>
          </p:nvSpPr>
          <p:spPr bwMode="auto">
            <a:xfrm>
              <a:off x="4312224" y="4281327"/>
              <a:ext cx="130640" cy="13063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54280" name="AutoShape 15"/>
            <p:cNvSpPr>
              <a:spLocks/>
            </p:cNvSpPr>
            <p:nvPr/>
          </p:nvSpPr>
          <p:spPr bwMode="auto">
            <a:xfrm flipV="1">
              <a:off x="4442864" y="3842453"/>
              <a:ext cx="916766" cy="488177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81" name="AutoShape 17"/>
            <p:cNvSpPr>
              <a:spLocks/>
            </p:cNvSpPr>
            <p:nvPr/>
          </p:nvSpPr>
          <p:spPr bwMode="auto">
            <a:xfrm>
              <a:off x="5492560" y="3908917"/>
              <a:ext cx="822798" cy="87546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82" name="AutoShape 18"/>
            <p:cNvSpPr>
              <a:spLocks/>
            </p:cNvSpPr>
            <p:nvPr/>
          </p:nvSpPr>
          <p:spPr bwMode="auto">
            <a:xfrm rot="10800000" flipH="1">
              <a:off x="5510897" y="4869232"/>
              <a:ext cx="804462" cy="827327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83" name="Oval 11"/>
            <p:cNvSpPr>
              <a:spLocks/>
            </p:cNvSpPr>
            <p:nvPr/>
          </p:nvSpPr>
          <p:spPr bwMode="auto">
            <a:xfrm>
              <a:off x="4502900" y="2375863"/>
              <a:ext cx="130640" cy="13064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54284" name="Oval 14"/>
            <p:cNvSpPr>
              <a:spLocks/>
            </p:cNvSpPr>
            <p:nvPr/>
          </p:nvSpPr>
          <p:spPr bwMode="auto">
            <a:xfrm>
              <a:off x="5514177" y="2762962"/>
              <a:ext cx="130640" cy="13063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54285" name="AutoShape 15"/>
            <p:cNvSpPr>
              <a:spLocks/>
            </p:cNvSpPr>
            <p:nvPr/>
          </p:nvSpPr>
          <p:spPr bwMode="auto">
            <a:xfrm>
              <a:off x="4633540" y="2470097"/>
              <a:ext cx="896140" cy="295658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86" name="AutoShape 15"/>
            <p:cNvSpPr>
              <a:spLocks/>
            </p:cNvSpPr>
            <p:nvPr/>
          </p:nvSpPr>
          <p:spPr bwMode="auto">
            <a:xfrm flipV="1">
              <a:off x="5442255" y="2909589"/>
              <a:ext cx="109046" cy="870981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87" name="AutoShape 15"/>
            <p:cNvSpPr>
              <a:spLocks/>
            </p:cNvSpPr>
            <p:nvPr/>
          </p:nvSpPr>
          <p:spPr bwMode="auto">
            <a:xfrm flipV="1">
              <a:off x="5629314" y="2130392"/>
              <a:ext cx="805223" cy="697165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88" name="Oval 16"/>
            <p:cNvSpPr>
              <a:spLocks/>
            </p:cNvSpPr>
            <p:nvPr/>
          </p:nvSpPr>
          <p:spPr bwMode="auto">
            <a:xfrm>
              <a:off x="6400352" y="2055447"/>
              <a:ext cx="130640" cy="13064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54289" name="AutoShape 15"/>
            <p:cNvSpPr>
              <a:spLocks/>
            </p:cNvSpPr>
            <p:nvPr/>
          </p:nvSpPr>
          <p:spPr bwMode="auto">
            <a:xfrm flipV="1">
              <a:off x="6496808" y="2064385"/>
              <a:ext cx="933503" cy="66006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Oval 18"/>
            <p:cNvSpPr>
              <a:spLocks/>
            </p:cNvSpPr>
            <p:nvPr/>
          </p:nvSpPr>
          <p:spPr bwMode="auto">
            <a:xfrm>
              <a:off x="7430311" y="1999751"/>
              <a:ext cx="130640" cy="13064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54291" name="Oval 19"/>
            <p:cNvSpPr>
              <a:spLocks/>
            </p:cNvSpPr>
            <p:nvPr/>
          </p:nvSpPr>
          <p:spPr bwMode="auto">
            <a:xfrm>
              <a:off x="6000468" y="1230044"/>
              <a:ext cx="130640" cy="130640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54292" name="AutoShape 15"/>
            <p:cNvSpPr>
              <a:spLocks/>
            </p:cNvSpPr>
            <p:nvPr/>
          </p:nvSpPr>
          <p:spPr bwMode="auto">
            <a:xfrm>
              <a:off x="6095333" y="1348850"/>
              <a:ext cx="371928" cy="718432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3" name="TextBox 21"/>
            <p:cNvSpPr txBox="1">
              <a:spLocks noChangeArrowheads="1"/>
            </p:cNvSpPr>
            <p:nvPr/>
          </p:nvSpPr>
          <p:spPr bwMode="auto">
            <a:xfrm>
              <a:off x="5023209" y="3346755"/>
              <a:ext cx="4400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r>
                <a:rPr lang="en-US" altLang="x-none" sz="2800" b="1">
                  <a:latin typeface="Calibri" charset="0"/>
                </a:rPr>
                <a:t>1</a:t>
              </a:r>
            </a:p>
          </p:txBody>
        </p:sp>
        <p:sp>
          <p:nvSpPr>
            <p:cNvPr id="54294" name="TextBox 23"/>
            <p:cNvSpPr txBox="1">
              <a:spLocks noChangeArrowheads="1"/>
            </p:cNvSpPr>
            <p:nvPr/>
          </p:nvSpPr>
          <p:spPr bwMode="auto">
            <a:xfrm>
              <a:off x="3866152" y="4016521"/>
              <a:ext cx="4400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r>
                <a:rPr lang="en-US" altLang="x-none" sz="2800" b="1">
                  <a:latin typeface="Calibri" charset="0"/>
                </a:rPr>
                <a:t>2</a:t>
              </a:r>
            </a:p>
          </p:txBody>
        </p:sp>
        <p:sp>
          <p:nvSpPr>
            <p:cNvPr id="54295" name="TextBox 24"/>
            <p:cNvSpPr txBox="1">
              <a:spLocks noChangeArrowheads="1"/>
            </p:cNvSpPr>
            <p:nvPr/>
          </p:nvSpPr>
          <p:spPr bwMode="auto">
            <a:xfrm>
              <a:off x="6400355" y="4560874"/>
              <a:ext cx="4400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r>
                <a:rPr lang="en-US" altLang="x-none" sz="2800" b="1">
                  <a:latin typeface="Calibri" charset="0"/>
                </a:rPr>
                <a:t>3</a:t>
              </a:r>
            </a:p>
          </p:txBody>
        </p:sp>
        <p:sp>
          <p:nvSpPr>
            <p:cNvPr id="54296" name="TextBox 25"/>
            <p:cNvSpPr txBox="1">
              <a:spLocks noChangeArrowheads="1"/>
            </p:cNvSpPr>
            <p:nvPr/>
          </p:nvSpPr>
          <p:spPr bwMode="auto">
            <a:xfrm>
              <a:off x="5238157" y="5777946"/>
              <a:ext cx="4400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r>
                <a:rPr lang="en-US" altLang="x-none" sz="2800" b="1">
                  <a:latin typeface="Calibri" charset="0"/>
                </a:rPr>
                <a:t>4</a:t>
              </a:r>
            </a:p>
          </p:txBody>
        </p:sp>
        <p:sp>
          <p:nvSpPr>
            <p:cNvPr id="54297" name="TextBox 26"/>
            <p:cNvSpPr txBox="1">
              <a:spLocks noChangeArrowheads="1"/>
            </p:cNvSpPr>
            <p:nvPr/>
          </p:nvSpPr>
          <p:spPr bwMode="auto">
            <a:xfrm>
              <a:off x="5613432" y="2623978"/>
              <a:ext cx="4400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r>
                <a:rPr lang="en-US" altLang="x-none" sz="2800" b="1">
                  <a:latin typeface="Calibri" charset="0"/>
                </a:rPr>
                <a:t>5</a:t>
              </a:r>
            </a:p>
          </p:txBody>
        </p:sp>
        <p:sp>
          <p:nvSpPr>
            <p:cNvPr id="54298" name="TextBox 27"/>
            <p:cNvSpPr txBox="1">
              <a:spLocks noChangeArrowheads="1"/>
            </p:cNvSpPr>
            <p:nvPr/>
          </p:nvSpPr>
          <p:spPr bwMode="auto">
            <a:xfrm>
              <a:off x="4471431" y="1897262"/>
              <a:ext cx="4400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r>
                <a:rPr lang="en-US" altLang="x-none" sz="2800" b="1">
                  <a:latin typeface="Calibri" charset="0"/>
                </a:rPr>
                <a:t>6</a:t>
              </a:r>
            </a:p>
          </p:txBody>
        </p:sp>
        <p:sp>
          <p:nvSpPr>
            <p:cNvPr id="54299" name="TextBox 28"/>
            <p:cNvSpPr txBox="1">
              <a:spLocks noChangeArrowheads="1"/>
            </p:cNvSpPr>
            <p:nvPr/>
          </p:nvSpPr>
          <p:spPr bwMode="auto">
            <a:xfrm>
              <a:off x="6450419" y="1519738"/>
              <a:ext cx="4400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r>
                <a:rPr lang="en-US" altLang="x-none" sz="2800" b="1">
                  <a:latin typeface="Calibri" charset="0"/>
                </a:rPr>
                <a:t>7</a:t>
              </a:r>
            </a:p>
          </p:txBody>
        </p:sp>
        <p:sp>
          <p:nvSpPr>
            <p:cNvPr id="54300" name="TextBox 29"/>
            <p:cNvSpPr txBox="1">
              <a:spLocks noChangeArrowheads="1"/>
            </p:cNvSpPr>
            <p:nvPr/>
          </p:nvSpPr>
          <p:spPr bwMode="auto">
            <a:xfrm>
              <a:off x="5854734" y="611140"/>
              <a:ext cx="4400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r>
                <a:rPr lang="en-US" altLang="x-none" sz="2800" b="1">
                  <a:latin typeface="Calibri" charset="0"/>
                </a:rPr>
                <a:t>8</a:t>
              </a:r>
            </a:p>
          </p:txBody>
        </p:sp>
        <p:sp>
          <p:nvSpPr>
            <p:cNvPr id="54301" name="TextBox 30"/>
            <p:cNvSpPr txBox="1">
              <a:spLocks noChangeArrowheads="1"/>
            </p:cNvSpPr>
            <p:nvPr/>
          </p:nvSpPr>
          <p:spPr bwMode="auto">
            <a:xfrm>
              <a:off x="7560951" y="1461299"/>
              <a:ext cx="4400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/>
              <a:r>
                <a:rPr lang="en-US" altLang="x-none" sz="2800" b="1">
                  <a:latin typeface="Calibri" charset="0"/>
                </a:rPr>
                <a:t>9</a:t>
              </a:r>
            </a:p>
          </p:txBody>
        </p:sp>
      </p:grpSp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r>
              <a:rPr lang="en-US" altLang="x-none" sz="2800" b="1">
                <a:solidFill>
                  <a:srgbClr val="800000"/>
                </a:solidFill>
              </a:rPr>
              <a:t>Graph algorithms MEGA-POLL!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7825" y="1182688"/>
            <a:ext cx="6024563" cy="52625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/>
              <a:t>In this undirected graph, all edge weights are 1.</a:t>
            </a:r>
          </a:p>
          <a:p>
            <a:pPr eaLnBrk="1" hangingPunct="1">
              <a:defRPr/>
            </a:pPr>
            <a:r>
              <a:rPr lang="en-US" b="1" dirty="0"/>
              <a:t>Which of the following visit the nodes </a:t>
            </a:r>
          </a:p>
          <a:p>
            <a:pPr eaLnBrk="1" hangingPunct="1">
              <a:defRPr/>
            </a:pPr>
            <a:r>
              <a:rPr lang="en-US" b="1" dirty="0"/>
              <a:t>in the same order as Prim(1)?</a:t>
            </a:r>
          </a:p>
          <a:p>
            <a:pPr marL="342900" indent="-342900" eaLnBrk="1" hangingPunct="1">
              <a:buFont typeface="Arial" charset="0"/>
              <a:buChar char="•"/>
              <a:defRPr/>
            </a:pPr>
            <a:r>
              <a:rPr lang="en-US" dirty="0"/>
              <a:t>Always break ties by choosing the </a:t>
            </a:r>
            <a:br>
              <a:rPr lang="en-US" dirty="0"/>
            </a:br>
            <a:r>
              <a:rPr lang="en-US" dirty="0"/>
              <a:t>lower-numbered node first. </a:t>
            </a:r>
          </a:p>
          <a:p>
            <a:pPr marL="342900" indent="-342900" eaLnBrk="1" hangingPunct="1">
              <a:buFont typeface="Arial" charset="0"/>
              <a:buChar char="•"/>
              <a:defRPr/>
            </a:pPr>
            <a:r>
              <a:rPr lang="en-US" dirty="0"/>
              <a:t>In tree traversals, use node 1 </a:t>
            </a:r>
            <a:br>
              <a:rPr lang="en-US" dirty="0"/>
            </a:br>
            <a:r>
              <a:rPr lang="en-US" dirty="0"/>
              <a:t>as the tree’s root.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-Dijkstra(1)</a:t>
            </a:r>
          </a:p>
          <a:p>
            <a:pPr eaLnBrk="1" hangingPunct="1">
              <a:defRPr/>
            </a:pPr>
            <a:r>
              <a:rPr lang="en-US" dirty="0"/>
              <a:t>-BFS(1)</a:t>
            </a:r>
          </a:p>
          <a:p>
            <a:pPr eaLnBrk="1" hangingPunct="1">
              <a:defRPr/>
            </a:pPr>
            <a:r>
              <a:rPr lang="en-US" dirty="0"/>
              <a:t>-DFS(1)</a:t>
            </a:r>
          </a:p>
          <a:p>
            <a:pPr eaLnBrk="1" hangingPunct="1">
              <a:defRPr/>
            </a:pPr>
            <a:r>
              <a:rPr lang="en-US" dirty="0"/>
              <a:t>-Preorder tree traversal</a:t>
            </a:r>
          </a:p>
          <a:p>
            <a:pPr eaLnBrk="1" hangingPunct="1">
              <a:defRPr/>
            </a:pPr>
            <a:r>
              <a:rPr lang="en-US" dirty="0"/>
              <a:t>-</a:t>
            </a:r>
            <a:r>
              <a:rPr lang="en-US" dirty="0" err="1"/>
              <a:t>Postorder</a:t>
            </a:r>
            <a:r>
              <a:rPr lang="en-US" dirty="0"/>
              <a:t> tree traversal</a:t>
            </a:r>
          </a:p>
          <a:p>
            <a:pPr eaLnBrk="1" hangingPunct="1">
              <a:defRPr/>
            </a:pPr>
            <a:r>
              <a:rPr lang="en-US" dirty="0"/>
              <a:t>-Level order tree traversal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153400" cy="685800"/>
          </a:xfrm>
        </p:spPr>
        <p:txBody>
          <a:bodyPr rIns="132080"/>
          <a:lstStyle/>
          <a:p>
            <a:pPr eaLnBrk="1" hangingPunct="1"/>
            <a:r>
              <a:rPr lang="en-US" altLang="x-none" sz="3600" b="1">
                <a:solidFill>
                  <a:srgbClr val="800000"/>
                </a:solidFill>
                <a:latin typeface="Tw Cen MT" charset="0"/>
              </a:rPr>
              <a:t>Undirected trees</a:t>
            </a:r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838200" y="1600200"/>
            <a:ext cx="6896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8100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US" altLang="x-none" sz="2800"/>
              <a:t>An undirected graph is a </a:t>
            </a:r>
            <a:r>
              <a:rPr lang="en-US" altLang="x-none" sz="2800" i="1">
                <a:solidFill>
                  <a:srgbClr val="FF3300"/>
                </a:solidFill>
              </a:rPr>
              <a:t>tree</a:t>
            </a:r>
            <a:r>
              <a:rPr lang="en-US" altLang="x-none" sz="2800"/>
              <a:t> if there is exactly one simple path between any pair of vertices</a:t>
            </a:r>
          </a:p>
        </p:txBody>
      </p:sp>
      <p:sp>
        <p:nvSpPr>
          <p:cNvPr id="18435" name="Oval 3"/>
          <p:cNvSpPr>
            <a:spLocks/>
          </p:cNvSpPr>
          <p:nvPr/>
        </p:nvSpPr>
        <p:spPr bwMode="auto">
          <a:xfrm>
            <a:off x="5087938" y="3779838"/>
            <a:ext cx="90487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8436" name="Oval 4"/>
          <p:cNvSpPr>
            <a:spLocks/>
          </p:cNvSpPr>
          <p:nvPr/>
        </p:nvSpPr>
        <p:spPr bwMode="auto">
          <a:xfrm>
            <a:off x="4914900" y="4568825"/>
            <a:ext cx="90488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8437" name="Oval 5"/>
          <p:cNvSpPr>
            <a:spLocks/>
          </p:cNvSpPr>
          <p:nvPr/>
        </p:nvSpPr>
        <p:spPr bwMode="auto">
          <a:xfrm>
            <a:off x="5632450" y="5051425"/>
            <a:ext cx="90488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8438" name="Oval 6"/>
          <p:cNvSpPr>
            <a:spLocks/>
          </p:cNvSpPr>
          <p:nvPr/>
        </p:nvSpPr>
        <p:spPr bwMode="auto">
          <a:xfrm>
            <a:off x="4941888" y="5470525"/>
            <a:ext cx="90487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8439" name="Oval 7"/>
          <p:cNvSpPr>
            <a:spLocks/>
          </p:cNvSpPr>
          <p:nvPr/>
        </p:nvSpPr>
        <p:spPr bwMode="auto">
          <a:xfrm>
            <a:off x="6027738" y="4549775"/>
            <a:ext cx="90487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8440" name="Oval 8"/>
          <p:cNvSpPr>
            <a:spLocks/>
          </p:cNvSpPr>
          <p:nvPr/>
        </p:nvSpPr>
        <p:spPr bwMode="auto">
          <a:xfrm>
            <a:off x="6124575" y="5472113"/>
            <a:ext cx="90488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8441" name="Oval 9"/>
          <p:cNvSpPr>
            <a:spLocks/>
          </p:cNvSpPr>
          <p:nvPr/>
        </p:nvSpPr>
        <p:spPr bwMode="auto">
          <a:xfrm>
            <a:off x="6511925" y="4962525"/>
            <a:ext cx="90488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8442" name="Oval 10"/>
          <p:cNvSpPr>
            <a:spLocks/>
          </p:cNvSpPr>
          <p:nvPr/>
        </p:nvSpPr>
        <p:spPr bwMode="auto">
          <a:xfrm>
            <a:off x="6232525" y="3662363"/>
            <a:ext cx="90488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8443" name="Oval 11"/>
          <p:cNvSpPr>
            <a:spLocks/>
          </p:cNvSpPr>
          <p:nvPr/>
        </p:nvSpPr>
        <p:spPr bwMode="auto">
          <a:xfrm>
            <a:off x="6811963" y="4278313"/>
            <a:ext cx="90487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8444" name="Oval 12"/>
          <p:cNvSpPr>
            <a:spLocks/>
          </p:cNvSpPr>
          <p:nvPr/>
        </p:nvSpPr>
        <p:spPr bwMode="auto">
          <a:xfrm>
            <a:off x="7326313" y="5040313"/>
            <a:ext cx="90487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8445" name="Oval 13"/>
          <p:cNvSpPr>
            <a:spLocks/>
          </p:cNvSpPr>
          <p:nvPr/>
        </p:nvSpPr>
        <p:spPr bwMode="auto">
          <a:xfrm>
            <a:off x="7559675" y="3903663"/>
            <a:ext cx="90488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8446" name="Oval 14"/>
          <p:cNvSpPr>
            <a:spLocks/>
          </p:cNvSpPr>
          <p:nvPr/>
        </p:nvSpPr>
        <p:spPr bwMode="auto">
          <a:xfrm>
            <a:off x="4175125" y="4364038"/>
            <a:ext cx="90488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8447" name="AutoShape 15"/>
          <p:cNvSpPr>
            <a:spLocks/>
          </p:cNvSpPr>
          <p:nvPr/>
        </p:nvSpPr>
        <p:spPr bwMode="auto">
          <a:xfrm>
            <a:off x="4279900" y="4410075"/>
            <a:ext cx="620713" cy="204788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48" name="AutoShape 16"/>
          <p:cNvSpPr>
            <a:spLocks/>
          </p:cNvSpPr>
          <p:nvPr/>
        </p:nvSpPr>
        <p:spPr bwMode="auto">
          <a:xfrm rot="10800000" flipH="1">
            <a:off x="4960938" y="3884613"/>
            <a:ext cx="173037" cy="66992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49" name="AutoShape 17"/>
          <p:cNvSpPr>
            <a:spLocks/>
          </p:cNvSpPr>
          <p:nvPr/>
        </p:nvSpPr>
        <p:spPr bwMode="auto">
          <a:xfrm>
            <a:off x="4992688" y="4660900"/>
            <a:ext cx="652462" cy="388938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50" name="AutoShape 18"/>
          <p:cNvSpPr>
            <a:spLocks/>
          </p:cNvSpPr>
          <p:nvPr/>
        </p:nvSpPr>
        <p:spPr bwMode="auto">
          <a:xfrm rot="10800000" flipH="1">
            <a:off x="5019675" y="5143500"/>
            <a:ext cx="625475" cy="325438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51" name="AutoShape 19"/>
          <p:cNvSpPr>
            <a:spLocks/>
          </p:cNvSpPr>
          <p:nvPr/>
        </p:nvSpPr>
        <p:spPr bwMode="auto">
          <a:xfrm rot="10800000" flipH="1">
            <a:off x="5710238" y="4641850"/>
            <a:ext cx="330200" cy="407988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52" name="AutoShape 20"/>
          <p:cNvSpPr>
            <a:spLocks/>
          </p:cNvSpPr>
          <p:nvPr/>
        </p:nvSpPr>
        <p:spPr bwMode="auto">
          <a:xfrm>
            <a:off x="6105525" y="4641850"/>
            <a:ext cx="419100" cy="319088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53" name="AutoShape 21"/>
          <p:cNvSpPr>
            <a:spLocks/>
          </p:cNvSpPr>
          <p:nvPr/>
        </p:nvSpPr>
        <p:spPr bwMode="auto">
          <a:xfrm rot="10800000" flipH="1">
            <a:off x="6202363" y="5054600"/>
            <a:ext cx="322262" cy="41592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54" name="AutoShape 22"/>
          <p:cNvSpPr>
            <a:spLocks/>
          </p:cNvSpPr>
          <p:nvPr/>
        </p:nvSpPr>
        <p:spPr bwMode="auto">
          <a:xfrm rot="10800000" flipH="1">
            <a:off x="6073775" y="3767138"/>
            <a:ext cx="204788" cy="76835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55" name="AutoShape 23"/>
          <p:cNvSpPr>
            <a:spLocks/>
          </p:cNvSpPr>
          <p:nvPr/>
        </p:nvSpPr>
        <p:spPr bwMode="auto">
          <a:xfrm rot="10800000" flipH="1">
            <a:off x="6589713" y="4383088"/>
            <a:ext cx="268287" cy="57785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56" name="AutoShape 24"/>
          <p:cNvSpPr>
            <a:spLocks/>
          </p:cNvSpPr>
          <p:nvPr/>
        </p:nvSpPr>
        <p:spPr bwMode="auto">
          <a:xfrm rot="10800000" flipH="1">
            <a:off x="6889750" y="3995738"/>
            <a:ext cx="682625" cy="280987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57" name="AutoShape 25"/>
          <p:cNvSpPr>
            <a:spLocks/>
          </p:cNvSpPr>
          <p:nvPr/>
        </p:nvSpPr>
        <p:spPr bwMode="auto">
          <a:xfrm>
            <a:off x="6616700" y="5008563"/>
            <a:ext cx="695325" cy="77787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58" name="AutoShape 26"/>
          <p:cNvSpPr>
            <a:spLocks/>
          </p:cNvSpPr>
          <p:nvPr/>
        </p:nvSpPr>
        <p:spPr bwMode="auto">
          <a:xfrm rot="10800000" flipH="1">
            <a:off x="6310313" y="3430588"/>
            <a:ext cx="222250" cy="230187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59" name="Oval 27"/>
          <p:cNvSpPr>
            <a:spLocks/>
          </p:cNvSpPr>
          <p:nvPr/>
        </p:nvSpPr>
        <p:spPr bwMode="auto">
          <a:xfrm>
            <a:off x="5864225" y="3330575"/>
            <a:ext cx="90488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8460" name="Oval 28"/>
          <p:cNvSpPr>
            <a:spLocks/>
          </p:cNvSpPr>
          <p:nvPr/>
        </p:nvSpPr>
        <p:spPr bwMode="auto">
          <a:xfrm>
            <a:off x="6519863" y="3338513"/>
            <a:ext cx="90487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8461" name="Oval 29"/>
          <p:cNvSpPr>
            <a:spLocks/>
          </p:cNvSpPr>
          <p:nvPr/>
        </p:nvSpPr>
        <p:spPr bwMode="auto">
          <a:xfrm>
            <a:off x="7921625" y="4638675"/>
            <a:ext cx="90488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8462" name="AutoShape 30"/>
          <p:cNvSpPr>
            <a:spLocks/>
          </p:cNvSpPr>
          <p:nvPr/>
        </p:nvSpPr>
        <p:spPr bwMode="auto">
          <a:xfrm>
            <a:off x="5942013" y="3422650"/>
            <a:ext cx="303212" cy="23812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63" name="AutoShape 31"/>
          <p:cNvSpPr>
            <a:spLocks/>
          </p:cNvSpPr>
          <p:nvPr/>
        </p:nvSpPr>
        <p:spPr bwMode="auto">
          <a:xfrm rot="10800000" flipH="1">
            <a:off x="7404100" y="4730750"/>
            <a:ext cx="530225" cy="30797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64" name="AutoShape 32"/>
          <p:cNvSpPr>
            <a:spLocks/>
          </p:cNvSpPr>
          <p:nvPr/>
        </p:nvSpPr>
        <p:spPr bwMode="auto">
          <a:xfrm rot="10800000">
            <a:off x="7372350" y="5145088"/>
            <a:ext cx="246063" cy="401637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65" name="Oval 33"/>
          <p:cNvSpPr>
            <a:spLocks/>
          </p:cNvSpPr>
          <p:nvPr/>
        </p:nvSpPr>
        <p:spPr bwMode="auto">
          <a:xfrm>
            <a:off x="7572375" y="5561013"/>
            <a:ext cx="90488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8466" name="Rectangle 2"/>
          <p:cNvSpPr>
            <a:spLocks/>
          </p:cNvSpPr>
          <p:nvPr/>
        </p:nvSpPr>
        <p:spPr bwMode="auto">
          <a:xfrm>
            <a:off x="685800" y="3276600"/>
            <a:ext cx="3124200" cy="20574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8100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US" altLang="x-none" sz="2800"/>
              <a:t>What’s the root? 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US" altLang="x-none" sz="2800"/>
              <a:t>It doesn</a:t>
            </a:r>
            <a:r>
              <a:rPr lang="en-US" altLang="en-US" sz="2800"/>
              <a:t>’</a:t>
            </a:r>
            <a:r>
              <a:rPr lang="en-US" altLang="x-none" sz="2800"/>
              <a:t>t matter!</a:t>
            </a:r>
            <a:br>
              <a:rPr lang="en-US" altLang="x-none" sz="2800"/>
            </a:br>
            <a:r>
              <a:rPr lang="en-US" altLang="x-none" sz="2800"/>
              <a:t>Any vertex can be root.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endParaRPr lang="en-US" altLang="x-none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6" grpId="0" build="p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fld id="{BCBE6B16-FF34-DC48-AE8F-586B8B8EA81C}" type="slidenum">
              <a:rPr lang="en-US" altLang="x-none" sz="1200">
                <a:solidFill>
                  <a:srgbClr val="FFFFFF"/>
                </a:solidFill>
                <a:latin typeface="Arial" charset="0"/>
                <a:ea typeface="ヒラギノ角ゴ ProN W3" charset="-128"/>
                <a:sym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SzTx/>
                <a:buFontTx/>
                <a:buNone/>
              </a:pPr>
              <a:t>40</a:t>
            </a:fld>
            <a:endParaRPr lang="en-US" altLang="x-none" sz="1200">
              <a:solidFill>
                <a:srgbClr val="FFFFFF"/>
              </a:solidFill>
              <a:latin typeface="Arial" charset="0"/>
              <a:ea typeface="ヒラギノ角ゴ ProN W3" charset="-128"/>
              <a:sym typeface="Arial" charset="0"/>
            </a:endParaRPr>
          </a:p>
        </p:txBody>
      </p:sp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r>
              <a:rPr lang="en-US" altLang="x-none" sz="2800" b="1">
                <a:solidFill>
                  <a:srgbClr val="800000"/>
                </a:solidFill>
              </a:rPr>
              <a:t>Greedy algorithms</a:t>
            </a:r>
          </a:p>
        </p:txBody>
      </p:sp>
      <p:sp>
        <p:nvSpPr>
          <p:cNvPr id="55299" name="TextBox 2"/>
          <p:cNvSpPr txBox="1">
            <a:spLocks noChangeArrowheads="1"/>
          </p:cNvSpPr>
          <p:nvPr/>
        </p:nvSpPr>
        <p:spPr bwMode="auto">
          <a:xfrm>
            <a:off x="457200" y="1295400"/>
            <a:ext cx="838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800000"/>
                </a:solidFill>
              </a:rPr>
              <a:t>Suppose the weights are all 1.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800000"/>
                </a:solidFill>
              </a:rPr>
              <a:t>Then Dijkstra</a:t>
            </a:r>
            <a:r>
              <a:rPr lang="en-US" altLang="en-US" sz="2400">
                <a:solidFill>
                  <a:srgbClr val="800000"/>
                </a:solidFill>
              </a:rPr>
              <a:t>’</a:t>
            </a:r>
            <a:r>
              <a:rPr lang="en-US" altLang="x-none" sz="2400">
                <a:solidFill>
                  <a:srgbClr val="800000"/>
                </a:solidFill>
              </a:rPr>
              <a:t>s shortest-path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800000"/>
                </a:solidFill>
              </a:rPr>
              <a:t>algorithm does a breath-first search!</a:t>
            </a:r>
          </a:p>
        </p:txBody>
      </p:sp>
      <p:grpSp>
        <p:nvGrpSpPr>
          <p:cNvPr id="55300" name="Group 1"/>
          <p:cNvGrpSpPr>
            <a:grpSpLocks/>
          </p:cNvGrpSpPr>
          <p:nvPr/>
        </p:nvGrpSpPr>
        <p:grpSpPr bwMode="auto">
          <a:xfrm>
            <a:off x="5562600" y="1524000"/>
            <a:ext cx="1981200" cy="1562100"/>
            <a:chOff x="762000" y="2738438"/>
            <a:chExt cx="1981616" cy="1562377"/>
          </a:xfrm>
        </p:grpSpPr>
        <p:grpSp>
          <p:nvGrpSpPr>
            <p:cNvPr id="55314" name="Group 3"/>
            <p:cNvGrpSpPr>
              <a:grpSpLocks/>
            </p:cNvGrpSpPr>
            <p:nvPr/>
          </p:nvGrpSpPr>
          <p:grpSpPr bwMode="auto">
            <a:xfrm>
              <a:off x="1066739" y="2865460"/>
              <a:ext cx="1409420" cy="1435355"/>
              <a:chOff x="466" y="-67"/>
              <a:chExt cx="888" cy="904"/>
            </a:xfrm>
          </p:grpSpPr>
          <p:sp>
            <p:nvSpPr>
              <p:cNvPr id="55321" name="Oval 4"/>
              <p:cNvSpPr>
                <a:spLocks/>
              </p:cNvSpPr>
              <p:nvPr/>
            </p:nvSpPr>
            <p:spPr bwMode="auto">
              <a:xfrm>
                <a:off x="575" y="283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5322" name="Oval 5"/>
              <p:cNvSpPr>
                <a:spLocks/>
              </p:cNvSpPr>
              <p:nvPr/>
            </p:nvSpPr>
            <p:spPr bwMode="auto">
              <a:xfrm>
                <a:off x="466" y="780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5323" name="Oval 8"/>
              <p:cNvSpPr>
                <a:spLocks/>
              </p:cNvSpPr>
              <p:nvPr/>
            </p:nvSpPr>
            <p:spPr bwMode="auto">
              <a:xfrm>
                <a:off x="1167" y="768"/>
                <a:ext cx="57" cy="5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5324" name="Oval 11"/>
              <p:cNvSpPr>
                <a:spLocks/>
              </p:cNvSpPr>
              <p:nvPr/>
            </p:nvSpPr>
            <p:spPr bwMode="auto">
              <a:xfrm>
                <a:off x="1296" y="209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5325" name="AutoShape 17"/>
              <p:cNvSpPr>
                <a:spLocks/>
              </p:cNvSpPr>
              <p:nvPr/>
            </p:nvSpPr>
            <p:spPr bwMode="auto">
              <a:xfrm rot="10800000" flipH="1">
                <a:off x="495" y="340"/>
                <a:ext cx="109" cy="44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55326" name="AutoShape 23"/>
              <p:cNvSpPr>
                <a:spLocks/>
              </p:cNvSpPr>
              <p:nvPr/>
            </p:nvSpPr>
            <p:spPr bwMode="auto">
              <a:xfrm rot="10800000" flipH="1">
                <a:off x="1196" y="243"/>
                <a:ext cx="134" cy="52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55327" name="Oval 28"/>
              <p:cNvSpPr>
                <a:spLocks/>
              </p:cNvSpPr>
              <p:nvPr/>
            </p:nvSpPr>
            <p:spPr bwMode="auto">
              <a:xfrm>
                <a:off x="994" y="-67"/>
                <a:ext cx="96" cy="67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5328" name="AutoShape 31"/>
              <p:cNvSpPr>
                <a:spLocks/>
              </p:cNvSpPr>
              <p:nvPr/>
            </p:nvSpPr>
            <p:spPr bwMode="auto">
              <a:xfrm>
                <a:off x="1042" y="-3"/>
                <a:ext cx="262" cy="22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55329" name="AutoShape 35"/>
              <p:cNvSpPr>
                <a:spLocks/>
              </p:cNvSpPr>
              <p:nvPr/>
            </p:nvSpPr>
            <p:spPr bwMode="auto">
              <a:xfrm rot="10800000" flipH="1">
                <a:off x="624" y="0"/>
                <a:ext cx="370" cy="2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55330" name="AutoShape 36"/>
              <p:cNvSpPr>
                <a:spLocks/>
              </p:cNvSpPr>
              <p:nvPr/>
            </p:nvSpPr>
            <p:spPr bwMode="auto">
              <a:xfrm rot="10800000" flipH="1">
                <a:off x="515" y="243"/>
                <a:ext cx="815" cy="54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55331" name="AutoShape 54"/>
              <p:cNvSpPr>
                <a:spLocks/>
              </p:cNvSpPr>
              <p:nvPr/>
            </p:nvSpPr>
            <p:spPr bwMode="auto">
              <a:xfrm rot="10800000" flipH="1">
                <a:off x="523" y="797"/>
                <a:ext cx="644" cy="1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55315" name="TextBox 1"/>
            <p:cNvSpPr txBox="1">
              <a:spLocks noChangeArrowheads="1"/>
            </p:cNvSpPr>
            <p:nvPr/>
          </p:nvSpPr>
          <p:spPr bwMode="auto">
            <a:xfrm>
              <a:off x="1262063" y="2743200"/>
              <a:ext cx="338554" cy="461747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55316" name="TextBox 26"/>
            <p:cNvSpPr txBox="1">
              <a:spLocks noChangeArrowheads="1"/>
            </p:cNvSpPr>
            <p:nvPr/>
          </p:nvSpPr>
          <p:spPr bwMode="auto">
            <a:xfrm>
              <a:off x="1871663" y="3729038"/>
              <a:ext cx="338554" cy="461747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55317" name="TextBox 28"/>
            <p:cNvSpPr txBox="1">
              <a:spLocks noChangeArrowheads="1"/>
            </p:cNvSpPr>
            <p:nvPr/>
          </p:nvSpPr>
          <p:spPr bwMode="auto">
            <a:xfrm>
              <a:off x="2252663" y="2738438"/>
              <a:ext cx="338554" cy="461747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55318" name="TextBox 30"/>
            <p:cNvSpPr txBox="1">
              <a:spLocks noChangeArrowheads="1"/>
            </p:cNvSpPr>
            <p:nvPr/>
          </p:nvSpPr>
          <p:spPr bwMode="auto">
            <a:xfrm>
              <a:off x="2405062" y="3509962"/>
              <a:ext cx="338554" cy="461747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55319" name="TextBox 31"/>
            <p:cNvSpPr txBox="1">
              <a:spLocks noChangeArrowheads="1"/>
            </p:cNvSpPr>
            <p:nvPr/>
          </p:nvSpPr>
          <p:spPr bwMode="auto">
            <a:xfrm>
              <a:off x="762000" y="3586162"/>
              <a:ext cx="338554" cy="461747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55320" name="TextBox 32"/>
            <p:cNvSpPr txBox="1">
              <a:spLocks noChangeArrowheads="1"/>
            </p:cNvSpPr>
            <p:nvPr/>
          </p:nvSpPr>
          <p:spPr bwMode="auto">
            <a:xfrm>
              <a:off x="1676400" y="3205162"/>
              <a:ext cx="338138" cy="46196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000000"/>
                  </a:solidFill>
                </a:rPr>
                <a:t>1</a:t>
              </a:r>
            </a:p>
          </p:txBody>
        </p:sp>
      </p:grpSp>
      <p:sp>
        <p:nvSpPr>
          <p:cNvPr id="55301" name="AutoShape 54"/>
          <p:cNvSpPr>
            <a:spLocks/>
          </p:cNvSpPr>
          <p:nvPr/>
        </p:nvSpPr>
        <p:spPr bwMode="auto">
          <a:xfrm rot="10800000" flipH="1">
            <a:off x="6858000" y="3048000"/>
            <a:ext cx="152400" cy="9906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ysDash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2" name="Oval 8"/>
          <p:cNvSpPr>
            <a:spLocks/>
          </p:cNvSpPr>
          <p:nvPr/>
        </p:nvSpPr>
        <p:spPr bwMode="auto">
          <a:xfrm>
            <a:off x="6781800" y="4038600"/>
            <a:ext cx="90488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55303" name="Oval 8"/>
          <p:cNvSpPr>
            <a:spLocks/>
          </p:cNvSpPr>
          <p:nvPr/>
        </p:nvSpPr>
        <p:spPr bwMode="auto">
          <a:xfrm>
            <a:off x="5715000" y="4038600"/>
            <a:ext cx="90488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55304" name="AutoShape 54"/>
          <p:cNvSpPr>
            <a:spLocks/>
          </p:cNvSpPr>
          <p:nvPr/>
        </p:nvSpPr>
        <p:spPr bwMode="auto">
          <a:xfrm rot="10800000" flipH="1">
            <a:off x="5791200" y="3048000"/>
            <a:ext cx="76200" cy="10668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ysDash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" name="Oval 28"/>
          <p:cNvSpPr>
            <a:spLocks/>
          </p:cNvSpPr>
          <p:nvPr/>
        </p:nvSpPr>
        <p:spPr bwMode="auto">
          <a:xfrm>
            <a:off x="6019800" y="2179638"/>
            <a:ext cx="152400" cy="106362"/>
          </a:xfrm>
          <a:prstGeom prst="ellipse">
            <a:avLst/>
          </a:prstGeom>
          <a:solidFill>
            <a:srgbClr val="FF0000"/>
          </a:solidFill>
          <a:ln w="25400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50" name="Oval 28"/>
          <p:cNvSpPr>
            <a:spLocks/>
          </p:cNvSpPr>
          <p:nvPr/>
        </p:nvSpPr>
        <p:spPr bwMode="auto">
          <a:xfrm>
            <a:off x="7162800" y="2057400"/>
            <a:ext cx="152400" cy="106363"/>
          </a:xfrm>
          <a:prstGeom prst="ellipse">
            <a:avLst/>
          </a:prstGeom>
          <a:solidFill>
            <a:srgbClr val="FF0000"/>
          </a:solidFill>
          <a:ln w="25400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55307" name="TextBox 51"/>
          <p:cNvSpPr txBox="1">
            <a:spLocks noChangeArrowheads="1"/>
          </p:cNvSpPr>
          <p:nvPr/>
        </p:nvSpPr>
        <p:spPr bwMode="auto">
          <a:xfrm>
            <a:off x="7086600" y="3195638"/>
            <a:ext cx="338138" cy="461962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55308" name="TextBox 52"/>
          <p:cNvSpPr txBox="1">
            <a:spLocks noChangeArrowheads="1"/>
          </p:cNvSpPr>
          <p:nvPr/>
        </p:nvSpPr>
        <p:spPr bwMode="auto">
          <a:xfrm>
            <a:off x="5867400" y="3200400"/>
            <a:ext cx="338138" cy="4619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54" name="Oval 28"/>
          <p:cNvSpPr>
            <a:spLocks/>
          </p:cNvSpPr>
          <p:nvPr/>
        </p:nvSpPr>
        <p:spPr bwMode="auto">
          <a:xfrm>
            <a:off x="5715000" y="2819400"/>
            <a:ext cx="304800" cy="304800"/>
          </a:xfrm>
          <a:prstGeom prst="ellipse">
            <a:avLst/>
          </a:prstGeom>
          <a:solidFill>
            <a:srgbClr val="FF0000"/>
          </a:solidFill>
          <a:ln w="254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55" name="Oval 28"/>
          <p:cNvSpPr>
            <a:spLocks/>
          </p:cNvSpPr>
          <p:nvPr/>
        </p:nvSpPr>
        <p:spPr bwMode="auto">
          <a:xfrm>
            <a:off x="6858000" y="2819400"/>
            <a:ext cx="381000" cy="304800"/>
          </a:xfrm>
          <a:prstGeom prst="ellipse">
            <a:avLst/>
          </a:prstGeom>
          <a:solidFill>
            <a:srgbClr val="FF0000"/>
          </a:solidFill>
          <a:ln w="25400">
            <a:solidFill>
              <a:srgbClr val="FF6600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56" name="Oval 28"/>
          <p:cNvSpPr>
            <a:spLocks/>
          </p:cNvSpPr>
          <p:nvPr/>
        </p:nvSpPr>
        <p:spPr bwMode="auto">
          <a:xfrm>
            <a:off x="5638800" y="3886200"/>
            <a:ext cx="304800" cy="304800"/>
          </a:xfrm>
          <a:prstGeom prst="ellipse">
            <a:avLst/>
          </a:prstGeom>
          <a:solidFill>
            <a:srgbClr val="3366FF"/>
          </a:solidFill>
          <a:ln w="25400">
            <a:solidFill>
              <a:srgbClr val="3366FF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57" name="Oval 28"/>
          <p:cNvSpPr>
            <a:spLocks/>
          </p:cNvSpPr>
          <p:nvPr/>
        </p:nvSpPr>
        <p:spPr bwMode="auto">
          <a:xfrm>
            <a:off x="6705600" y="3962400"/>
            <a:ext cx="304800" cy="304800"/>
          </a:xfrm>
          <a:prstGeom prst="ellipse">
            <a:avLst/>
          </a:prstGeom>
          <a:solidFill>
            <a:srgbClr val="3366FF"/>
          </a:solidFill>
          <a:ln w="25400">
            <a:solidFill>
              <a:srgbClr val="3366FF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58" name="TextBox 2"/>
          <p:cNvSpPr txBox="1">
            <a:spLocks noChangeArrowheads="1"/>
          </p:cNvSpPr>
          <p:nvPr/>
        </p:nvSpPr>
        <p:spPr bwMode="auto">
          <a:xfrm>
            <a:off x="838200" y="4495800"/>
            <a:ext cx="76962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800000"/>
                </a:solidFill>
              </a:rPr>
              <a:t>Dijkstra</a:t>
            </a:r>
            <a:r>
              <a:rPr lang="en-US" altLang="en-US" sz="2400">
                <a:solidFill>
                  <a:srgbClr val="800000"/>
                </a:solidFill>
              </a:rPr>
              <a:t>’</a:t>
            </a:r>
            <a:r>
              <a:rPr lang="en-US" altLang="x-none" sz="2400">
                <a:solidFill>
                  <a:srgbClr val="800000"/>
                </a:solidFill>
              </a:rPr>
              <a:t>s and Prim</a:t>
            </a:r>
            <a:r>
              <a:rPr lang="en-US" altLang="en-US" sz="2400">
                <a:solidFill>
                  <a:srgbClr val="800000"/>
                </a:solidFill>
              </a:rPr>
              <a:t>’</a:t>
            </a:r>
            <a:r>
              <a:rPr lang="en-US" altLang="x-none" sz="2400">
                <a:solidFill>
                  <a:srgbClr val="800000"/>
                </a:solidFill>
              </a:rPr>
              <a:t>s algorithms look similar.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800000"/>
                </a:solidFill>
              </a:rPr>
              <a:t>The steps taken are similar, but at each step</a:t>
            </a:r>
          </a:p>
          <a:p>
            <a:pPr eaLnBrk="1" hangingPunct="1">
              <a:spcBef>
                <a:spcPct val="0"/>
              </a:spcBef>
              <a:buSzTx/>
              <a:buFont typeface="Arial" charset="0"/>
              <a:buChar char="•"/>
            </a:pPr>
            <a:r>
              <a:rPr lang="en-US" altLang="x-none" sz="2400">
                <a:solidFill>
                  <a:srgbClr val="800000"/>
                </a:solidFill>
              </a:rPr>
              <a:t>Dijkstra</a:t>
            </a:r>
            <a:r>
              <a:rPr lang="en-US" altLang="en-US" sz="2400">
                <a:solidFill>
                  <a:srgbClr val="800000"/>
                </a:solidFill>
              </a:rPr>
              <a:t>’</a:t>
            </a:r>
            <a:r>
              <a:rPr lang="en-US" altLang="x-none" sz="2400">
                <a:solidFill>
                  <a:srgbClr val="800000"/>
                </a:solidFill>
              </a:rPr>
              <a:t>s chooses an edge whose end node has a minimum path length from start node</a:t>
            </a:r>
          </a:p>
          <a:p>
            <a:pPr eaLnBrk="1" hangingPunct="1">
              <a:spcBef>
                <a:spcPct val="0"/>
              </a:spcBef>
              <a:buSzTx/>
              <a:buFont typeface="Arial" charset="0"/>
              <a:buChar char="•"/>
            </a:pPr>
            <a:r>
              <a:rPr lang="en-US" altLang="x-none" sz="2400">
                <a:solidFill>
                  <a:srgbClr val="800000"/>
                </a:solidFill>
              </a:rPr>
              <a:t>Prim</a:t>
            </a:r>
            <a:r>
              <a:rPr lang="en-US" altLang="en-US" sz="2400">
                <a:solidFill>
                  <a:srgbClr val="800000"/>
                </a:solidFill>
              </a:rPr>
              <a:t>’</a:t>
            </a:r>
            <a:r>
              <a:rPr lang="en-US" altLang="x-none" sz="2400">
                <a:solidFill>
                  <a:srgbClr val="800000"/>
                </a:solidFill>
              </a:rPr>
              <a:t>s chooses an edge with minimum length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4" grpId="0" animBg="1"/>
      <p:bldP spid="55" grpId="0" animBg="1"/>
      <p:bldP spid="56" grpId="0" animBg="1"/>
      <p:bldP spid="57" grpId="0" animBg="1"/>
      <p:bldP spid="5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fld id="{90BBC202-083C-8A4F-BF56-AD5BB88696F9}" type="slidenum">
              <a:rPr lang="en-US" altLang="x-none" sz="1200">
                <a:solidFill>
                  <a:srgbClr val="FFFFFF"/>
                </a:solidFill>
                <a:latin typeface="Arial" charset="0"/>
                <a:ea typeface="ヒラギノ角ゴ ProN W3" charset="-128"/>
                <a:sym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SzTx/>
                <a:buFontTx/>
                <a:buNone/>
              </a:pPr>
              <a:t>41</a:t>
            </a:fld>
            <a:endParaRPr lang="en-US" altLang="x-none" sz="1200">
              <a:solidFill>
                <a:srgbClr val="FFFFFF"/>
              </a:solidFill>
              <a:latin typeface="Arial" charset="0"/>
              <a:ea typeface="ヒラギノ角ゴ ProN W3" charset="-128"/>
              <a:sym typeface="Arial" charset="0"/>
            </a:endParaRPr>
          </a:p>
        </p:txBody>
      </p:sp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r>
              <a:rPr lang="en-US" altLang="x-none" sz="2800" b="1">
                <a:solidFill>
                  <a:srgbClr val="800000"/>
                </a:solidFill>
              </a:rPr>
              <a:t>Breadth-first search, Shortest-path, Prim</a:t>
            </a:r>
          </a:p>
        </p:txBody>
      </p:sp>
      <p:sp>
        <p:nvSpPr>
          <p:cNvPr id="56323" name="TextBox 2"/>
          <p:cNvSpPr txBox="1">
            <a:spLocks noChangeArrowheads="1"/>
          </p:cNvSpPr>
          <p:nvPr/>
        </p:nvSpPr>
        <p:spPr bwMode="auto">
          <a:xfrm>
            <a:off x="457200" y="1295400"/>
            <a:ext cx="83820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FF0000"/>
                </a:solidFill>
              </a:rPr>
              <a:t>G</a:t>
            </a:r>
            <a:r>
              <a:rPr lang="en-US" altLang="x-none" sz="2400" b="1">
                <a:solidFill>
                  <a:srgbClr val="FF0000"/>
                </a:solidFill>
              </a:rPr>
              <a:t>reedy algorithm</a:t>
            </a:r>
            <a:r>
              <a:rPr lang="en-US" altLang="x-none" sz="2400">
                <a:solidFill>
                  <a:srgbClr val="000000"/>
                </a:solidFill>
              </a:rPr>
              <a:t>: An algorithm that uses the heuristic of making the locally optimal choice at each stage with the hope of finding the global optimum.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x-none" sz="24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Dijkstra</a:t>
            </a:r>
            <a:r>
              <a:rPr lang="en-US" altLang="en-US" sz="2400">
                <a:solidFill>
                  <a:srgbClr val="000000"/>
                </a:solidFill>
              </a:rPr>
              <a:t>’</a:t>
            </a:r>
            <a:r>
              <a:rPr lang="en-US" altLang="x-none" sz="2400">
                <a:solidFill>
                  <a:srgbClr val="000000"/>
                </a:solidFill>
              </a:rPr>
              <a:t>s shortest-path algorithm makes a locally optimal choice: choosing the node in the Frontier with minimum L value and moving it to the Settled set. And, it is proven that it is not just a hope but a fact that it leads to the global optimum.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x-none" sz="24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Similarly, Prim</a:t>
            </a:r>
            <a:r>
              <a:rPr lang="en-US" altLang="en-US" sz="2400">
                <a:solidFill>
                  <a:srgbClr val="000000"/>
                </a:solidFill>
              </a:rPr>
              <a:t>’</a:t>
            </a:r>
            <a:r>
              <a:rPr lang="en-US" altLang="x-none" sz="2400">
                <a:solidFill>
                  <a:srgbClr val="000000"/>
                </a:solidFill>
              </a:rPr>
              <a:t>s and Kruskal</a:t>
            </a:r>
            <a:r>
              <a:rPr lang="en-US" altLang="en-US" sz="2400">
                <a:solidFill>
                  <a:srgbClr val="000000"/>
                </a:solidFill>
              </a:rPr>
              <a:t>’</a:t>
            </a:r>
            <a:r>
              <a:rPr lang="en-US" altLang="x-none" sz="2400">
                <a:solidFill>
                  <a:srgbClr val="000000"/>
                </a:solidFill>
              </a:rPr>
              <a:t>s locally optimum choices of adding a minimum-weight edge have been proven to yield the global optimum: a minimum spanning tree.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x-none" sz="2400">
              <a:solidFill>
                <a:srgbClr val="800000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800000"/>
                </a:solidFill>
              </a:rPr>
              <a:t>BUT: Greediness does not always work!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600200"/>
          </a:xfrm>
        </p:spPr>
        <p:txBody>
          <a:bodyPr rIns="132080"/>
          <a:lstStyle/>
          <a:p>
            <a:pPr eaLnBrk="1" hangingPunct="1"/>
            <a:r>
              <a:rPr lang="en-US" altLang="x-none" sz="3600">
                <a:solidFill>
                  <a:srgbClr val="800000"/>
                </a:solidFill>
                <a:ea typeface="ＭＳ Ｐゴシック" charset="-128"/>
              </a:rPr>
              <a:t>Similar code structures</a:t>
            </a:r>
          </a:p>
        </p:txBody>
      </p:sp>
      <p:sp>
        <p:nvSpPr>
          <p:cNvPr id="57346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228600" y="1752600"/>
            <a:ext cx="3962400" cy="2895600"/>
          </a:xfrm>
          <a:solidFill>
            <a:srgbClr val="FFFF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rIns="132080"/>
          <a:lstStyle/>
          <a:p>
            <a:pPr marL="319088" indent="-319088" eaLnBrk="1" hangingPunct="1">
              <a:buFont typeface="Arial" charset="0"/>
              <a:buNone/>
            </a:pPr>
            <a:r>
              <a:rPr lang="en-US" altLang="x-none" sz="2400">
                <a:latin typeface="Times New Roman" charset="0"/>
                <a:sym typeface="Courier New" charset="0"/>
              </a:rPr>
              <a:t>while (a vertex is unmarked) {</a:t>
            </a:r>
            <a:endParaRPr lang="en-US" altLang="x-none" sz="2400">
              <a:latin typeface="Times New Roman" charset="0"/>
              <a:ea typeface="ヒラギノ角ゴ ProN W6" charset="-128"/>
              <a:cs typeface="Times New Roman" charset="0"/>
              <a:sym typeface="Courier New" charset="0"/>
            </a:endParaRPr>
          </a:p>
          <a:p>
            <a:pPr marL="319088" indent="-319088" eaLnBrk="1" hangingPunct="1">
              <a:buFont typeface="Arial" charset="0"/>
              <a:buNone/>
            </a:pPr>
            <a:r>
              <a:rPr lang="en-US" altLang="x-none" sz="2400">
                <a:latin typeface="Times New Roman" charset="0"/>
                <a:ea typeface="ヒラギノ角ゴ ProN W6" charset="-128"/>
                <a:cs typeface="Times New Roman" charset="0"/>
                <a:sym typeface="Courier New" charset="0"/>
              </a:rPr>
              <a:t>	</a:t>
            </a:r>
            <a:r>
              <a:rPr lang="en-US" altLang="x-none" sz="2400">
                <a:latin typeface="Times New Roman" charset="0"/>
                <a:sym typeface="Courier New" charset="0"/>
              </a:rPr>
              <a:t>v= </a:t>
            </a:r>
            <a:r>
              <a:rPr lang="en-US" altLang="x-none" sz="2400" i="1">
                <a:latin typeface="Times New Roman" charset="0"/>
                <a:sym typeface="Courier New" charset="0"/>
              </a:rPr>
              <a:t>best</a:t>
            </a:r>
            <a:r>
              <a:rPr lang="en-US" altLang="x-none" sz="2400">
                <a:latin typeface="Times New Roman" charset="0"/>
                <a:sym typeface="Courier New" charset="0"/>
              </a:rPr>
              <a:t> unmarked vertex</a:t>
            </a:r>
            <a:endParaRPr lang="en-US" altLang="x-none" sz="2400">
              <a:latin typeface="Times New Roman" charset="0"/>
              <a:ea typeface="ヒラギノ角ゴ ProN W6" charset="-128"/>
              <a:cs typeface="ヒラギノ角ゴ ProN W6" charset="-128"/>
              <a:sym typeface="Courier New" charset="0"/>
            </a:endParaRPr>
          </a:p>
          <a:p>
            <a:pPr marL="319088" indent="-319088" eaLnBrk="1" hangingPunct="1">
              <a:buFont typeface="Arial" charset="0"/>
              <a:buNone/>
            </a:pPr>
            <a:r>
              <a:rPr lang="en-US" altLang="x-none" sz="2400">
                <a:latin typeface="Times New Roman" charset="0"/>
                <a:ea typeface="ヒラギノ角ゴ ProN W6" charset="-128"/>
                <a:cs typeface="ヒラギノ角ゴ ProN W6" charset="-128"/>
                <a:sym typeface="Courier New" charset="0"/>
              </a:rPr>
              <a:t>	</a:t>
            </a:r>
            <a:r>
              <a:rPr lang="en-US" altLang="x-none" sz="2400">
                <a:latin typeface="Times New Roman" charset="0"/>
                <a:sym typeface="Courier New" charset="0"/>
              </a:rPr>
              <a:t>mark v;</a:t>
            </a:r>
            <a:endParaRPr lang="en-US" altLang="x-none" sz="2400">
              <a:latin typeface="Times New Roman" charset="0"/>
              <a:ea typeface="ヒラギノ角ゴ ProN W6" charset="-128"/>
              <a:cs typeface="ヒラギノ角ゴ ProN W6" charset="-128"/>
              <a:sym typeface="Courier New" charset="0"/>
            </a:endParaRPr>
          </a:p>
          <a:p>
            <a:pPr marL="319088" indent="-319088" eaLnBrk="1" hangingPunct="1">
              <a:buFont typeface="Arial" charset="0"/>
              <a:buNone/>
            </a:pPr>
            <a:r>
              <a:rPr lang="en-US" altLang="x-none" sz="2400">
                <a:latin typeface="Times New Roman" charset="0"/>
                <a:ea typeface="ヒラギノ角ゴ ProN W6" charset="-128"/>
                <a:cs typeface="ヒラギノ角ゴ ProN W6" charset="-128"/>
                <a:sym typeface="Courier New" charset="0"/>
              </a:rPr>
              <a:t>	</a:t>
            </a:r>
            <a:r>
              <a:rPr lang="en-US" altLang="x-none" sz="2400">
                <a:latin typeface="Times New Roman" charset="0"/>
                <a:sym typeface="Courier New" charset="0"/>
              </a:rPr>
              <a:t>for (each w adj to v)</a:t>
            </a:r>
            <a:endParaRPr lang="en-US" altLang="x-none" sz="2400">
              <a:latin typeface="Times New Roman" charset="0"/>
              <a:ea typeface="ヒラギノ角ゴ ProN W6" charset="-128"/>
              <a:cs typeface="ヒラギノ角ゴ ProN W6" charset="-128"/>
              <a:sym typeface="Courier New" charset="0"/>
            </a:endParaRPr>
          </a:p>
          <a:p>
            <a:pPr marL="319088" indent="-319088" eaLnBrk="1" hangingPunct="1">
              <a:buFont typeface="Arial" charset="0"/>
              <a:buNone/>
            </a:pPr>
            <a:r>
              <a:rPr lang="en-US" altLang="x-none" sz="2400">
                <a:latin typeface="Times New Roman" charset="0"/>
                <a:ea typeface="ヒラギノ角ゴ ProN W6" charset="-128"/>
                <a:cs typeface="ヒラギノ角ゴ ProN W6" charset="-128"/>
                <a:sym typeface="Courier New" charset="0"/>
              </a:rPr>
              <a:t>		</a:t>
            </a:r>
            <a:r>
              <a:rPr lang="en-US" altLang="x-none" sz="2400">
                <a:latin typeface="Times New Roman" charset="0"/>
                <a:sym typeface="Courier New" charset="0"/>
              </a:rPr>
              <a:t>update D[w];</a:t>
            </a:r>
            <a:endParaRPr lang="en-US" altLang="x-none" sz="2400">
              <a:latin typeface="Times New Roman" charset="0"/>
              <a:ea typeface="ヒラギノ角ゴ ProN W6" charset="-128"/>
              <a:cs typeface="ヒラギノ角ゴ ProN W6" charset="-128"/>
              <a:sym typeface="Courier New" charset="0"/>
            </a:endParaRPr>
          </a:p>
          <a:p>
            <a:pPr marL="319088" indent="-319088" eaLnBrk="1" hangingPunct="1">
              <a:buFont typeface="Arial" charset="0"/>
              <a:buNone/>
            </a:pPr>
            <a:r>
              <a:rPr lang="en-US" altLang="x-none" sz="2400">
                <a:latin typeface="Times New Roman" charset="0"/>
                <a:sym typeface="Courier New" charset="0"/>
              </a:rPr>
              <a:t>}</a:t>
            </a:r>
            <a:endParaRPr lang="en-US" altLang="x-none" sz="2400">
              <a:latin typeface="Times New Roman" charset="0"/>
              <a:ea typeface="ヒラギノ角ゴ ProN W6" charset="-128"/>
              <a:cs typeface="ヒラギノ角ゴ ProN W6" charset="-128"/>
              <a:sym typeface="Courier New" charset="0"/>
            </a:endParaRPr>
          </a:p>
        </p:txBody>
      </p:sp>
      <p:sp>
        <p:nvSpPr>
          <p:cNvPr id="57347" name="Rectangle 3"/>
          <p:cNvSpPr>
            <a:spLocks/>
          </p:cNvSpPr>
          <p:nvPr/>
        </p:nvSpPr>
        <p:spPr bwMode="auto">
          <a:xfrm>
            <a:off x="4224338" y="1752600"/>
            <a:ext cx="4691062" cy="398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209550" indent="-169863">
              <a:spcBef>
                <a:spcPts val="800"/>
              </a:spcBef>
              <a:buSzPct val="100000"/>
              <a:buFont typeface="Times" charset="0"/>
              <a:buChar char="•"/>
              <a:tabLst>
                <a:tab pos="215900" algn="l"/>
                <a:tab pos="952500" algn="l"/>
              </a:tabLst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tabLst>
                <a:tab pos="215900" algn="l"/>
                <a:tab pos="952500" algn="l"/>
              </a:tabLst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tabLst>
                <a:tab pos="215900" algn="l"/>
                <a:tab pos="952500" algn="l"/>
              </a:tabLst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tabLst>
                <a:tab pos="215900" algn="l"/>
                <a:tab pos="952500" algn="l"/>
              </a:tabLst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tabLst>
                <a:tab pos="215900" algn="l"/>
                <a:tab pos="952500" algn="l"/>
              </a:tabLst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tabLst>
                <a:tab pos="215900" algn="l"/>
                <a:tab pos="952500" algn="l"/>
              </a:tabLst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tabLst>
                <a:tab pos="215900" algn="l"/>
                <a:tab pos="952500" algn="l"/>
              </a:tabLst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tabLst>
                <a:tab pos="215900" algn="l"/>
                <a:tab pos="952500" algn="l"/>
              </a:tabLst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tabLst>
                <a:tab pos="215900" algn="l"/>
                <a:tab pos="952500" algn="l"/>
              </a:tabLst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550"/>
              </a:spcBef>
              <a:buClr>
                <a:srgbClr val="3333CC"/>
              </a:buClr>
              <a:buFont typeface="Arial" charset="0"/>
              <a:buChar char="•"/>
            </a:pPr>
            <a:r>
              <a:rPr lang="en-US" altLang="x-none" sz="2400">
                <a:solidFill>
                  <a:srgbClr val="3333CC"/>
                </a:solidFill>
                <a:latin typeface="Arial" charset="0"/>
                <a:ea typeface="ヒラギノ角ゴ ProN W3" charset="-128"/>
                <a:sym typeface="Arial" charset="0"/>
              </a:rPr>
              <a:t>Breadth-first-search (bfs)</a:t>
            </a:r>
          </a:p>
          <a:p>
            <a:pPr eaLnBrk="1" hangingPunct="1">
              <a:spcBef>
                <a:spcPts val="450"/>
              </a:spcBef>
              <a:buClr>
                <a:srgbClr val="008000"/>
              </a:buClr>
              <a:buFont typeface="Arial" charset="0"/>
              <a:buChar char="–"/>
            </a:pPr>
            <a:r>
              <a:rPr lang="en-US" altLang="x-none" sz="2400">
                <a:solidFill>
                  <a:srgbClr val="008000"/>
                </a:solidFill>
                <a:latin typeface="Arial" charset="0"/>
                <a:ea typeface="ヒラギノ角ゴ ProN W3" charset="-128"/>
                <a:sym typeface="Arial" charset="0"/>
              </a:rPr>
              <a:t>best: next in queue</a:t>
            </a:r>
          </a:p>
          <a:p>
            <a:pPr eaLnBrk="1" hangingPunct="1">
              <a:spcBef>
                <a:spcPts val="450"/>
              </a:spcBef>
              <a:buClr>
                <a:srgbClr val="008000"/>
              </a:buClr>
              <a:buFont typeface="Arial" charset="0"/>
              <a:buChar char="–"/>
            </a:pPr>
            <a:r>
              <a:rPr lang="en-US" altLang="x-none" sz="2400">
                <a:solidFill>
                  <a:srgbClr val="008000"/>
                </a:solidFill>
                <a:latin typeface="Arial" charset="0"/>
                <a:ea typeface="ヒラギノ角ゴ ProN W3" charset="-128"/>
                <a:sym typeface="Arial" charset="0"/>
              </a:rPr>
              <a:t>update: D[w] = D[v]+1</a:t>
            </a:r>
          </a:p>
          <a:p>
            <a:pPr eaLnBrk="1" hangingPunct="1">
              <a:spcBef>
                <a:spcPts val="550"/>
              </a:spcBef>
              <a:buClr>
                <a:srgbClr val="3333CC"/>
              </a:buClr>
              <a:buFont typeface="Arial" charset="0"/>
              <a:buChar char="•"/>
            </a:pPr>
            <a:r>
              <a:rPr lang="en-US" altLang="x-none" sz="2400">
                <a:solidFill>
                  <a:srgbClr val="3333CC"/>
                </a:solidFill>
                <a:latin typeface="Arial" charset="0"/>
                <a:ea typeface="ヒラギノ角ゴ ProN W3" charset="-128"/>
                <a:sym typeface="Arial" charset="0"/>
              </a:rPr>
              <a:t>Dijkstra</a:t>
            </a:r>
            <a:r>
              <a:rPr lang="en-US" altLang="en-US" sz="2400">
                <a:solidFill>
                  <a:srgbClr val="3333CC"/>
                </a:solidFill>
                <a:latin typeface="Arial" charset="0"/>
                <a:ea typeface="ヒラギノ角ゴ ProN W3" charset="-128"/>
                <a:sym typeface="Arial" charset="0"/>
              </a:rPr>
              <a:t>’</a:t>
            </a:r>
            <a:r>
              <a:rPr lang="en-US" altLang="x-none" sz="2400">
                <a:solidFill>
                  <a:srgbClr val="3333CC"/>
                </a:solidFill>
                <a:latin typeface="Arial" charset="0"/>
                <a:ea typeface="ヒラギノ角ゴ ProN W3" charset="-128"/>
                <a:sym typeface="Arial" charset="0"/>
              </a:rPr>
              <a:t>s algorithm</a:t>
            </a:r>
          </a:p>
          <a:p>
            <a:pPr eaLnBrk="1" hangingPunct="1">
              <a:spcBef>
                <a:spcPts val="450"/>
              </a:spcBef>
              <a:buClr>
                <a:srgbClr val="008000"/>
              </a:buClr>
              <a:buFont typeface="Arial" charset="0"/>
              <a:buChar char="–"/>
            </a:pPr>
            <a:r>
              <a:rPr lang="en-US" altLang="x-none" sz="2400">
                <a:solidFill>
                  <a:srgbClr val="008000"/>
                </a:solidFill>
                <a:latin typeface="Arial" charset="0"/>
                <a:ea typeface="ヒラギノ角ゴ ProN W3" charset="-128"/>
                <a:sym typeface="Arial" charset="0"/>
              </a:rPr>
              <a:t>best: next in priority queue</a:t>
            </a:r>
          </a:p>
          <a:p>
            <a:pPr eaLnBrk="1" hangingPunct="1">
              <a:spcBef>
                <a:spcPts val="450"/>
              </a:spcBef>
              <a:buClr>
                <a:srgbClr val="008000"/>
              </a:buClr>
              <a:buFont typeface="Arial" charset="0"/>
              <a:buChar char="–"/>
            </a:pPr>
            <a:r>
              <a:rPr lang="en-US" altLang="x-none" sz="2400">
                <a:solidFill>
                  <a:srgbClr val="008000"/>
                </a:solidFill>
                <a:latin typeface="Arial" charset="0"/>
                <a:ea typeface="ヒラギノ角ゴ ProN W3" charset="-128"/>
                <a:sym typeface="Arial" charset="0"/>
              </a:rPr>
              <a:t>update: D[w] = min(D[w], D[v]+c(v,w))</a:t>
            </a:r>
          </a:p>
          <a:p>
            <a:pPr eaLnBrk="1" hangingPunct="1">
              <a:spcBef>
                <a:spcPts val="550"/>
              </a:spcBef>
              <a:buClr>
                <a:srgbClr val="3333CC"/>
              </a:buClr>
              <a:buFont typeface="Arial" charset="0"/>
              <a:buChar char="•"/>
            </a:pPr>
            <a:r>
              <a:rPr lang="en-US" altLang="x-none" sz="2400">
                <a:solidFill>
                  <a:srgbClr val="3333CC"/>
                </a:solidFill>
                <a:latin typeface="Arial" charset="0"/>
                <a:ea typeface="ヒラギノ角ゴ ProN W3" charset="-128"/>
                <a:sym typeface="Arial" charset="0"/>
              </a:rPr>
              <a:t>Prim</a:t>
            </a:r>
            <a:r>
              <a:rPr lang="en-US" altLang="en-US" sz="2400">
                <a:solidFill>
                  <a:srgbClr val="3333CC"/>
                </a:solidFill>
                <a:latin typeface="Arial" charset="0"/>
                <a:ea typeface="ヒラギノ角ゴ ProN W3" charset="-128"/>
                <a:sym typeface="Arial" charset="0"/>
              </a:rPr>
              <a:t>’</a:t>
            </a:r>
            <a:r>
              <a:rPr lang="en-US" altLang="x-none" sz="2400">
                <a:solidFill>
                  <a:srgbClr val="3333CC"/>
                </a:solidFill>
                <a:latin typeface="Arial" charset="0"/>
                <a:ea typeface="ヒラギノ角ゴ ProN W3" charset="-128"/>
                <a:sym typeface="Arial" charset="0"/>
              </a:rPr>
              <a:t>s algorithm</a:t>
            </a:r>
          </a:p>
          <a:p>
            <a:pPr eaLnBrk="1" hangingPunct="1">
              <a:spcBef>
                <a:spcPts val="450"/>
              </a:spcBef>
              <a:buClr>
                <a:srgbClr val="008000"/>
              </a:buClr>
              <a:buFont typeface="Arial" charset="0"/>
              <a:buChar char="–"/>
            </a:pPr>
            <a:r>
              <a:rPr lang="en-US" altLang="x-none" sz="2400">
                <a:solidFill>
                  <a:srgbClr val="008000"/>
                </a:solidFill>
                <a:latin typeface="Arial" charset="0"/>
                <a:ea typeface="ヒラギノ角ゴ ProN W3" charset="-128"/>
                <a:sym typeface="Arial" charset="0"/>
              </a:rPr>
              <a:t>best: next in priority queue</a:t>
            </a:r>
          </a:p>
          <a:p>
            <a:pPr eaLnBrk="1" hangingPunct="1">
              <a:spcBef>
                <a:spcPts val="450"/>
              </a:spcBef>
              <a:buClr>
                <a:srgbClr val="008000"/>
              </a:buClr>
              <a:buFont typeface="Arial" charset="0"/>
              <a:buChar char="–"/>
            </a:pPr>
            <a:r>
              <a:rPr lang="en-US" altLang="x-none" sz="2400">
                <a:solidFill>
                  <a:srgbClr val="008000"/>
                </a:solidFill>
                <a:latin typeface="Arial" charset="0"/>
                <a:ea typeface="ヒラギノ角ゴ ProN W3" charset="-128"/>
                <a:sym typeface="Arial" charset="0"/>
              </a:rPr>
              <a:t>update: D[w] = min(D[w], c(v,w))</a:t>
            </a:r>
          </a:p>
          <a:p>
            <a:pPr eaLnBrk="1" hangingPunct="1">
              <a:spcBef>
                <a:spcPts val="450"/>
              </a:spcBef>
              <a:buClr>
                <a:srgbClr val="008000"/>
              </a:buClr>
              <a:buFont typeface="Wingdings" charset="2"/>
              <a:buNone/>
            </a:pPr>
            <a:endParaRPr lang="en-US" altLang="x-none" sz="2400" b="1" i="1">
              <a:solidFill>
                <a:srgbClr val="008000"/>
              </a:solidFill>
              <a:latin typeface="Arial" charset="0"/>
              <a:ea typeface="ヒラギノ角ゴ ProN W3" charset="-128"/>
              <a:sym typeface="Arial" charset="0"/>
            </a:endParaRPr>
          </a:p>
        </p:txBody>
      </p:sp>
      <p:sp>
        <p:nvSpPr>
          <p:cNvPr id="5734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fld id="{F51B65D6-153F-9044-AA86-E297A551594B}" type="slidenum">
              <a:rPr lang="en-US" altLang="x-none" sz="1200">
                <a:solidFill>
                  <a:srgbClr val="FFFFFF"/>
                </a:solidFill>
                <a:latin typeface="Arial" charset="0"/>
                <a:ea typeface="ヒラギノ角ゴ ProN W3" charset="-128"/>
                <a:sym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SzTx/>
                <a:buFontTx/>
                <a:buNone/>
              </a:pPr>
              <a:t>42</a:t>
            </a:fld>
            <a:endParaRPr lang="en-US" altLang="x-none" sz="1200">
              <a:solidFill>
                <a:srgbClr val="FFFFFF"/>
              </a:solidFill>
              <a:latin typeface="Arial" charset="0"/>
              <a:ea typeface="ヒラギノ角ゴ ProN W3" charset="-128"/>
              <a:sym typeface="Arial" charset="0"/>
            </a:endParaRPr>
          </a:p>
        </p:txBody>
      </p:sp>
      <p:sp>
        <p:nvSpPr>
          <p:cNvPr id="57349" name="Rectangle 1"/>
          <p:cNvSpPr>
            <a:spLocks noChangeArrowheads="1"/>
          </p:cNvSpPr>
          <p:nvPr/>
        </p:nvSpPr>
        <p:spPr bwMode="auto">
          <a:xfrm>
            <a:off x="533400" y="5257800"/>
            <a:ext cx="3200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09550" indent="-169863">
              <a:spcBef>
                <a:spcPts val="800"/>
              </a:spcBef>
              <a:buSzPct val="100000"/>
              <a:buFont typeface="Times" charset="0"/>
              <a:buChar char="•"/>
              <a:tabLst>
                <a:tab pos="215900" algn="l"/>
                <a:tab pos="952500" algn="l"/>
              </a:tabLst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tabLst>
                <a:tab pos="215900" algn="l"/>
                <a:tab pos="952500" algn="l"/>
              </a:tabLst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tabLst>
                <a:tab pos="215900" algn="l"/>
                <a:tab pos="952500" algn="l"/>
              </a:tabLst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tabLst>
                <a:tab pos="215900" algn="l"/>
                <a:tab pos="952500" algn="l"/>
              </a:tabLst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tabLst>
                <a:tab pos="215900" algn="l"/>
                <a:tab pos="952500" algn="l"/>
              </a:tabLst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tabLst>
                <a:tab pos="215900" algn="l"/>
                <a:tab pos="952500" algn="l"/>
              </a:tabLst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tabLst>
                <a:tab pos="215900" algn="l"/>
                <a:tab pos="952500" algn="l"/>
              </a:tabLst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tabLst>
                <a:tab pos="215900" algn="l"/>
                <a:tab pos="952500" algn="l"/>
              </a:tabLst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tabLst>
                <a:tab pos="215900" algn="l"/>
                <a:tab pos="952500" algn="l"/>
              </a:tabLst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450"/>
              </a:spcBef>
              <a:buClr>
                <a:srgbClr val="008000"/>
              </a:buClr>
              <a:buFont typeface="Wingdings" charset="2"/>
              <a:buNone/>
            </a:pPr>
            <a:r>
              <a:rPr lang="en-US" altLang="x-none" sz="2400">
                <a:solidFill>
                  <a:srgbClr val="008000"/>
                </a:solidFill>
                <a:latin typeface="Arial" charset="0"/>
                <a:ea typeface="ヒラギノ角ゴ ProN W3" charset="-128"/>
                <a:sym typeface="Arial" charset="0"/>
              </a:rPr>
              <a:t>c(v,w) is the </a:t>
            </a:r>
            <a:br>
              <a:rPr lang="en-US" altLang="x-none" sz="2400">
                <a:solidFill>
                  <a:srgbClr val="008000"/>
                </a:solidFill>
                <a:latin typeface="Arial" charset="0"/>
                <a:ea typeface="ヒラギノ角ゴ ProN W3" charset="-128"/>
                <a:sym typeface="Arial" charset="0"/>
              </a:rPr>
            </a:br>
            <a:r>
              <a:rPr lang="en-US" altLang="x-none" sz="2400">
                <a:solidFill>
                  <a:srgbClr val="008000"/>
                </a:solidFill>
                <a:latin typeface="Arial" charset="0"/>
                <a:ea typeface="ヒラギノ角ゴ ProN W3" charset="-128"/>
                <a:sym typeface="Arial" charset="0"/>
              </a:rPr>
              <a:t>v</a:t>
            </a:r>
            <a:r>
              <a:rPr lang="en-US" altLang="x-none" sz="2400">
                <a:solidFill>
                  <a:srgbClr val="008000"/>
                </a:solidFill>
                <a:latin typeface="Arial" charset="0"/>
                <a:ea typeface="ヒラギノ角ゴ ProN W3" charset="-128"/>
                <a:sym typeface="Symbol" charset="2"/>
              </a:rPr>
              <a:t>w</a:t>
            </a:r>
            <a:r>
              <a:rPr lang="en-US" altLang="x-none" sz="2400">
                <a:solidFill>
                  <a:srgbClr val="008000"/>
                </a:solidFill>
                <a:latin typeface="Arial" charset="0"/>
                <a:ea typeface="ヒラギノ角ゴ ProN W3" charset="-128"/>
                <a:sym typeface="Arial" charset="0"/>
              </a:rPr>
              <a:t> edge weight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x-none" sz="3600">
                <a:solidFill>
                  <a:srgbClr val="800000"/>
                </a:solidFill>
                <a:ea typeface="ＭＳ Ｐゴシック" charset="-128"/>
              </a:rPr>
              <a:t>Traveling salesman problem</a:t>
            </a:r>
          </a:p>
        </p:txBody>
      </p:sp>
      <p:sp>
        <p:nvSpPr>
          <p:cNvPr id="58370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Font typeface="Wingdings" charset="2"/>
              <a:buNone/>
            </a:pPr>
            <a:r>
              <a:rPr lang="en-US" altLang="x-none" sz="2400">
                <a:latin typeface="Times New Roman" charset="0"/>
                <a:ea typeface="ＭＳ Ｐゴシック" charset="-128"/>
              </a:rPr>
              <a:t>Given a list of cities and the distances between each pair, what is the shortest route that visits each city exactly once and returns to the origin city?</a:t>
            </a:r>
          </a:p>
          <a:p>
            <a:pPr lvl="1"/>
            <a:r>
              <a:rPr lang="en-US" altLang="x-none" sz="2400">
                <a:latin typeface="Times New Roman" charset="0"/>
                <a:ea typeface="ＭＳ Ｐゴシック" charset="-128"/>
              </a:rPr>
              <a:t>The true TSP is very hard (called NP complete)… for this we want the </a:t>
            </a:r>
            <a:r>
              <a:rPr lang="en-US" altLang="x-none" sz="2400" i="1" u="sng">
                <a:latin typeface="Times New Roman" charset="0"/>
                <a:ea typeface="ＭＳ Ｐゴシック" charset="-128"/>
              </a:rPr>
              <a:t>perfect</a:t>
            </a:r>
            <a:r>
              <a:rPr lang="en-US" altLang="x-none" sz="2400">
                <a:latin typeface="Times New Roman" charset="0"/>
                <a:ea typeface="ＭＳ Ｐゴシック" charset="-128"/>
              </a:rPr>
              <a:t> answer in all cases</a:t>
            </a:r>
            <a:r>
              <a:rPr lang="en-US" altLang="ja-JP" sz="2400">
                <a:latin typeface="Times New Roman" charset="0"/>
                <a:ea typeface="ＭＳ Ｐゴシック" charset="-128"/>
              </a:rPr>
              <a:t>. </a:t>
            </a:r>
          </a:p>
          <a:p>
            <a:pPr lvl="1"/>
            <a:r>
              <a:rPr lang="en-US" altLang="x-none" sz="2400">
                <a:latin typeface="Times New Roman" charset="0"/>
                <a:ea typeface="ＭＳ Ｐゴシック" charset="-128"/>
              </a:rPr>
              <a:t>Most TSP algorithms start with a spanning tree, then </a:t>
            </a:r>
            <a:r>
              <a:rPr lang="ja-JP" altLang="en-US" sz="2400">
                <a:latin typeface="Times New Roman" charset="0"/>
                <a:ea typeface="ＭＳ Ｐゴシック" charset="-128"/>
              </a:rPr>
              <a:t>“</a:t>
            </a:r>
            <a:r>
              <a:rPr lang="en-US" altLang="ja-JP" sz="2400">
                <a:latin typeface="Times New Roman" charset="0"/>
                <a:ea typeface="ＭＳ Ｐゴシック" charset="-128"/>
              </a:rPr>
              <a:t>evolve</a:t>
            </a:r>
            <a:r>
              <a:rPr lang="ja-JP" altLang="en-US" sz="2400">
                <a:latin typeface="Times New Roman" charset="0"/>
                <a:ea typeface="ＭＳ Ｐゴシック" charset="-128"/>
              </a:rPr>
              <a:t>”</a:t>
            </a:r>
            <a:r>
              <a:rPr lang="en-US" altLang="ja-JP" sz="2400">
                <a:latin typeface="Times New Roman" charset="0"/>
                <a:ea typeface="ＭＳ Ｐゴシック" charset="-128"/>
              </a:rPr>
              <a:t> it into a TSP solution.  Wikipedia has a lot of information about packages you can download…</a:t>
            </a:r>
            <a:endParaRPr lang="en-US" altLang="x-none" sz="2400">
              <a:latin typeface="Times New Roman" charset="0"/>
              <a:ea typeface="ＭＳ Ｐゴシック" charset="-128"/>
            </a:endParaRP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fld id="{43708CC9-50F6-DE4D-B05D-3528B316DC29}" type="slidenum">
              <a:rPr lang="en-US" altLang="x-none" sz="1200">
                <a:solidFill>
                  <a:srgbClr val="FFFFFF"/>
                </a:solidFill>
                <a:latin typeface="Arial" charset="0"/>
                <a:ea typeface="ヒラギノ角ゴ ProN W3" charset="-128"/>
                <a:sym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SzTx/>
                <a:buFontTx/>
                <a:buNone/>
              </a:pPr>
              <a:t>43</a:t>
            </a:fld>
            <a:endParaRPr lang="en-US" altLang="x-none" sz="1200">
              <a:solidFill>
                <a:srgbClr val="FFFFFF"/>
              </a:solidFill>
              <a:latin typeface="Arial" charset="0"/>
              <a:ea typeface="ヒラギノ角ゴ ProN W3" charset="-128"/>
              <a:sym typeface="Arial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33400" y="5181600"/>
            <a:ext cx="8458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/>
            <a:r>
              <a:rPr lang="en-US" altLang="x-none"/>
              <a:t>But really, how hard can it be? </a:t>
            </a:r>
          </a:p>
          <a:p>
            <a:pPr eaLnBrk="1" hangingPunct="1"/>
            <a:r>
              <a:rPr lang="en-US" altLang="x-none"/>
              <a:t>How many paths can there be that visit all of 50 cities?</a:t>
            </a:r>
          </a:p>
          <a:p>
            <a:pPr eaLnBrk="1" hangingPunct="1"/>
            <a:r>
              <a:rPr lang="en-US" altLang="x-none">
                <a:solidFill>
                  <a:srgbClr val="FF0000"/>
                </a:solidFill>
              </a:rPr>
              <a:t>12,413,915,592,536,072,670,862,289,047,373,375,038,521,486,354,677,760,000,000,000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latin typeface="Calibri" charset="0"/>
              </a:rPr>
              <a:t>Graph Algorithms</a:t>
            </a:r>
          </a:p>
        </p:txBody>
      </p:sp>
      <p:sp>
        <p:nvSpPr>
          <p:cNvPr id="62466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x-none">
                <a:solidFill>
                  <a:srgbClr val="0000FF"/>
                </a:solidFill>
                <a:latin typeface="Calibri" charset="0"/>
                <a:sym typeface="Arial" charset="0"/>
              </a:rPr>
              <a:t>Search</a:t>
            </a:r>
          </a:p>
          <a:p>
            <a:pPr lvl="1" eaLnBrk="1" hangingPunct="1"/>
            <a:r>
              <a:rPr lang="en-US" altLang="x-none">
                <a:latin typeface="Calibri" charset="0"/>
                <a:sym typeface="Arial" charset="0"/>
              </a:rPr>
              <a:t>Depth-first search</a:t>
            </a:r>
          </a:p>
          <a:p>
            <a:pPr lvl="1" eaLnBrk="1" hangingPunct="1"/>
            <a:r>
              <a:rPr lang="en-US" altLang="x-none">
                <a:latin typeface="Calibri" charset="0"/>
                <a:sym typeface="Arial" charset="0"/>
              </a:rPr>
              <a:t>Breadth-first search</a:t>
            </a:r>
          </a:p>
          <a:p>
            <a:pPr eaLnBrk="1" hangingPunct="1"/>
            <a:r>
              <a:rPr lang="en-US" altLang="x-none">
                <a:solidFill>
                  <a:srgbClr val="0000FF"/>
                </a:solidFill>
                <a:latin typeface="Calibri" charset="0"/>
                <a:sym typeface="Arial" charset="0"/>
              </a:rPr>
              <a:t>Shortest paths</a:t>
            </a:r>
          </a:p>
          <a:p>
            <a:pPr lvl="1" eaLnBrk="1" hangingPunct="1"/>
            <a:r>
              <a:rPr lang="en-US" altLang="x-none">
                <a:latin typeface="Calibri" charset="0"/>
                <a:sym typeface="Arial" charset="0"/>
              </a:rPr>
              <a:t>Dijkstra's algorithm</a:t>
            </a:r>
          </a:p>
          <a:p>
            <a:pPr eaLnBrk="1" hangingPunct="1"/>
            <a:r>
              <a:rPr lang="en-US" altLang="x-none">
                <a:solidFill>
                  <a:srgbClr val="0000FF"/>
                </a:solidFill>
                <a:latin typeface="Calibri" charset="0"/>
                <a:sym typeface="Arial" charset="0"/>
              </a:rPr>
              <a:t>Minimum spanning trees</a:t>
            </a:r>
          </a:p>
          <a:p>
            <a:pPr lvl="1" eaLnBrk="1" hangingPunct="1"/>
            <a:r>
              <a:rPr lang="en-US" altLang="x-none">
                <a:latin typeface="Calibri" charset="0"/>
                <a:sym typeface="Arial" charset="0"/>
              </a:rPr>
              <a:t>Prim's algorithm</a:t>
            </a:r>
          </a:p>
          <a:p>
            <a:pPr lvl="1" eaLnBrk="1" hangingPunct="1"/>
            <a:r>
              <a:rPr lang="en-US" altLang="x-none">
                <a:latin typeface="Calibri" charset="0"/>
                <a:sym typeface="Arial" charset="0"/>
              </a:rPr>
              <a:t>Kruskal's algorithm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rIns="132080"/>
          <a:lstStyle/>
          <a:p>
            <a:pPr eaLnBrk="1" hangingPunct="1"/>
            <a:r>
              <a:rPr lang="en-US" altLang="x-none" sz="3600" b="1">
                <a:solidFill>
                  <a:srgbClr val="800000"/>
                </a:solidFill>
                <a:latin typeface="Tw Cen MT" charset="0"/>
              </a:rPr>
              <a:t>Facts about trees</a:t>
            </a:r>
          </a:p>
        </p:txBody>
      </p:sp>
      <p:sp>
        <p:nvSpPr>
          <p:cNvPr id="19458" name="Rectangle 2"/>
          <p:cNvSpPr>
            <a:spLocks/>
          </p:cNvSpPr>
          <p:nvPr/>
        </p:nvSpPr>
        <p:spPr bwMode="auto">
          <a:xfrm>
            <a:off x="838200" y="1752600"/>
            <a:ext cx="2921000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269875" indent="-2301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333CC"/>
              </a:buClr>
              <a:buFont typeface="Arial" charset="0"/>
              <a:buChar char="•"/>
            </a:pPr>
            <a:r>
              <a:rPr lang="en-US" altLang="x-none">
                <a:solidFill>
                  <a:srgbClr val="3333CC"/>
                </a:solidFill>
              </a:rPr>
              <a:t>#E = #V – 1</a:t>
            </a:r>
          </a:p>
          <a:p>
            <a:pPr eaLnBrk="1" hangingPunct="1">
              <a:spcBef>
                <a:spcPct val="0"/>
              </a:spcBef>
              <a:buClr>
                <a:srgbClr val="3333CC"/>
              </a:buClr>
              <a:buFont typeface="Arial" charset="0"/>
              <a:buChar char="•"/>
            </a:pPr>
            <a:r>
              <a:rPr lang="en-US" altLang="x-none">
                <a:solidFill>
                  <a:srgbClr val="3333CC"/>
                </a:solidFill>
              </a:rPr>
              <a:t>connected</a:t>
            </a:r>
          </a:p>
          <a:p>
            <a:pPr eaLnBrk="1" hangingPunct="1">
              <a:spcBef>
                <a:spcPct val="0"/>
              </a:spcBef>
              <a:buClr>
                <a:srgbClr val="3333CC"/>
              </a:buClr>
              <a:buFont typeface="Arial" charset="0"/>
              <a:buChar char="•"/>
            </a:pPr>
            <a:r>
              <a:rPr lang="en-US" altLang="x-none">
                <a:solidFill>
                  <a:srgbClr val="3333CC"/>
                </a:solidFill>
              </a:rPr>
              <a:t>no cycles</a:t>
            </a:r>
          </a:p>
        </p:txBody>
      </p:sp>
      <p:sp>
        <p:nvSpPr>
          <p:cNvPr id="19459" name="Rectangle 3"/>
          <p:cNvSpPr>
            <a:spLocks/>
          </p:cNvSpPr>
          <p:nvPr/>
        </p:nvSpPr>
        <p:spPr bwMode="auto">
          <a:xfrm>
            <a:off x="884238" y="3544888"/>
            <a:ext cx="3454400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800">
                <a:solidFill>
                  <a:srgbClr val="008000"/>
                </a:solidFill>
              </a:rPr>
              <a:t>Any two of these properties imply the third and thus imply that the graph is a tree</a:t>
            </a:r>
          </a:p>
        </p:txBody>
      </p:sp>
      <p:sp>
        <p:nvSpPr>
          <p:cNvPr id="19460" name="Oval 4"/>
          <p:cNvSpPr>
            <a:spLocks/>
          </p:cNvSpPr>
          <p:nvPr/>
        </p:nvSpPr>
        <p:spPr bwMode="auto">
          <a:xfrm>
            <a:off x="5230813" y="3078163"/>
            <a:ext cx="90487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9461" name="Oval 5"/>
          <p:cNvSpPr>
            <a:spLocks/>
          </p:cNvSpPr>
          <p:nvPr/>
        </p:nvSpPr>
        <p:spPr bwMode="auto">
          <a:xfrm>
            <a:off x="5057775" y="3867150"/>
            <a:ext cx="90488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9462" name="Oval 6"/>
          <p:cNvSpPr>
            <a:spLocks/>
          </p:cNvSpPr>
          <p:nvPr/>
        </p:nvSpPr>
        <p:spPr bwMode="auto">
          <a:xfrm>
            <a:off x="5775325" y="4349750"/>
            <a:ext cx="90488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9463" name="Oval 7"/>
          <p:cNvSpPr>
            <a:spLocks/>
          </p:cNvSpPr>
          <p:nvPr/>
        </p:nvSpPr>
        <p:spPr bwMode="auto">
          <a:xfrm>
            <a:off x="5084763" y="4768850"/>
            <a:ext cx="90487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9464" name="Oval 8"/>
          <p:cNvSpPr>
            <a:spLocks/>
          </p:cNvSpPr>
          <p:nvPr/>
        </p:nvSpPr>
        <p:spPr bwMode="auto">
          <a:xfrm>
            <a:off x="6170613" y="3848100"/>
            <a:ext cx="90487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9465" name="Oval 9"/>
          <p:cNvSpPr>
            <a:spLocks/>
          </p:cNvSpPr>
          <p:nvPr/>
        </p:nvSpPr>
        <p:spPr bwMode="auto">
          <a:xfrm>
            <a:off x="6267450" y="4770438"/>
            <a:ext cx="90488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9466" name="Oval 10"/>
          <p:cNvSpPr>
            <a:spLocks/>
          </p:cNvSpPr>
          <p:nvPr/>
        </p:nvSpPr>
        <p:spPr bwMode="auto">
          <a:xfrm>
            <a:off x="6654800" y="4260850"/>
            <a:ext cx="90488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9467" name="Oval 11"/>
          <p:cNvSpPr>
            <a:spLocks/>
          </p:cNvSpPr>
          <p:nvPr/>
        </p:nvSpPr>
        <p:spPr bwMode="auto">
          <a:xfrm>
            <a:off x="6375400" y="2960688"/>
            <a:ext cx="90488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9468" name="Oval 12"/>
          <p:cNvSpPr>
            <a:spLocks/>
          </p:cNvSpPr>
          <p:nvPr/>
        </p:nvSpPr>
        <p:spPr bwMode="auto">
          <a:xfrm>
            <a:off x="6954838" y="3576638"/>
            <a:ext cx="90487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9469" name="Oval 13"/>
          <p:cNvSpPr>
            <a:spLocks/>
          </p:cNvSpPr>
          <p:nvPr/>
        </p:nvSpPr>
        <p:spPr bwMode="auto">
          <a:xfrm>
            <a:off x="7469188" y="4338638"/>
            <a:ext cx="90487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9470" name="Oval 14"/>
          <p:cNvSpPr>
            <a:spLocks/>
          </p:cNvSpPr>
          <p:nvPr/>
        </p:nvSpPr>
        <p:spPr bwMode="auto">
          <a:xfrm>
            <a:off x="7702550" y="3201988"/>
            <a:ext cx="90488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9471" name="Oval 15"/>
          <p:cNvSpPr>
            <a:spLocks/>
          </p:cNvSpPr>
          <p:nvPr/>
        </p:nvSpPr>
        <p:spPr bwMode="auto">
          <a:xfrm>
            <a:off x="4318000" y="3662363"/>
            <a:ext cx="90488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9472" name="AutoShape 16"/>
          <p:cNvSpPr>
            <a:spLocks/>
          </p:cNvSpPr>
          <p:nvPr/>
        </p:nvSpPr>
        <p:spPr bwMode="auto">
          <a:xfrm>
            <a:off x="4422775" y="3708400"/>
            <a:ext cx="620713" cy="204788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73" name="AutoShape 17"/>
          <p:cNvSpPr>
            <a:spLocks/>
          </p:cNvSpPr>
          <p:nvPr/>
        </p:nvSpPr>
        <p:spPr bwMode="auto">
          <a:xfrm rot="10800000" flipH="1">
            <a:off x="5103813" y="3182938"/>
            <a:ext cx="173037" cy="66992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74" name="AutoShape 18"/>
          <p:cNvSpPr>
            <a:spLocks/>
          </p:cNvSpPr>
          <p:nvPr/>
        </p:nvSpPr>
        <p:spPr bwMode="auto">
          <a:xfrm>
            <a:off x="5135563" y="3959225"/>
            <a:ext cx="652462" cy="388938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75" name="AutoShape 19"/>
          <p:cNvSpPr>
            <a:spLocks/>
          </p:cNvSpPr>
          <p:nvPr/>
        </p:nvSpPr>
        <p:spPr bwMode="auto">
          <a:xfrm rot="10800000" flipH="1">
            <a:off x="5162550" y="4441825"/>
            <a:ext cx="625475" cy="325438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76" name="AutoShape 20"/>
          <p:cNvSpPr>
            <a:spLocks/>
          </p:cNvSpPr>
          <p:nvPr/>
        </p:nvSpPr>
        <p:spPr bwMode="auto">
          <a:xfrm rot="10800000" flipH="1">
            <a:off x="5853113" y="3940175"/>
            <a:ext cx="330200" cy="407988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77" name="AutoShape 21"/>
          <p:cNvSpPr>
            <a:spLocks/>
          </p:cNvSpPr>
          <p:nvPr/>
        </p:nvSpPr>
        <p:spPr bwMode="auto">
          <a:xfrm>
            <a:off x="6248400" y="3940175"/>
            <a:ext cx="419100" cy="319088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78" name="AutoShape 22"/>
          <p:cNvSpPr>
            <a:spLocks/>
          </p:cNvSpPr>
          <p:nvPr/>
        </p:nvSpPr>
        <p:spPr bwMode="auto">
          <a:xfrm rot="10800000" flipH="1">
            <a:off x="6345238" y="4352925"/>
            <a:ext cx="322262" cy="41592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79" name="AutoShape 23"/>
          <p:cNvSpPr>
            <a:spLocks/>
          </p:cNvSpPr>
          <p:nvPr/>
        </p:nvSpPr>
        <p:spPr bwMode="auto">
          <a:xfrm rot="10800000" flipH="1">
            <a:off x="6216650" y="3065463"/>
            <a:ext cx="204788" cy="76835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80" name="AutoShape 24"/>
          <p:cNvSpPr>
            <a:spLocks/>
          </p:cNvSpPr>
          <p:nvPr/>
        </p:nvSpPr>
        <p:spPr bwMode="auto">
          <a:xfrm rot="10800000" flipH="1">
            <a:off x="6732588" y="3681413"/>
            <a:ext cx="268287" cy="57785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81" name="AutoShape 25"/>
          <p:cNvSpPr>
            <a:spLocks/>
          </p:cNvSpPr>
          <p:nvPr/>
        </p:nvSpPr>
        <p:spPr bwMode="auto">
          <a:xfrm rot="10800000" flipH="1">
            <a:off x="7032625" y="3294063"/>
            <a:ext cx="682625" cy="280987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82" name="AutoShape 26"/>
          <p:cNvSpPr>
            <a:spLocks/>
          </p:cNvSpPr>
          <p:nvPr/>
        </p:nvSpPr>
        <p:spPr bwMode="auto">
          <a:xfrm>
            <a:off x="6759575" y="4306888"/>
            <a:ext cx="695325" cy="77787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83" name="AutoShape 27"/>
          <p:cNvSpPr>
            <a:spLocks/>
          </p:cNvSpPr>
          <p:nvPr/>
        </p:nvSpPr>
        <p:spPr bwMode="auto">
          <a:xfrm rot="10800000" flipH="1">
            <a:off x="6453188" y="2728913"/>
            <a:ext cx="222250" cy="230187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84" name="Oval 28"/>
          <p:cNvSpPr>
            <a:spLocks/>
          </p:cNvSpPr>
          <p:nvPr/>
        </p:nvSpPr>
        <p:spPr bwMode="auto">
          <a:xfrm>
            <a:off x="6007100" y="2628900"/>
            <a:ext cx="90488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9485" name="Oval 29"/>
          <p:cNvSpPr>
            <a:spLocks/>
          </p:cNvSpPr>
          <p:nvPr/>
        </p:nvSpPr>
        <p:spPr bwMode="auto">
          <a:xfrm>
            <a:off x="6662738" y="2636838"/>
            <a:ext cx="90487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9486" name="Oval 30"/>
          <p:cNvSpPr>
            <a:spLocks/>
          </p:cNvSpPr>
          <p:nvPr/>
        </p:nvSpPr>
        <p:spPr bwMode="auto">
          <a:xfrm>
            <a:off x="8064500" y="3937000"/>
            <a:ext cx="90488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9487" name="AutoShape 31"/>
          <p:cNvSpPr>
            <a:spLocks/>
          </p:cNvSpPr>
          <p:nvPr/>
        </p:nvSpPr>
        <p:spPr bwMode="auto">
          <a:xfrm>
            <a:off x="6084888" y="2720975"/>
            <a:ext cx="303212" cy="23812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88" name="AutoShape 32"/>
          <p:cNvSpPr>
            <a:spLocks/>
          </p:cNvSpPr>
          <p:nvPr/>
        </p:nvSpPr>
        <p:spPr bwMode="auto">
          <a:xfrm rot="10800000" flipH="1">
            <a:off x="7546975" y="4029075"/>
            <a:ext cx="530225" cy="30797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89" name="AutoShape 33"/>
          <p:cNvSpPr>
            <a:spLocks/>
          </p:cNvSpPr>
          <p:nvPr/>
        </p:nvSpPr>
        <p:spPr bwMode="auto">
          <a:xfrm rot="10800000">
            <a:off x="7515225" y="4443413"/>
            <a:ext cx="246063" cy="401637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490" name="Oval 34"/>
          <p:cNvSpPr>
            <a:spLocks/>
          </p:cNvSpPr>
          <p:nvPr/>
        </p:nvSpPr>
        <p:spPr bwMode="auto">
          <a:xfrm>
            <a:off x="7715250" y="4859338"/>
            <a:ext cx="90488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19491" name="Slide Number Placeholder 35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fld id="{23D73DA3-674B-E840-ADAC-AB75F3DA331A}" type="slidenum">
              <a:rPr lang="en-US" altLang="x-none" sz="1200">
                <a:solidFill>
                  <a:srgbClr val="FFFFFF"/>
                </a:solidFill>
                <a:latin typeface="Arial" charset="0"/>
                <a:ea typeface="ヒラギノ角ゴ ProN W3" charset="-128"/>
                <a:sym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x-none" sz="1200">
              <a:solidFill>
                <a:srgbClr val="FFFFFF"/>
              </a:solidFill>
              <a:latin typeface="Arial" charset="0"/>
              <a:ea typeface="ヒラギノ角ゴ ProN W3" charset="-128"/>
              <a:sym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533400"/>
          </a:xfrm>
        </p:spPr>
        <p:txBody>
          <a:bodyPr rIns="132080"/>
          <a:lstStyle/>
          <a:p>
            <a:pPr eaLnBrk="1" hangingPunct="1"/>
            <a:r>
              <a:rPr lang="en-US" altLang="x-none" sz="3600" b="1">
                <a:solidFill>
                  <a:srgbClr val="800000"/>
                </a:solidFill>
                <a:latin typeface="Tw Cen MT" charset="0"/>
              </a:rPr>
              <a:t>Spanning trees</a:t>
            </a:r>
          </a:p>
        </p:txBody>
      </p:sp>
      <p:sp>
        <p:nvSpPr>
          <p:cNvPr id="20482" name="Rectangle 2"/>
          <p:cNvSpPr>
            <a:spLocks/>
          </p:cNvSpPr>
          <p:nvPr/>
        </p:nvSpPr>
        <p:spPr bwMode="auto">
          <a:xfrm>
            <a:off x="914400" y="762000"/>
            <a:ext cx="74295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3333CC"/>
                </a:solidFill>
              </a:rPr>
              <a:t>A </a:t>
            </a:r>
            <a:r>
              <a:rPr lang="en-US" altLang="x-none" sz="2400" b="1" i="1">
                <a:solidFill>
                  <a:srgbClr val="FF3300"/>
                </a:solidFill>
              </a:rPr>
              <a:t>spanning tree</a:t>
            </a:r>
            <a:r>
              <a:rPr lang="en-US" altLang="x-none" sz="2400" b="1">
                <a:solidFill>
                  <a:srgbClr val="3333CC"/>
                </a:solidFill>
              </a:rPr>
              <a:t> </a:t>
            </a:r>
            <a:r>
              <a:rPr lang="en-US" altLang="x-none" sz="2400">
                <a:solidFill>
                  <a:srgbClr val="3333CC"/>
                </a:solidFill>
              </a:rPr>
              <a:t>of a </a:t>
            </a:r>
            <a:r>
              <a:rPr lang="en-US" altLang="x-none" sz="2400" b="1">
                <a:solidFill>
                  <a:srgbClr val="800000"/>
                </a:solidFill>
              </a:rPr>
              <a:t>connected undirected </a:t>
            </a:r>
            <a:r>
              <a:rPr lang="en-US" altLang="x-none" sz="2400">
                <a:solidFill>
                  <a:srgbClr val="3333CC"/>
                </a:solidFill>
              </a:rPr>
              <a:t>graph (V, E) is a subgraph (V, E') that is a tree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6242050" y="1828800"/>
            <a:ext cx="1987550" cy="1328738"/>
            <a:chOff x="466" y="0"/>
            <a:chExt cx="1252" cy="837"/>
          </a:xfrm>
        </p:grpSpPr>
        <p:sp>
          <p:nvSpPr>
            <p:cNvPr id="20529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530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531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532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533" name="Oval 12"/>
            <p:cNvSpPr>
              <a:spLocks/>
            </p:cNvSpPr>
            <p:nvPr/>
          </p:nvSpPr>
          <p:spPr bwMode="auto">
            <a:xfrm>
              <a:off x="1661" y="597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534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35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36" name="AutoShape 27"/>
            <p:cNvSpPr>
              <a:spLocks/>
            </p:cNvSpPr>
            <p:nvPr/>
          </p:nvSpPr>
          <p:spPr bwMode="auto">
            <a:xfrm rot="10800000" flipH="1">
              <a:off x="1345" y="54"/>
              <a:ext cx="140" cy="1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37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538" name="Oval 29"/>
            <p:cNvSpPr>
              <a:spLocks/>
            </p:cNvSpPr>
            <p:nvPr/>
          </p:nvSpPr>
          <p:spPr bwMode="auto">
            <a:xfrm>
              <a:off x="1477" y="5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539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40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41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42" name="Line 37"/>
            <p:cNvSpPr>
              <a:spLocks noChangeShapeType="1"/>
            </p:cNvSpPr>
            <p:nvPr/>
          </p:nvSpPr>
          <p:spPr bwMode="auto">
            <a:xfrm>
              <a:off x="1121" y="29"/>
              <a:ext cx="356" cy="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3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44" name="AutoShape 44"/>
            <p:cNvSpPr>
              <a:spLocks/>
            </p:cNvSpPr>
            <p:nvPr/>
          </p:nvSpPr>
          <p:spPr bwMode="auto">
            <a:xfrm rot="10800000">
              <a:off x="1345" y="258"/>
              <a:ext cx="324" cy="34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45" name="AutoShape 50"/>
            <p:cNvSpPr>
              <a:spLocks/>
            </p:cNvSpPr>
            <p:nvPr/>
          </p:nvSpPr>
          <p:spPr bwMode="auto">
            <a:xfrm rot="10800000">
              <a:off x="1506" y="62"/>
              <a:ext cx="184" cy="5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46" name="AutoShape 51"/>
            <p:cNvSpPr>
              <a:spLocks/>
            </p:cNvSpPr>
            <p:nvPr/>
          </p:nvSpPr>
          <p:spPr bwMode="auto">
            <a:xfrm rot="10800000" flipH="1">
              <a:off x="1224" y="646"/>
              <a:ext cx="445" cy="1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47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0484" name="Slide Number Placeholder 55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SzTx/>
              <a:buFontTx/>
              <a:buNone/>
            </a:pPr>
            <a:fld id="{683A2D9F-DC99-C642-BB37-A3FF767D5ACB}" type="slidenum">
              <a:rPr lang="en-US" altLang="x-none" sz="1200">
                <a:solidFill>
                  <a:srgbClr val="FFFFFF"/>
                </a:solidFill>
                <a:latin typeface="Arial" charset="0"/>
                <a:ea typeface="ヒラギノ角ゴ ProN W3" charset="-128"/>
                <a:sym typeface="Arial" charset="0"/>
              </a:rPr>
              <a:pPr>
                <a:lnSpc>
                  <a:spcPct val="80000"/>
                </a:lnSpc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x-none" sz="1200">
              <a:solidFill>
                <a:srgbClr val="FFFFFF"/>
              </a:solidFill>
              <a:latin typeface="Arial" charset="0"/>
              <a:ea typeface="ヒラギノ角ゴ ProN W3" charset="-128"/>
              <a:sym typeface="Arial" charset="0"/>
            </a:endParaRPr>
          </a:p>
        </p:txBody>
      </p:sp>
      <p:sp>
        <p:nvSpPr>
          <p:cNvPr id="20485" name="Rectangle 55"/>
          <p:cNvSpPr>
            <a:spLocks/>
          </p:cNvSpPr>
          <p:nvPr/>
        </p:nvSpPr>
        <p:spPr bwMode="auto">
          <a:xfrm>
            <a:off x="914400" y="1600200"/>
            <a:ext cx="4267200" cy="1447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40639" bIns="0"/>
          <a:lstStyle>
            <a:lvl1pPr marL="269875" indent="-2301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160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altLang="x-none" sz="2400">
                <a:solidFill>
                  <a:srgbClr val="008000"/>
                </a:solidFill>
              </a:rPr>
              <a:t>Same set of vertices V</a:t>
            </a:r>
          </a:p>
          <a:p>
            <a:pPr eaLnBrk="1" hangingPunct="1">
              <a:spcBef>
                <a:spcPts val="100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altLang="x-none" sz="2400">
                <a:solidFill>
                  <a:srgbClr val="008000"/>
                </a:solidFill>
              </a:rPr>
              <a:t>E' ⊆ E</a:t>
            </a:r>
          </a:p>
          <a:p>
            <a:pPr eaLnBrk="1" hangingPunct="1">
              <a:spcBef>
                <a:spcPts val="100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altLang="x-none" sz="2400">
                <a:solidFill>
                  <a:srgbClr val="008000"/>
                </a:solidFill>
              </a:rPr>
              <a:t>(V, E') is a tree</a:t>
            </a:r>
          </a:p>
        </p:txBody>
      </p:sp>
      <p:grpSp>
        <p:nvGrpSpPr>
          <p:cNvPr id="58" name="Group 3"/>
          <p:cNvGrpSpPr>
            <a:grpSpLocks/>
          </p:cNvGrpSpPr>
          <p:nvPr/>
        </p:nvGrpSpPr>
        <p:grpSpPr bwMode="auto">
          <a:xfrm>
            <a:off x="6324600" y="5029200"/>
            <a:ext cx="1987550" cy="1328738"/>
            <a:chOff x="466" y="0"/>
            <a:chExt cx="1252" cy="837"/>
          </a:xfrm>
        </p:grpSpPr>
        <p:sp>
          <p:nvSpPr>
            <p:cNvPr id="20510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511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512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513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514" name="Oval 12"/>
            <p:cNvSpPr>
              <a:spLocks/>
            </p:cNvSpPr>
            <p:nvPr/>
          </p:nvSpPr>
          <p:spPr bwMode="auto">
            <a:xfrm>
              <a:off x="1661" y="597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515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16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17" name="AutoShape 27"/>
            <p:cNvSpPr>
              <a:spLocks/>
            </p:cNvSpPr>
            <p:nvPr/>
          </p:nvSpPr>
          <p:spPr bwMode="auto">
            <a:xfrm rot="10800000" flipH="1">
              <a:off x="1345" y="54"/>
              <a:ext cx="140" cy="1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18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519" name="Oval 29"/>
            <p:cNvSpPr>
              <a:spLocks/>
            </p:cNvSpPr>
            <p:nvPr/>
          </p:nvSpPr>
          <p:spPr bwMode="auto">
            <a:xfrm>
              <a:off x="1477" y="5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520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21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22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23" name="Line 37"/>
            <p:cNvSpPr>
              <a:spLocks noChangeShapeType="1"/>
            </p:cNvSpPr>
            <p:nvPr/>
          </p:nvSpPr>
          <p:spPr bwMode="auto">
            <a:xfrm>
              <a:off x="1121" y="29"/>
              <a:ext cx="356" cy="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4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25" name="AutoShape 44"/>
            <p:cNvSpPr>
              <a:spLocks/>
            </p:cNvSpPr>
            <p:nvPr/>
          </p:nvSpPr>
          <p:spPr bwMode="auto">
            <a:xfrm rot="10800000">
              <a:off x="1345" y="258"/>
              <a:ext cx="324" cy="34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26" name="AutoShape 50"/>
            <p:cNvSpPr>
              <a:spLocks/>
            </p:cNvSpPr>
            <p:nvPr/>
          </p:nvSpPr>
          <p:spPr bwMode="auto">
            <a:xfrm rot="10800000">
              <a:off x="1506" y="62"/>
              <a:ext cx="184" cy="5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27" name="AutoShape 51"/>
            <p:cNvSpPr>
              <a:spLocks/>
            </p:cNvSpPr>
            <p:nvPr/>
          </p:nvSpPr>
          <p:spPr bwMode="auto">
            <a:xfrm rot="10800000" flipH="1">
              <a:off x="1224" y="646"/>
              <a:ext cx="445" cy="1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28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8" name="Group 3"/>
          <p:cNvGrpSpPr>
            <a:grpSpLocks/>
          </p:cNvGrpSpPr>
          <p:nvPr/>
        </p:nvGrpSpPr>
        <p:grpSpPr bwMode="auto">
          <a:xfrm>
            <a:off x="6242050" y="3429000"/>
            <a:ext cx="1987550" cy="1328738"/>
            <a:chOff x="466" y="0"/>
            <a:chExt cx="1252" cy="837"/>
          </a:xfrm>
        </p:grpSpPr>
        <p:sp>
          <p:nvSpPr>
            <p:cNvPr id="20491" name="Oval 4"/>
            <p:cNvSpPr>
              <a:spLocks/>
            </p:cNvSpPr>
            <p:nvPr/>
          </p:nvSpPr>
          <p:spPr bwMode="auto">
            <a:xfrm>
              <a:off x="575" y="283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492" name="Oval 5"/>
            <p:cNvSpPr>
              <a:spLocks/>
            </p:cNvSpPr>
            <p:nvPr/>
          </p:nvSpPr>
          <p:spPr bwMode="auto">
            <a:xfrm>
              <a:off x="466" y="78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493" name="Oval 8"/>
            <p:cNvSpPr>
              <a:spLocks/>
            </p:cNvSpPr>
            <p:nvPr/>
          </p:nvSpPr>
          <p:spPr bwMode="auto">
            <a:xfrm>
              <a:off x="1167" y="768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494" name="Oval 11"/>
            <p:cNvSpPr>
              <a:spLocks/>
            </p:cNvSpPr>
            <p:nvPr/>
          </p:nvSpPr>
          <p:spPr bwMode="auto">
            <a:xfrm>
              <a:off x="1296" y="209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495" name="Oval 12"/>
            <p:cNvSpPr>
              <a:spLocks/>
            </p:cNvSpPr>
            <p:nvPr/>
          </p:nvSpPr>
          <p:spPr bwMode="auto">
            <a:xfrm>
              <a:off x="1661" y="597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496" name="AutoShape 17"/>
            <p:cNvSpPr>
              <a:spLocks/>
            </p:cNvSpPr>
            <p:nvPr/>
          </p:nvSpPr>
          <p:spPr bwMode="auto">
            <a:xfrm rot="10800000" flipH="1">
              <a:off x="495" y="340"/>
              <a:ext cx="109" cy="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497" name="AutoShape 23"/>
            <p:cNvSpPr>
              <a:spLocks/>
            </p:cNvSpPr>
            <p:nvPr/>
          </p:nvSpPr>
          <p:spPr bwMode="auto">
            <a:xfrm rot="10800000" flipH="1">
              <a:off x="1196" y="266"/>
              <a:ext cx="129" cy="5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275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498" name="AutoShape 27"/>
            <p:cNvSpPr>
              <a:spLocks/>
            </p:cNvSpPr>
            <p:nvPr/>
          </p:nvSpPr>
          <p:spPr bwMode="auto">
            <a:xfrm rot="10800000" flipH="1">
              <a:off x="1345" y="54"/>
              <a:ext cx="140" cy="1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499" name="Oval 28"/>
            <p:cNvSpPr>
              <a:spLocks/>
            </p:cNvSpPr>
            <p:nvPr/>
          </p:nvSpPr>
          <p:spPr bwMode="auto">
            <a:xfrm>
              <a:off x="1064" y="0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500" name="Oval 29"/>
            <p:cNvSpPr>
              <a:spLocks/>
            </p:cNvSpPr>
            <p:nvPr/>
          </p:nvSpPr>
          <p:spPr bwMode="auto">
            <a:xfrm>
              <a:off x="1477" y="5"/>
              <a:ext cx="57" cy="5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0501" name="AutoShape 31"/>
            <p:cNvSpPr>
              <a:spLocks/>
            </p:cNvSpPr>
            <p:nvPr/>
          </p:nvSpPr>
          <p:spPr bwMode="auto">
            <a:xfrm>
              <a:off x="1113" y="49"/>
              <a:ext cx="191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02" name="AutoShape 35"/>
            <p:cNvSpPr>
              <a:spLocks/>
            </p:cNvSpPr>
            <p:nvPr/>
          </p:nvSpPr>
          <p:spPr bwMode="auto">
            <a:xfrm rot="10800000" flipH="1">
              <a:off x="624" y="49"/>
              <a:ext cx="448" cy="2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03" name="AutoShape 36"/>
            <p:cNvSpPr>
              <a:spLocks/>
            </p:cNvSpPr>
            <p:nvPr/>
          </p:nvSpPr>
          <p:spPr bwMode="auto">
            <a:xfrm rot="10800000" flipH="1">
              <a:off x="515" y="258"/>
              <a:ext cx="789" cy="53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04" name="Line 37"/>
            <p:cNvSpPr>
              <a:spLocks noChangeShapeType="1"/>
            </p:cNvSpPr>
            <p:nvPr/>
          </p:nvSpPr>
          <p:spPr bwMode="auto">
            <a:xfrm>
              <a:off x="1121" y="29"/>
              <a:ext cx="356" cy="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AutoShape 38"/>
            <p:cNvSpPr>
              <a:spLocks/>
            </p:cNvSpPr>
            <p:nvPr/>
          </p:nvSpPr>
          <p:spPr bwMode="auto">
            <a:xfrm>
              <a:off x="624" y="332"/>
              <a:ext cx="551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06" name="AutoShape 44"/>
            <p:cNvSpPr>
              <a:spLocks/>
            </p:cNvSpPr>
            <p:nvPr/>
          </p:nvSpPr>
          <p:spPr bwMode="auto">
            <a:xfrm rot="10800000">
              <a:off x="1345" y="258"/>
              <a:ext cx="324" cy="34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07" name="AutoShape 50"/>
            <p:cNvSpPr>
              <a:spLocks/>
            </p:cNvSpPr>
            <p:nvPr/>
          </p:nvSpPr>
          <p:spPr bwMode="auto">
            <a:xfrm rot="10800000">
              <a:off x="1506" y="62"/>
              <a:ext cx="184" cy="5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08" name="AutoShape 51"/>
            <p:cNvSpPr>
              <a:spLocks/>
            </p:cNvSpPr>
            <p:nvPr/>
          </p:nvSpPr>
          <p:spPr bwMode="auto">
            <a:xfrm rot="10800000" flipH="1">
              <a:off x="1224" y="646"/>
              <a:ext cx="445" cy="1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509" name="AutoShape 54"/>
            <p:cNvSpPr>
              <a:spLocks/>
            </p:cNvSpPr>
            <p:nvPr/>
          </p:nvSpPr>
          <p:spPr bwMode="auto">
            <a:xfrm rot="10800000" flipH="1">
              <a:off x="523" y="797"/>
              <a:ext cx="644" cy="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98" name="Rectangle 55"/>
          <p:cNvSpPr>
            <a:spLocks/>
          </p:cNvSpPr>
          <p:nvPr/>
        </p:nvSpPr>
        <p:spPr bwMode="auto">
          <a:xfrm>
            <a:off x="914400" y="3276600"/>
            <a:ext cx="4267200" cy="1295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40639" bIns="0"/>
          <a:lstStyle>
            <a:lvl1pPr marL="269875" indent="-2301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160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altLang="x-none" sz="2400">
                <a:solidFill>
                  <a:srgbClr val="008000"/>
                </a:solidFill>
              </a:rPr>
              <a:t>Same set of vertices V</a:t>
            </a:r>
          </a:p>
          <a:p>
            <a:pPr eaLnBrk="1" hangingPunct="1">
              <a:spcBef>
                <a:spcPts val="100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altLang="x-none" sz="2400">
                <a:solidFill>
                  <a:srgbClr val="008000"/>
                </a:solidFill>
              </a:rPr>
              <a:t>Maximal set of edges that contains no cycle</a:t>
            </a:r>
          </a:p>
        </p:txBody>
      </p:sp>
      <p:sp>
        <p:nvSpPr>
          <p:cNvPr id="99" name="Rectangle 55"/>
          <p:cNvSpPr>
            <a:spLocks/>
          </p:cNvSpPr>
          <p:nvPr/>
        </p:nvSpPr>
        <p:spPr bwMode="auto">
          <a:xfrm>
            <a:off x="914400" y="4800600"/>
            <a:ext cx="4267200" cy="1295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40639" bIns="0"/>
          <a:lstStyle>
            <a:lvl1pPr marL="269875" indent="-2301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160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altLang="x-none" sz="2400">
                <a:solidFill>
                  <a:srgbClr val="008000"/>
                </a:solidFill>
              </a:rPr>
              <a:t>Same set of vertices V</a:t>
            </a:r>
          </a:p>
          <a:p>
            <a:pPr eaLnBrk="1" hangingPunct="1">
              <a:spcBef>
                <a:spcPts val="100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altLang="x-none" sz="2400">
                <a:solidFill>
                  <a:srgbClr val="008000"/>
                </a:solidFill>
              </a:rPr>
              <a:t>Minimal set of edges that connect all vertices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43000" y="6172200"/>
            <a:ext cx="3636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Three equivalent definitions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B6D50384-FE2A-9B4C-8F5D-8B0FA597D557}" type="slidenum">
              <a:rPr lang="en-US" altLang="x-none" sz="1400">
                <a:ea typeface="MS PGothic" charset="-128"/>
              </a:rPr>
              <a:pPr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altLang="x-none" sz="1400">
              <a:ea typeface="MS PGothic" charset="-128"/>
            </a:endParaRPr>
          </a:p>
        </p:txBody>
      </p:sp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rIns="132080"/>
          <a:lstStyle/>
          <a:p>
            <a:pPr eaLnBrk="1" hangingPunct="1"/>
            <a:r>
              <a:rPr lang="en-US" altLang="x-none" sz="3600">
                <a:solidFill>
                  <a:srgbClr val="800000"/>
                </a:solidFill>
                <a:latin typeface="Tw Cen MT" charset="0"/>
              </a:rPr>
              <a:t>Spanning trees: examples</a:t>
            </a:r>
          </a:p>
        </p:txBody>
      </p:sp>
      <p:sp>
        <p:nvSpPr>
          <p:cNvPr id="22531" name="Rectangle 2"/>
          <p:cNvSpPr>
            <a:spLocks/>
          </p:cNvSpPr>
          <p:nvPr/>
        </p:nvSpPr>
        <p:spPr bwMode="auto">
          <a:xfrm>
            <a:off x="2971800" y="6003925"/>
            <a:ext cx="536416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1600">
                <a:solidFill>
                  <a:srgbClr val="3333CC"/>
                </a:solidFill>
              </a:rPr>
              <a:t>http://mathworld.wolfram.com/SpanningTree.html</a:t>
            </a:r>
          </a:p>
        </p:txBody>
      </p:sp>
      <p:pic>
        <p:nvPicPr>
          <p:cNvPr id="22532" name="Picture 1" descr="SpanningTrees_1000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57400"/>
            <a:ext cx="7620000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/>
          </p:cNvSpPr>
          <p:nvPr/>
        </p:nvSpPr>
        <p:spPr bwMode="auto">
          <a:xfrm>
            <a:off x="685800" y="1371600"/>
            <a:ext cx="42862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269875" indent="-2301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140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altLang="x-none" sz="2400">
                <a:solidFill>
                  <a:srgbClr val="800000"/>
                </a:solidFill>
              </a:rPr>
              <a:t>Start with the whole graph – it is</a:t>
            </a:r>
            <a:br>
              <a:rPr lang="en-US" altLang="x-none" sz="2400">
                <a:solidFill>
                  <a:srgbClr val="800000"/>
                </a:solidFill>
              </a:rPr>
            </a:br>
            <a:r>
              <a:rPr lang="en-US" altLang="x-none" sz="2400">
                <a:solidFill>
                  <a:srgbClr val="800000"/>
                </a:solidFill>
              </a:rPr>
              <a:t>connected</a:t>
            </a:r>
          </a:p>
        </p:txBody>
      </p:sp>
      <p:sp>
        <p:nvSpPr>
          <p:cNvPr id="23554" name="Oval 3"/>
          <p:cNvSpPr>
            <a:spLocks/>
          </p:cNvSpPr>
          <p:nvPr/>
        </p:nvSpPr>
        <p:spPr bwMode="auto">
          <a:xfrm>
            <a:off x="1319213" y="4529138"/>
            <a:ext cx="90487" cy="90487"/>
          </a:xfrm>
          <a:prstGeom prst="ellipse">
            <a:avLst/>
          </a:prstGeom>
          <a:solidFill>
            <a:srgbClr val="FF3300"/>
          </a:solidFill>
          <a:ln w="25400">
            <a:solidFill>
              <a:srgbClr val="FF3300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3555" name="Oval 4"/>
          <p:cNvSpPr>
            <a:spLocks/>
          </p:cNvSpPr>
          <p:nvPr/>
        </p:nvSpPr>
        <p:spPr bwMode="auto">
          <a:xfrm>
            <a:off x="1146175" y="5318125"/>
            <a:ext cx="90488" cy="90488"/>
          </a:xfrm>
          <a:prstGeom prst="ellipse">
            <a:avLst/>
          </a:prstGeom>
          <a:solidFill>
            <a:srgbClr val="FF3300"/>
          </a:solidFill>
          <a:ln w="25400">
            <a:solidFill>
              <a:srgbClr val="FF3300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3556" name="Oval 5"/>
          <p:cNvSpPr>
            <a:spLocks/>
          </p:cNvSpPr>
          <p:nvPr/>
        </p:nvSpPr>
        <p:spPr bwMode="auto">
          <a:xfrm>
            <a:off x="1863725" y="5800725"/>
            <a:ext cx="90488" cy="90488"/>
          </a:xfrm>
          <a:prstGeom prst="ellipse">
            <a:avLst/>
          </a:prstGeom>
          <a:solidFill>
            <a:srgbClr val="FF3300"/>
          </a:solidFill>
          <a:ln w="25400">
            <a:solidFill>
              <a:srgbClr val="FF3300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3557" name="Oval 6"/>
          <p:cNvSpPr>
            <a:spLocks/>
          </p:cNvSpPr>
          <p:nvPr/>
        </p:nvSpPr>
        <p:spPr bwMode="auto">
          <a:xfrm>
            <a:off x="1173163" y="6219825"/>
            <a:ext cx="90487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3558" name="Oval 7"/>
          <p:cNvSpPr>
            <a:spLocks/>
          </p:cNvSpPr>
          <p:nvPr/>
        </p:nvSpPr>
        <p:spPr bwMode="auto">
          <a:xfrm>
            <a:off x="2259013" y="5299075"/>
            <a:ext cx="90487" cy="90488"/>
          </a:xfrm>
          <a:prstGeom prst="ellipse">
            <a:avLst/>
          </a:prstGeom>
          <a:solidFill>
            <a:srgbClr val="FF3300"/>
          </a:solidFill>
          <a:ln w="25400">
            <a:solidFill>
              <a:srgbClr val="FF3300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3559" name="Oval 8"/>
          <p:cNvSpPr>
            <a:spLocks/>
          </p:cNvSpPr>
          <p:nvPr/>
        </p:nvSpPr>
        <p:spPr bwMode="auto">
          <a:xfrm>
            <a:off x="2355850" y="6221413"/>
            <a:ext cx="90488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3560" name="Oval 9"/>
          <p:cNvSpPr>
            <a:spLocks/>
          </p:cNvSpPr>
          <p:nvPr/>
        </p:nvSpPr>
        <p:spPr bwMode="auto">
          <a:xfrm>
            <a:off x="2743200" y="5711825"/>
            <a:ext cx="90488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3561" name="Oval 10"/>
          <p:cNvSpPr>
            <a:spLocks/>
          </p:cNvSpPr>
          <p:nvPr/>
        </p:nvSpPr>
        <p:spPr bwMode="auto">
          <a:xfrm>
            <a:off x="2463800" y="4411663"/>
            <a:ext cx="90488" cy="90487"/>
          </a:xfrm>
          <a:prstGeom prst="ellipse">
            <a:avLst/>
          </a:prstGeom>
          <a:solidFill>
            <a:srgbClr val="FF3300"/>
          </a:solidFill>
          <a:ln w="25400">
            <a:solidFill>
              <a:srgbClr val="FF3300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3562" name="Oval 11"/>
          <p:cNvSpPr>
            <a:spLocks/>
          </p:cNvSpPr>
          <p:nvPr/>
        </p:nvSpPr>
        <p:spPr bwMode="auto">
          <a:xfrm>
            <a:off x="3043238" y="5027613"/>
            <a:ext cx="90487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3563" name="Oval 12"/>
          <p:cNvSpPr>
            <a:spLocks/>
          </p:cNvSpPr>
          <p:nvPr/>
        </p:nvSpPr>
        <p:spPr bwMode="auto">
          <a:xfrm>
            <a:off x="3557588" y="5789613"/>
            <a:ext cx="90487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3564" name="Oval 13"/>
          <p:cNvSpPr>
            <a:spLocks/>
          </p:cNvSpPr>
          <p:nvPr/>
        </p:nvSpPr>
        <p:spPr bwMode="auto">
          <a:xfrm>
            <a:off x="3790950" y="4652963"/>
            <a:ext cx="90488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3565" name="Oval 14"/>
          <p:cNvSpPr>
            <a:spLocks/>
          </p:cNvSpPr>
          <p:nvPr/>
        </p:nvSpPr>
        <p:spPr bwMode="auto">
          <a:xfrm>
            <a:off x="406400" y="5113338"/>
            <a:ext cx="90488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3566" name="AutoShape 15"/>
          <p:cNvSpPr>
            <a:spLocks/>
          </p:cNvSpPr>
          <p:nvPr/>
        </p:nvSpPr>
        <p:spPr bwMode="auto">
          <a:xfrm>
            <a:off x="496888" y="5159375"/>
            <a:ext cx="649287" cy="204788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67" name="AutoShape 16"/>
          <p:cNvSpPr>
            <a:spLocks/>
          </p:cNvSpPr>
          <p:nvPr/>
        </p:nvSpPr>
        <p:spPr bwMode="auto">
          <a:xfrm rot="10800000" flipH="1">
            <a:off x="1192213" y="4619625"/>
            <a:ext cx="173037" cy="6985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4925">
            <a:solidFill>
              <a:srgbClr val="FF33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68" name="AutoShape 17"/>
          <p:cNvSpPr>
            <a:spLocks/>
          </p:cNvSpPr>
          <p:nvPr/>
        </p:nvSpPr>
        <p:spPr bwMode="auto">
          <a:xfrm>
            <a:off x="1223963" y="5395913"/>
            <a:ext cx="652462" cy="417512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4925">
            <a:solidFill>
              <a:srgbClr val="FF33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69" name="AutoShape 18"/>
          <p:cNvSpPr>
            <a:spLocks/>
          </p:cNvSpPr>
          <p:nvPr/>
        </p:nvSpPr>
        <p:spPr bwMode="auto">
          <a:xfrm rot="10800000" flipH="1">
            <a:off x="1250950" y="5878513"/>
            <a:ext cx="625475" cy="354012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70" name="AutoShape 19"/>
          <p:cNvSpPr>
            <a:spLocks/>
          </p:cNvSpPr>
          <p:nvPr/>
        </p:nvSpPr>
        <p:spPr bwMode="auto">
          <a:xfrm rot="10800000" flipH="1">
            <a:off x="1941513" y="5376863"/>
            <a:ext cx="330200" cy="436562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4925">
            <a:solidFill>
              <a:srgbClr val="FF33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71" name="AutoShape 20"/>
          <p:cNvSpPr>
            <a:spLocks/>
          </p:cNvSpPr>
          <p:nvPr/>
        </p:nvSpPr>
        <p:spPr bwMode="auto">
          <a:xfrm>
            <a:off x="2336800" y="5376863"/>
            <a:ext cx="419100" cy="347662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72" name="AutoShape 21"/>
          <p:cNvSpPr>
            <a:spLocks/>
          </p:cNvSpPr>
          <p:nvPr/>
        </p:nvSpPr>
        <p:spPr bwMode="auto">
          <a:xfrm rot="10800000" flipH="1">
            <a:off x="2433638" y="5789613"/>
            <a:ext cx="322262" cy="4445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73" name="AutoShape 22"/>
          <p:cNvSpPr>
            <a:spLocks/>
          </p:cNvSpPr>
          <p:nvPr/>
        </p:nvSpPr>
        <p:spPr bwMode="auto">
          <a:xfrm rot="10800000" flipH="1">
            <a:off x="2305050" y="4502150"/>
            <a:ext cx="204788" cy="79692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4925">
            <a:solidFill>
              <a:srgbClr val="FF33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74" name="AutoShape 23"/>
          <p:cNvSpPr>
            <a:spLocks/>
          </p:cNvSpPr>
          <p:nvPr/>
        </p:nvSpPr>
        <p:spPr bwMode="auto">
          <a:xfrm rot="10800000" flipH="1">
            <a:off x="2820988" y="5118100"/>
            <a:ext cx="268287" cy="60642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75" name="AutoShape 24"/>
          <p:cNvSpPr>
            <a:spLocks/>
          </p:cNvSpPr>
          <p:nvPr/>
        </p:nvSpPr>
        <p:spPr bwMode="auto">
          <a:xfrm rot="10800000" flipH="1">
            <a:off x="3121025" y="4730750"/>
            <a:ext cx="682625" cy="30956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76" name="AutoShape 25"/>
          <p:cNvSpPr>
            <a:spLocks/>
          </p:cNvSpPr>
          <p:nvPr/>
        </p:nvSpPr>
        <p:spPr bwMode="auto">
          <a:xfrm>
            <a:off x="2833688" y="5757863"/>
            <a:ext cx="723900" cy="77787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77" name="AutoShape 26"/>
          <p:cNvSpPr>
            <a:spLocks/>
          </p:cNvSpPr>
          <p:nvPr/>
        </p:nvSpPr>
        <p:spPr bwMode="auto">
          <a:xfrm rot="10800000" flipH="1">
            <a:off x="2541588" y="4165600"/>
            <a:ext cx="222250" cy="25876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78" name="Oval 27"/>
          <p:cNvSpPr>
            <a:spLocks/>
          </p:cNvSpPr>
          <p:nvPr/>
        </p:nvSpPr>
        <p:spPr bwMode="auto">
          <a:xfrm>
            <a:off x="2095500" y="4079875"/>
            <a:ext cx="90488" cy="90488"/>
          </a:xfrm>
          <a:prstGeom prst="ellipse">
            <a:avLst/>
          </a:prstGeom>
          <a:solidFill>
            <a:srgbClr val="FF3300"/>
          </a:solidFill>
          <a:ln w="25400">
            <a:solidFill>
              <a:srgbClr val="FF3300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3579" name="Oval 28"/>
          <p:cNvSpPr>
            <a:spLocks/>
          </p:cNvSpPr>
          <p:nvPr/>
        </p:nvSpPr>
        <p:spPr bwMode="auto">
          <a:xfrm>
            <a:off x="2751138" y="4087813"/>
            <a:ext cx="90487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3580" name="Oval 29"/>
          <p:cNvSpPr>
            <a:spLocks/>
          </p:cNvSpPr>
          <p:nvPr/>
        </p:nvSpPr>
        <p:spPr bwMode="auto">
          <a:xfrm>
            <a:off x="4152900" y="5387975"/>
            <a:ext cx="90488" cy="90488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3581" name="AutoShape 30"/>
          <p:cNvSpPr>
            <a:spLocks/>
          </p:cNvSpPr>
          <p:nvPr/>
        </p:nvSpPr>
        <p:spPr bwMode="auto">
          <a:xfrm>
            <a:off x="2173288" y="4157663"/>
            <a:ext cx="303212" cy="2667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4925">
            <a:solidFill>
              <a:srgbClr val="FF33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82" name="AutoShape 31"/>
          <p:cNvSpPr>
            <a:spLocks/>
          </p:cNvSpPr>
          <p:nvPr/>
        </p:nvSpPr>
        <p:spPr bwMode="auto">
          <a:xfrm rot="10800000" flipH="1">
            <a:off x="3635375" y="5465763"/>
            <a:ext cx="530225" cy="33655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83" name="AutoShape 32"/>
          <p:cNvSpPr>
            <a:spLocks/>
          </p:cNvSpPr>
          <p:nvPr/>
        </p:nvSpPr>
        <p:spPr bwMode="auto">
          <a:xfrm rot="10800000">
            <a:off x="3603625" y="5880100"/>
            <a:ext cx="246063" cy="43021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84" name="Oval 33"/>
          <p:cNvSpPr>
            <a:spLocks/>
          </p:cNvSpPr>
          <p:nvPr/>
        </p:nvSpPr>
        <p:spPr bwMode="auto">
          <a:xfrm>
            <a:off x="3803650" y="6310313"/>
            <a:ext cx="90488" cy="90487"/>
          </a:xfrm>
          <a:prstGeom prst="ellipse">
            <a:avLst/>
          </a:prstGeom>
          <a:solidFill>
            <a:srgbClr val="0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fr-BE" altLang="x-none" sz="2400">
              <a:solidFill>
                <a:srgbClr val="000000"/>
              </a:solidFill>
            </a:endParaRPr>
          </a:p>
        </p:txBody>
      </p:sp>
      <p:sp>
        <p:nvSpPr>
          <p:cNvPr id="23585" name="AutoShape 34"/>
          <p:cNvSpPr>
            <a:spLocks/>
          </p:cNvSpPr>
          <p:nvPr/>
        </p:nvSpPr>
        <p:spPr bwMode="auto">
          <a:xfrm rot="10800000" flipH="1">
            <a:off x="1397000" y="4157663"/>
            <a:ext cx="711200" cy="38417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4925">
            <a:solidFill>
              <a:srgbClr val="FF33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86" name="AutoShape 35"/>
          <p:cNvSpPr>
            <a:spLocks/>
          </p:cNvSpPr>
          <p:nvPr/>
        </p:nvSpPr>
        <p:spPr bwMode="auto">
          <a:xfrm rot="10800000" flipH="1">
            <a:off x="1223963" y="4489450"/>
            <a:ext cx="1252537" cy="84137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87" name="Line 36"/>
          <p:cNvSpPr>
            <a:spLocks noChangeShapeType="1"/>
          </p:cNvSpPr>
          <p:nvPr/>
        </p:nvSpPr>
        <p:spPr bwMode="auto">
          <a:xfrm>
            <a:off x="2185988" y="4125913"/>
            <a:ext cx="565150" cy="79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8" name="AutoShape 37"/>
          <p:cNvSpPr>
            <a:spLocks/>
          </p:cNvSpPr>
          <p:nvPr/>
        </p:nvSpPr>
        <p:spPr bwMode="auto">
          <a:xfrm>
            <a:off x="1397000" y="4606925"/>
            <a:ext cx="874713" cy="70485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89" name="AutoShape 38"/>
          <p:cNvSpPr>
            <a:spLocks/>
          </p:cNvSpPr>
          <p:nvPr/>
        </p:nvSpPr>
        <p:spPr bwMode="auto">
          <a:xfrm rot="10800000" flipH="1">
            <a:off x="484188" y="4606925"/>
            <a:ext cx="847725" cy="51911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90" name="AutoShape 39"/>
          <p:cNvSpPr>
            <a:spLocks/>
          </p:cNvSpPr>
          <p:nvPr/>
        </p:nvSpPr>
        <p:spPr bwMode="auto">
          <a:xfrm>
            <a:off x="484188" y="5191125"/>
            <a:ext cx="701675" cy="10414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91" name="AutoShape 40"/>
          <p:cNvSpPr>
            <a:spLocks/>
          </p:cNvSpPr>
          <p:nvPr/>
        </p:nvSpPr>
        <p:spPr bwMode="auto">
          <a:xfrm rot="10800000">
            <a:off x="1192213" y="5408613"/>
            <a:ext cx="26987" cy="811212"/>
          </a:xfrm>
          <a:custGeom>
            <a:avLst/>
            <a:gdLst>
              <a:gd name="T0" fmla="*/ 0 w 21600"/>
              <a:gd name="T1" fmla="*/ 0 h 21600"/>
              <a:gd name="T2" fmla="*/ 951419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92" name="Line 41"/>
          <p:cNvSpPr>
            <a:spLocks noChangeShapeType="1"/>
          </p:cNvSpPr>
          <p:nvPr/>
        </p:nvSpPr>
        <p:spPr bwMode="auto">
          <a:xfrm>
            <a:off x="1263650" y="6265863"/>
            <a:ext cx="1092200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3" name="AutoShape 42"/>
          <p:cNvSpPr>
            <a:spLocks/>
          </p:cNvSpPr>
          <p:nvPr/>
        </p:nvSpPr>
        <p:spPr bwMode="auto">
          <a:xfrm rot="10800000" flipH="1">
            <a:off x="1954213" y="5757863"/>
            <a:ext cx="788987" cy="889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94" name="AutoShape 43"/>
          <p:cNvSpPr>
            <a:spLocks/>
          </p:cNvSpPr>
          <p:nvPr/>
        </p:nvSpPr>
        <p:spPr bwMode="auto">
          <a:xfrm rot="10800000">
            <a:off x="2541588" y="4489450"/>
            <a:ext cx="514350" cy="55086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95" name="AutoShape 44"/>
          <p:cNvSpPr>
            <a:spLocks/>
          </p:cNvSpPr>
          <p:nvPr/>
        </p:nvSpPr>
        <p:spPr bwMode="auto">
          <a:xfrm>
            <a:off x="2828925" y="4165600"/>
            <a:ext cx="974725" cy="50006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96" name="AutoShape 45"/>
          <p:cNvSpPr>
            <a:spLocks/>
          </p:cNvSpPr>
          <p:nvPr/>
        </p:nvSpPr>
        <p:spPr bwMode="auto">
          <a:xfrm>
            <a:off x="3121025" y="5105400"/>
            <a:ext cx="449263" cy="69691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97" name="AutoShape 46"/>
          <p:cNvSpPr>
            <a:spLocks/>
          </p:cNvSpPr>
          <p:nvPr/>
        </p:nvSpPr>
        <p:spPr bwMode="auto">
          <a:xfrm>
            <a:off x="2446338" y="6267450"/>
            <a:ext cx="1357312" cy="889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98" name="AutoShape 47"/>
          <p:cNvSpPr>
            <a:spLocks/>
          </p:cNvSpPr>
          <p:nvPr/>
        </p:nvSpPr>
        <p:spPr bwMode="auto">
          <a:xfrm rot="10800000" flipH="1">
            <a:off x="3881438" y="5478463"/>
            <a:ext cx="317500" cy="84455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99" name="AutoShape 48"/>
          <p:cNvSpPr>
            <a:spLocks/>
          </p:cNvSpPr>
          <p:nvPr/>
        </p:nvSpPr>
        <p:spPr bwMode="auto">
          <a:xfrm>
            <a:off x="3868738" y="4730750"/>
            <a:ext cx="296862" cy="669925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600" name="AutoShape 49"/>
          <p:cNvSpPr>
            <a:spLocks/>
          </p:cNvSpPr>
          <p:nvPr/>
        </p:nvSpPr>
        <p:spPr bwMode="auto">
          <a:xfrm rot="10800000">
            <a:off x="2797175" y="4178300"/>
            <a:ext cx="292100" cy="84931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601" name="AutoShape 50"/>
          <p:cNvSpPr>
            <a:spLocks/>
          </p:cNvSpPr>
          <p:nvPr/>
        </p:nvSpPr>
        <p:spPr bwMode="auto">
          <a:xfrm rot="10800000" flipH="1">
            <a:off x="2349500" y="5105400"/>
            <a:ext cx="706438" cy="23971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602" name="AutoShape 51"/>
          <p:cNvSpPr>
            <a:spLocks/>
          </p:cNvSpPr>
          <p:nvPr/>
        </p:nvSpPr>
        <p:spPr bwMode="auto">
          <a:xfrm>
            <a:off x="1941513" y="5878513"/>
            <a:ext cx="427037" cy="3556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603" name="AutoShape 52"/>
          <p:cNvSpPr>
            <a:spLocks/>
          </p:cNvSpPr>
          <p:nvPr/>
        </p:nvSpPr>
        <p:spPr bwMode="auto">
          <a:xfrm>
            <a:off x="2349500" y="5345113"/>
            <a:ext cx="1803400" cy="889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604" name="AutoShape 53"/>
          <p:cNvSpPr>
            <a:spLocks/>
          </p:cNvSpPr>
          <p:nvPr/>
        </p:nvSpPr>
        <p:spPr bwMode="auto">
          <a:xfrm rot="10800000" flipH="1">
            <a:off x="1236663" y="5345113"/>
            <a:ext cx="1022350" cy="1905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553 h 21600"/>
              <a:gd name="T4" fmla="*/ 0 60000 65536"/>
              <a:gd name="T5" fmla="*/ 0 60000 65536"/>
              <a:gd name="T6" fmla="*/ 0 w 21600"/>
              <a:gd name="T7" fmla="*/ 0 h 21600"/>
              <a:gd name="T8" fmla="*/ 21600 w 21600"/>
              <a:gd name="T9" fmla="*/ 21600 h 2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400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605" name="Rectangle 5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53400" cy="685800"/>
          </a:xfrm>
        </p:spPr>
        <p:txBody>
          <a:bodyPr rIns="132080"/>
          <a:lstStyle/>
          <a:p>
            <a:pPr eaLnBrk="1" hangingPunct="1"/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Finding a spanning tree: </a:t>
            </a:r>
            <a:r>
              <a:rPr lang="en-US" altLang="x-none" sz="2800" b="1">
                <a:solidFill>
                  <a:srgbClr val="FF0000"/>
                </a:solidFill>
                <a:latin typeface="Tw Cen MT" charset="0"/>
              </a:rPr>
              <a:t>Subtractive method</a:t>
            </a:r>
          </a:p>
        </p:txBody>
      </p:sp>
      <p:sp>
        <p:nvSpPr>
          <p:cNvPr id="58" name="Rectangle 55"/>
          <p:cNvSpPr>
            <a:spLocks/>
          </p:cNvSpPr>
          <p:nvPr/>
        </p:nvSpPr>
        <p:spPr bwMode="auto">
          <a:xfrm>
            <a:off x="685800" y="2120900"/>
            <a:ext cx="73914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269875" indent="-230188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eaLnBrk="1" hangingPunct="1">
              <a:spcBef>
                <a:spcPts val="1400"/>
              </a:spcBef>
              <a:buClr>
                <a:srgbClr val="008000"/>
              </a:buClr>
              <a:buFont typeface="Arial" charset="0"/>
              <a:buChar char="•"/>
            </a:pPr>
            <a:r>
              <a:rPr lang="en-US" altLang="x-none" sz="2400">
                <a:solidFill>
                  <a:srgbClr val="800000"/>
                </a:solidFill>
              </a:rPr>
              <a:t>While there is a cycle: </a:t>
            </a:r>
            <a:br>
              <a:rPr lang="en-US" altLang="x-none" sz="2400">
                <a:solidFill>
                  <a:srgbClr val="800000"/>
                </a:solidFill>
              </a:rPr>
            </a:br>
            <a:r>
              <a:rPr lang="en-US" altLang="x-none" sz="2400">
                <a:solidFill>
                  <a:srgbClr val="800000"/>
                </a:solidFill>
              </a:rPr>
              <a:t>    Pick an edge of a cycle and throw it out</a:t>
            </a:r>
            <a:br>
              <a:rPr lang="en-US" altLang="x-none" sz="2400">
                <a:solidFill>
                  <a:srgbClr val="800000"/>
                </a:solidFill>
              </a:rPr>
            </a:br>
            <a:r>
              <a:rPr lang="en-US" altLang="x-none" sz="2400">
                <a:solidFill>
                  <a:srgbClr val="800000"/>
                </a:solidFill>
              </a:rPr>
              <a:t>    – the graph is still connected (why?)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048000" y="3657600"/>
            <a:ext cx="5410200" cy="2743200"/>
            <a:chOff x="3048000" y="3025775"/>
            <a:chExt cx="5410200" cy="2743200"/>
          </a:xfrm>
        </p:grpSpPr>
        <p:grpSp>
          <p:nvGrpSpPr>
            <p:cNvPr id="23610" name="Group 58"/>
            <p:cNvGrpSpPr>
              <a:grpSpLocks/>
            </p:cNvGrpSpPr>
            <p:nvPr/>
          </p:nvGrpSpPr>
          <p:grpSpPr bwMode="auto">
            <a:xfrm>
              <a:off x="4621212" y="3448050"/>
              <a:ext cx="3836988" cy="2320925"/>
              <a:chOff x="3987800" y="3448050"/>
              <a:chExt cx="3836988" cy="2320925"/>
            </a:xfrm>
          </p:grpSpPr>
          <p:sp>
            <p:nvSpPr>
              <p:cNvPr id="23612" name="Oval 3"/>
              <p:cNvSpPr>
                <a:spLocks/>
              </p:cNvSpPr>
              <p:nvPr/>
            </p:nvSpPr>
            <p:spPr bwMode="auto">
              <a:xfrm>
                <a:off x="4900613" y="3897313"/>
                <a:ext cx="90487" cy="90487"/>
              </a:xfrm>
              <a:prstGeom prst="ellipse">
                <a:avLst/>
              </a:prstGeom>
              <a:solidFill>
                <a:srgbClr val="FF3300"/>
              </a:solidFill>
              <a:ln w="254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13" name="Oval 4"/>
              <p:cNvSpPr>
                <a:spLocks/>
              </p:cNvSpPr>
              <p:nvPr/>
            </p:nvSpPr>
            <p:spPr bwMode="auto">
              <a:xfrm>
                <a:off x="4727575" y="4686300"/>
                <a:ext cx="90488" cy="90488"/>
              </a:xfrm>
              <a:prstGeom prst="ellipse">
                <a:avLst/>
              </a:prstGeom>
              <a:solidFill>
                <a:srgbClr val="FF3300"/>
              </a:solidFill>
              <a:ln w="254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14" name="Oval 5"/>
              <p:cNvSpPr>
                <a:spLocks/>
              </p:cNvSpPr>
              <p:nvPr/>
            </p:nvSpPr>
            <p:spPr bwMode="auto">
              <a:xfrm>
                <a:off x="5445125" y="5168900"/>
                <a:ext cx="90488" cy="90488"/>
              </a:xfrm>
              <a:prstGeom prst="ellipse">
                <a:avLst/>
              </a:prstGeom>
              <a:solidFill>
                <a:srgbClr val="FF3300"/>
              </a:solidFill>
              <a:ln w="254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15" name="Oval 6"/>
              <p:cNvSpPr>
                <a:spLocks/>
              </p:cNvSpPr>
              <p:nvPr/>
            </p:nvSpPr>
            <p:spPr bwMode="auto">
              <a:xfrm>
                <a:off x="4754563" y="5588000"/>
                <a:ext cx="90487" cy="9048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16" name="Oval 7"/>
              <p:cNvSpPr>
                <a:spLocks/>
              </p:cNvSpPr>
              <p:nvPr/>
            </p:nvSpPr>
            <p:spPr bwMode="auto">
              <a:xfrm>
                <a:off x="5840413" y="4667250"/>
                <a:ext cx="90487" cy="90488"/>
              </a:xfrm>
              <a:prstGeom prst="ellipse">
                <a:avLst/>
              </a:prstGeom>
              <a:solidFill>
                <a:srgbClr val="FF3300"/>
              </a:solidFill>
              <a:ln w="254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17" name="Oval 8"/>
              <p:cNvSpPr>
                <a:spLocks/>
              </p:cNvSpPr>
              <p:nvPr/>
            </p:nvSpPr>
            <p:spPr bwMode="auto">
              <a:xfrm>
                <a:off x="5937250" y="5589588"/>
                <a:ext cx="90488" cy="9048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18" name="Oval 9"/>
              <p:cNvSpPr>
                <a:spLocks/>
              </p:cNvSpPr>
              <p:nvPr/>
            </p:nvSpPr>
            <p:spPr bwMode="auto">
              <a:xfrm>
                <a:off x="6324600" y="5080000"/>
                <a:ext cx="90488" cy="9048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19" name="Oval 10"/>
              <p:cNvSpPr>
                <a:spLocks/>
              </p:cNvSpPr>
              <p:nvPr/>
            </p:nvSpPr>
            <p:spPr bwMode="auto">
              <a:xfrm>
                <a:off x="6045200" y="3779838"/>
                <a:ext cx="90488" cy="90487"/>
              </a:xfrm>
              <a:prstGeom prst="ellipse">
                <a:avLst/>
              </a:prstGeom>
              <a:solidFill>
                <a:srgbClr val="FF3300"/>
              </a:solidFill>
              <a:ln w="254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20" name="Oval 11"/>
              <p:cNvSpPr>
                <a:spLocks/>
              </p:cNvSpPr>
              <p:nvPr/>
            </p:nvSpPr>
            <p:spPr bwMode="auto">
              <a:xfrm>
                <a:off x="6624638" y="4395788"/>
                <a:ext cx="90487" cy="9048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21" name="Oval 12"/>
              <p:cNvSpPr>
                <a:spLocks/>
              </p:cNvSpPr>
              <p:nvPr/>
            </p:nvSpPr>
            <p:spPr bwMode="auto">
              <a:xfrm>
                <a:off x="7138988" y="5157788"/>
                <a:ext cx="90487" cy="9048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22" name="Oval 13"/>
              <p:cNvSpPr>
                <a:spLocks/>
              </p:cNvSpPr>
              <p:nvPr/>
            </p:nvSpPr>
            <p:spPr bwMode="auto">
              <a:xfrm>
                <a:off x="7372350" y="4021138"/>
                <a:ext cx="90488" cy="9048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23" name="Oval 14"/>
              <p:cNvSpPr>
                <a:spLocks/>
              </p:cNvSpPr>
              <p:nvPr/>
            </p:nvSpPr>
            <p:spPr bwMode="auto">
              <a:xfrm>
                <a:off x="3987800" y="4481513"/>
                <a:ext cx="90488" cy="9048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24" name="AutoShape 15"/>
              <p:cNvSpPr>
                <a:spLocks/>
              </p:cNvSpPr>
              <p:nvPr/>
            </p:nvSpPr>
            <p:spPr bwMode="auto">
              <a:xfrm>
                <a:off x="4078288" y="4527550"/>
                <a:ext cx="649287" cy="204788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25" name="AutoShape 16"/>
              <p:cNvSpPr>
                <a:spLocks/>
              </p:cNvSpPr>
              <p:nvPr/>
            </p:nvSpPr>
            <p:spPr bwMode="auto">
              <a:xfrm rot="10800000" flipH="1">
                <a:off x="4773613" y="3987800"/>
                <a:ext cx="173037" cy="69850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26" name="AutoShape 17"/>
              <p:cNvSpPr>
                <a:spLocks/>
              </p:cNvSpPr>
              <p:nvPr/>
            </p:nvSpPr>
            <p:spPr bwMode="auto">
              <a:xfrm>
                <a:off x="4805363" y="4764088"/>
                <a:ext cx="652462" cy="417512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27" name="AutoShape 18"/>
              <p:cNvSpPr>
                <a:spLocks/>
              </p:cNvSpPr>
              <p:nvPr/>
            </p:nvSpPr>
            <p:spPr bwMode="auto">
              <a:xfrm rot="10800000" flipH="1">
                <a:off x="4832350" y="5246688"/>
                <a:ext cx="625475" cy="354012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28" name="AutoShape 19"/>
              <p:cNvSpPr>
                <a:spLocks/>
              </p:cNvSpPr>
              <p:nvPr/>
            </p:nvSpPr>
            <p:spPr bwMode="auto">
              <a:xfrm rot="10800000" flipH="1">
                <a:off x="5522913" y="4745038"/>
                <a:ext cx="330200" cy="436562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29" name="AutoShape 20"/>
              <p:cNvSpPr>
                <a:spLocks/>
              </p:cNvSpPr>
              <p:nvPr/>
            </p:nvSpPr>
            <p:spPr bwMode="auto">
              <a:xfrm>
                <a:off x="5918200" y="4745038"/>
                <a:ext cx="419100" cy="347662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30" name="AutoShape 21"/>
              <p:cNvSpPr>
                <a:spLocks/>
              </p:cNvSpPr>
              <p:nvPr/>
            </p:nvSpPr>
            <p:spPr bwMode="auto">
              <a:xfrm rot="10800000" flipH="1">
                <a:off x="6015038" y="5157788"/>
                <a:ext cx="322262" cy="44450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31" name="AutoShape 22"/>
              <p:cNvSpPr>
                <a:spLocks/>
              </p:cNvSpPr>
              <p:nvPr/>
            </p:nvSpPr>
            <p:spPr bwMode="auto">
              <a:xfrm rot="10800000" flipH="1">
                <a:off x="5886450" y="3870325"/>
                <a:ext cx="204788" cy="796925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32" name="AutoShape 23"/>
              <p:cNvSpPr>
                <a:spLocks/>
              </p:cNvSpPr>
              <p:nvPr/>
            </p:nvSpPr>
            <p:spPr bwMode="auto">
              <a:xfrm rot="10800000" flipH="1">
                <a:off x="6402388" y="4486275"/>
                <a:ext cx="268287" cy="606425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33" name="AutoShape 24"/>
              <p:cNvSpPr>
                <a:spLocks/>
              </p:cNvSpPr>
              <p:nvPr/>
            </p:nvSpPr>
            <p:spPr bwMode="auto">
              <a:xfrm rot="10800000" flipH="1">
                <a:off x="6702425" y="4098925"/>
                <a:ext cx="682625" cy="309563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34" name="AutoShape 25"/>
              <p:cNvSpPr>
                <a:spLocks/>
              </p:cNvSpPr>
              <p:nvPr/>
            </p:nvSpPr>
            <p:spPr bwMode="auto">
              <a:xfrm>
                <a:off x="6415088" y="5126038"/>
                <a:ext cx="723900" cy="77787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35" name="AutoShape 26"/>
              <p:cNvSpPr>
                <a:spLocks/>
              </p:cNvSpPr>
              <p:nvPr/>
            </p:nvSpPr>
            <p:spPr bwMode="auto">
              <a:xfrm rot="10800000" flipH="1">
                <a:off x="6122988" y="3533775"/>
                <a:ext cx="222250" cy="258763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36" name="Oval 27"/>
              <p:cNvSpPr>
                <a:spLocks/>
              </p:cNvSpPr>
              <p:nvPr/>
            </p:nvSpPr>
            <p:spPr bwMode="auto">
              <a:xfrm>
                <a:off x="5676900" y="3448050"/>
                <a:ext cx="90488" cy="90488"/>
              </a:xfrm>
              <a:prstGeom prst="ellipse">
                <a:avLst/>
              </a:prstGeom>
              <a:solidFill>
                <a:srgbClr val="FF3300"/>
              </a:solidFill>
              <a:ln w="254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37" name="Oval 28"/>
              <p:cNvSpPr>
                <a:spLocks/>
              </p:cNvSpPr>
              <p:nvPr/>
            </p:nvSpPr>
            <p:spPr bwMode="auto">
              <a:xfrm>
                <a:off x="6332538" y="3455988"/>
                <a:ext cx="90487" cy="9048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38" name="Oval 29"/>
              <p:cNvSpPr>
                <a:spLocks/>
              </p:cNvSpPr>
              <p:nvPr/>
            </p:nvSpPr>
            <p:spPr bwMode="auto">
              <a:xfrm>
                <a:off x="7734300" y="4756150"/>
                <a:ext cx="90488" cy="9048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39" name="AutoShape 30"/>
              <p:cNvSpPr>
                <a:spLocks/>
              </p:cNvSpPr>
              <p:nvPr/>
            </p:nvSpPr>
            <p:spPr bwMode="auto">
              <a:xfrm>
                <a:off x="5754688" y="3525838"/>
                <a:ext cx="303212" cy="26670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38100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40" name="AutoShape 31"/>
              <p:cNvSpPr>
                <a:spLocks/>
              </p:cNvSpPr>
              <p:nvPr/>
            </p:nvSpPr>
            <p:spPr bwMode="auto">
              <a:xfrm rot="10800000" flipH="1">
                <a:off x="7216775" y="4833938"/>
                <a:ext cx="530225" cy="33655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41" name="AutoShape 32"/>
              <p:cNvSpPr>
                <a:spLocks/>
              </p:cNvSpPr>
              <p:nvPr/>
            </p:nvSpPr>
            <p:spPr bwMode="auto">
              <a:xfrm rot="10800000">
                <a:off x="7185025" y="5248275"/>
                <a:ext cx="246063" cy="430213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42" name="Oval 33"/>
              <p:cNvSpPr>
                <a:spLocks/>
              </p:cNvSpPr>
              <p:nvPr/>
            </p:nvSpPr>
            <p:spPr bwMode="auto">
              <a:xfrm>
                <a:off x="7385050" y="5678488"/>
                <a:ext cx="90488" cy="90487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>
                <a:lvl1pPr>
                  <a:spcBef>
                    <a:spcPts val="800"/>
                  </a:spcBef>
                  <a:buSzPct val="100000"/>
                  <a:buFont typeface="Times" charset="0"/>
                  <a:buChar char="•"/>
                  <a:defRPr sz="32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1pPr>
                <a:lvl2pPr marL="742950" indent="-285750">
                  <a:spcBef>
                    <a:spcPts val="700"/>
                  </a:spcBef>
                  <a:buSzPct val="100000"/>
                  <a:buFont typeface="Times" charset="0"/>
                  <a:buChar char="–"/>
                  <a:defRPr sz="28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2pPr>
                <a:lvl3pPr marL="1143000" indent="-228600">
                  <a:spcBef>
                    <a:spcPts val="600"/>
                  </a:spcBef>
                  <a:buSzPct val="100000"/>
                  <a:buFont typeface="Times" charset="0"/>
                  <a:buChar char="•"/>
                  <a:defRPr sz="24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3pPr>
                <a:lvl4pPr marL="1600200" indent="-228600">
                  <a:spcBef>
                    <a:spcPts val="500"/>
                  </a:spcBef>
                  <a:buSzPct val="100000"/>
                  <a:buFont typeface="Times" charset="0"/>
                  <a:buChar char="–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4pPr>
                <a:lvl5pPr marL="2057400" indent="-228600">
                  <a:spcBef>
                    <a:spcPts val="500"/>
                  </a:spcBef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5pPr>
                <a:lvl6pPr marL="25146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6pPr>
                <a:lvl7pPr marL="29718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7pPr>
                <a:lvl8pPr marL="34290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8pPr>
                <a:lvl9pPr marL="3886200" indent="-228600" eaLnBrk="0" fontAlgn="base" hangingPunct="0">
                  <a:spcBef>
                    <a:spcPts val="500"/>
                  </a:spcBef>
                  <a:spcAft>
                    <a:spcPct val="0"/>
                  </a:spcAft>
                  <a:buSzPct val="100000"/>
                  <a:buFont typeface="Times" charset="0"/>
                  <a:buChar char="»"/>
                  <a:defRPr sz="2000">
                    <a:solidFill>
                      <a:schemeClr val="tx1"/>
                    </a:solidFill>
                    <a:latin typeface="Times" charset="0"/>
                    <a:ea typeface="ヒラギノ明朝 ProN W3" charset="-128"/>
                    <a:sym typeface="Times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SzTx/>
                  <a:buFontTx/>
                  <a:buNone/>
                </a:pPr>
                <a:endParaRPr lang="fr-BE" altLang="x-non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643" name="AutoShape 34"/>
              <p:cNvSpPr>
                <a:spLocks/>
              </p:cNvSpPr>
              <p:nvPr/>
            </p:nvSpPr>
            <p:spPr bwMode="auto">
              <a:xfrm rot="10800000" flipH="1">
                <a:off x="4805363" y="3857625"/>
                <a:ext cx="1252537" cy="841375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44" name="Line 35"/>
              <p:cNvSpPr>
                <a:spLocks noChangeShapeType="1"/>
              </p:cNvSpPr>
              <p:nvPr/>
            </p:nvSpPr>
            <p:spPr bwMode="auto">
              <a:xfrm>
                <a:off x="5767388" y="3494088"/>
                <a:ext cx="565150" cy="793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45" name="AutoShape 36"/>
              <p:cNvSpPr>
                <a:spLocks/>
              </p:cNvSpPr>
              <p:nvPr/>
            </p:nvSpPr>
            <p:spPr bwMode="auto">
              <a:xfrm>
                <a:off x="4978400" y="3975100"/>
                <a:ext cx="874713" cy="70485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46" name="AutoShape 37"/>
              <p:cNvSpPr>
                <a:spLocks/>
              </p:cNvSpPr>
              <p:nvPr/>
            </p:nvSpPr>
            <p:spPr bwMode="auto">
              <a:xfrm rot="10800000" flipH="1">
                <a:off x="4065588" y="3975100"/>
                <a:ext cx="847725" cy="519113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47" name="AutoShape 38"/>
              <p:cNvSpPr>
                <a:spLocks/>
              </p:cNvSpPr>
              <p:nvPr/>
            </p:nvSpPr>
            <p:spPr bwMode="auto">
              <a:xfrm>
                <a:off x="4065588" y="4559300"/>
                <a:ext cx="701675" cy="104140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48" name="AutoShape 39"/>
              <p:cNvSpPr>
                <a:spLocks/>
              </p:cNvSpPr>
              <p:nvPr/>
            </p:nvSpPr>
            <p:spPr bwMode="auto">
              <a:xfrm rot="10800000">
                <a:off x="4773613" y="4776788"/>
                <a:ext cx="26987" cy="811212"/>
              </a:xfrm>
              <a:custGeom>
                <a:avLst/>
                <a:gdLst>
                  <a:gd name="T0" fmla="*/ 0 w 21600"/>
                  <a:gd name="T1" fmla="*/ 0 h 21600"/>
                  <a:gd name="T2" fmla="*/ 951419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49" name="Line 40"/>
              <p:cNvSpPr>
                <a:spLocks noChangeShapeType="1"/>
              </p:cNvSpPr>
              <p:nvPr/>
            </p:nvSpPr>
            <p:spPr bwMode="auto">
              <a:xfrm>
                <a:off x="4845050" y="5634038"/>
                <a:ext cx="1092200" cy="158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50" name="AutoShape 41"/>
              <p:cNvSpPr>
                <a:spLocks/>
              </p:cNvSpPr>
              <p:nvPr/>
            </p:nvSpPr>
            <p:spPr bwMode="auto">
              <a:xfrm rot="10800000" flipH="1">
                <a:off x="5535613" y="5126038"/>
                <a:ext cx="788987" cy="8890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51" name="AutoShape 42"/>
              <p:cNvSpPr>
                <a:spLocks/>
              </p:cNvSpPr>
              <p:nvPr/>
            </p:nvSpPr>
            <p:spPr bwMode="auto">
              <a:xfrm rot="10800000">
                <a:off x="6122988" y="3857625"/>
                <a:ext cx="514350" cy="550863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52" name="AutoShape 43"/>
              <p:cNvSpPr>
                <a:spLocks/>
              </p:cNvSpPr>
              <p:nvPr/>
            </p:nvSpPr>
            <p:spPr bwMode="auto">
              <a:xfrm>
                <a:off x="6410325" y="3533775"/>
                <a:ext cx="974725" cy="500063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53" name="AutoShape 44"/>
              <p:cNvSpPr>
                <a:spLocks/>
              </p:cNvSpPr>
              <p:nvPr/>
            </p:nvSpPr>
            <p:spPr bwMode="auto">
              <a:xfrm>
                <a:off x="6702425" y="4473575"/>
                <a:ext cx="449263" cy="696913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54" name="AutoShape 45"/>
              <p:cNvSpPr>
                <a:spLocks/>
              </p:cNvSpPr>
              <p:nvPr/>
            </p:nvSpPr>
            <p:spPr bwMode="auto">
              <a:xfrm>
                <a:off x="6027738" y="5635625"/>
                <a:ext cx="1357312" cy="8890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55" name="AutoShape 46"/>
              <p:cNvSpPr>
                <a:spLocks/>
              </p:cNvSpPr>
              <p:nvPr/>
            </p:nvSpPr>
            <p:spPr bwMode="auto">
              <a:xfrm rot="10800000" flipH="1">
                <a:off x="7462838" y="4846638"/>
                <a:ext cx="317500" cy="84455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56" name="AutoShape 47"/>
              <p:cNvSpPr>
                <a:spLocks/>
              </p:cNvSpPr>
              <p:nvPr/>
            </p:nvSpPr>
            <p:spPr bwMode="auto">
              <a:xfrm>
                <a:off x="7450138" y="4098925"/>
                <a:ext cx="296862" cy="669925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57" name="AutoShape 48"/>
              <p:cNvSpPr>
                <a:spLocks/>
              </p:cNvSpPr>
              <p:nvPr/>
            </p:nvSpPr>
            <p:spPr bwMode="auto">
              <a:xfrm rot="10800000">
                <a:off x="6378575" y="3546475"/>
                <a:ext cx="292100" cy="849313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58" name="AutoShape 49"/>
              <p:cNvSpPr>
                <a:spLocks/>
              </p:cNvSpPr>
              <p:nvPr/>
            </p:nvSpPr>
            <p:spPr bwMode="auto">
              <a:xfrm rot="10800000" flipH="1">
                <a:off x="5930900" y="4473575"/>
                <a:ext cx="706438" cy="239713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59" name="AutoShape 50"/>
              <p:cNvSpPr>
                <a:spLocks/>
              </p:cNvSpPr>
              <p:nvPr/>
            </p:nvSpPr>
            <p:spPr bwMode="auto">
              <a:xfrm>
                <a:off x="5522913" y="5246688"/>
                <a:ext cx="427037" cy="35560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60" name="AutoShape 51"/>
              <p:cNvSpPr>
                <a:spLocks/>
              </p:cNvSpPr>
              <p:nvPr/>
            </p:nvSpPr>
            <p:spPr bwMode="auto">
              <a:xfrm>
                <a:off x="5930900" y="4713288"/>
                <a:ext cx="1803400" cy="8890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147483646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23661" name="AutoShape 52"/>
              <p:cNvSpPr>
                <a:spLocks/>
              </p:cNvSpPr>
              <p:nvPr/>
            </p:nvSpPr>
            <p:spPr bwMode="auto">
              <a:xfrm rot="10800000" flipH="1">
                <a:off x="4818063" y="4713288"/>
                <a:ext cx="1022350" cy="19050"/>
              </a:xfrm>
              <a:custGeom>
                <a:avLst/>
                <a:gdLst>
                  <a:gd name="T0" fmla="*/ 0 w 21600"/>
                  <a:gd name="T1" fmla="*/ 0 h 21600"/>
                  <a:gd name="T2" fmla="*/ 2147483646 w 21600"/>
                  <a:gd name="T3" fmla="*/ 2553 h 21600"/>
                  <a:gd name="T4" fmla="*/ 0 60000 65536"/>
                  <a:gd name="T5" fmla="*/ 0 60000 65536"/>
                  <a:gd name="T6" fmla="*/ 0 w 21600"/>
                  <a:gd name="T7" fmla="*/ 0 h 21600"/>
                  <a:gd name="T8" fmla="*/ 21600 w 21600"/>
                  <a:gd name="T9" fmla="*/ 21600 h 216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23611" name="TextBox 1"/>
            <p:cNvSpPr txBox="1">
              <a:spLocks noChangeArrowheads="1"/>
            </p:cNvSpPr>
            <p:nvPr/>
          </p:nvSpPr>
          <p:spPr bwMode="auto">
            <a:xfrm>
              <a:off x="3048000" y="3025775"/>
              <a:ext cx="33300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x-none" sz="2400">
                  <a:solidFill>
                    <a:srgbClr val="3366FF"/>
                  </a:solidFill>
                </a:rPr>
                <a:t>One step of the algorithm</a:t>
              </a:r>
            </a:p>
          </p:txBody>
        </p:sp>
      </p:grpSp>
      <p:sp>
        <p:nvSpPr>
          <p:cNvPr id="23608" name="Rectangle 55"/>
          <p:cNvSpPr>
            <a:spLocks/>
          </p:cNvSpPr>
          <p:nvPr/>
        </p:nvSpPr>
        <p:spPr bwMode="auto">
          <a:xfrm>
            <a:off x="6477000" y="1371600"/>
            <a:ext cx="1981200" cy="1524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40639" bIns="0"/>
          <a:lstStyle>
            <a:lvl1pPr marL="38100"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r" eaLnBrk="1" hangingPunct="1">
              <a:spcBef>
                <a:spcPts val="1000"/>
              </a:spcBef>
              <a:buClr>
                <a:srgbClr val="008000"/>
              </a:buClr>
              <a:buFontTx/>
              <a:buNone/>
            </a:pPr>
            <a:r>
              <a:rPr lang="en-US" altLang="x-none" sz="2400">
                <a:solidFill>
                  <a:srgbClr val="008000"/>
                </a:solidFill>
              </a:rPr>
              <a:t>Maximal set of edges that contains no cycle</a:t>
            </a:r>
          </a:p>
        </p:txBody>
      </p: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6205538" y="3048000"/>
            <a:ext cx="2252662" cy="8302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SzPct val="100000"/>
              <a:buFont typeface="Times" charset="0"/>
              <a:buChar char="•"/>
              <a:defRPr sz="32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1pPr>
            <a:lvl2pPr marL="742950" indent="-285750">
              <a:spcBef>
                <a:spcPts val="700"/>
              </a:spcBef>
              <a:buSzPct val="100000"/>
              <a:buFont typeface="Times" charset="0"/>
              <a:buChar char="–"/>
              <a:defRPr sz="28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2pPr>
            <a:lvl3pPr marL="1143000" indent="-228600">
              <a:spcBef>
                <a:spcPts val="600"/>
              </a:spcBef>
              <a:buSzPct val="100000"/>
              <a:buFont typeface="Times" charset="0"/>
              <a:buChar char="•"/>
              <a:defRPr sz="24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3pPr>
            <a:lvl4pPr marL="1600200" indent="-228600">
              <a:spcBef>
                <a:spcPts val="500"/>
              </a:spcBef>
              <a:buSzPct val="100000"/>
              <a:buFont typeface="Times" charset="0"/>
              <a:buChar char="–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4pPr>
            <a:lvl5pPr marL="2057400" indent="-228600">
              <a:spcBef>
                <a:spcPts val="500"/>
              </a:spcBef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" charset="0"/>
              <a:buChar char="»"/>
              <a:defRPr sz="2000">
                <a:solidFill>
                  <a:schemeClr val="tx1"/>
                </a:solidFill>
                <a:latin typeface="Times" charset="0"/>
                <a:ea typeface="ヒラギノ明朝 ProN W3" charset="-128"/>
                <a:sym typeface="Times" charset="0"/>
              </a:defRPr>
            </a:lvl9pPr>
          </a:lstStyle>
          <a:p>
            <a:pPr algn="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x-none" sz="2400">
                <a:solidFill>
                  <a:srgbClr val="000000"/>
                </a:solidFill>
              </a:rPr>
              <a:t>nondeterministic</a:t>
            </a:r>
            <a:br>
              <a:rPr lang="en-US" altLang="x-none" sz="2400">
                <a:solidFill>
                  <a:srgbClr val="000000"/>
                </a:solidFill>
              </a:rPr>
            </a:br>
            <a:r>
              <a:rPr lang="en-US" altLang="x-none" sz="2400">
                <a:solidFill>
                  <a:srgbClr val="000000"/>
                </a:solidFill>
              </a:rPr>
              <a:t>algorithm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1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Group 3"/>
          <p:cNvGrpSpPr>
            <a:grpSpLocks/>
          </p:cNvGrpSpPr>
          <p:nvPr/>
        </p:nvGrpSpPr>
        <p:grpSpPr bwMode="auto">
          <a:xfrm>
            <a:off x="5181600" y="4419600"/>
            <a:ext cx="3836988" cy="2320925"/>
            <a:chOff x="406400" y="4079875"/>
            <a:chExt cx="3836988" cy="2320925"/>
          </a:xfrm>
        </p:grpSpPr>
        <p:sp>
          <p:nvSpPr>
            <p:cNvPr id="24580" name="Oval 3"/>
            <p:cNvSpPr>
              <a:spLocks/>
            </p:cNvSpPr>
            <p:nvPr/>
          </p:nvSpPr>
          <p:spPr bwMode="auto">
            <a:xfrm>
              <a:off x="1319213" y="4529138"/>
              <a:ext cx="90487" cy="90487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4581" name="Oval 4"/>
            <p:cNvSpPr>
              <a:spLocks/>
            </p:cNvSpPr>
            <p:nvPr/>
          </p:nvSpPr>
          <p:spPr bwMode="auto">
            <a:xfrm>
              <a:off x="1146175" y="5318125"/>
              <a:ext cx="90488" cy="90488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4582" name="Oval 5"/>
            <p:cNvSpPr>
              <a:spLocks/>
            </p:cNvSpPr>
            <p:nvPr/>
          </p:nvSpPr>
          <p:spPr bwMode="auto">
            <a:xfrm>
              <a:off x="1863725" y="5800725"/>
              <a:ext cx="90488" cy="90488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4583" name="Oval 6"/>
            <p:cNvSpPr>
              <a:spLocks/>
            </p:cNvSpPr>
            <p:nvPr/>
          </p:nvSpPr>
          <p:spPr bwMode="auto">
            <a:xfrm>
              <a:off x="1173163" y="6219825"/>
              <a:ext cx="90487" cy="9048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4584" name="Oval 7"/>
            <p:cNvSpPr>
              <a:spLocks/>
            </p:cNvSpPr>
            <p:nvPr/>
          </p:nvSpPr>
          <p:spPr bwMode="auto">
            <a:xfrm>
              <a:off x="2259013" y="5299075"/>
              <a:ext cx="90487" cy="90488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4585" name="Oval 8"/>
            <p:cNvSpPr>
              <a:spLocks/>
            </p:cNvSpPr>
            <p:nvPr/>
          </p:nvSpPr>
          <p:spPr bwMode="auto">
            <a:xfrm>
              <a:off x="2355850" y="6221413"/>
              <a:ext cx="90488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4586" name="Oval 9"/>
            <p:cNvSpPr>
              <a:spLocks/>
            </p:cNvSpPr>
            <p:nvPr/>
          </p:nvSpPr>
          <p:spPr bwMode="auto">
            <a:xfrm>
              <a:off x="2743200" y="5711825"/>
              <a:ext cx="90488" cy="9048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4587" name="Oval 10"/>
            <p:cNvSpPr>
              <a:spLocks/>
            </p:cNvSpPr>
            <p:nvPr/>
          </p:nvSpPr>
          <p:spPr bwMode="auto">
            <a:xfrm>
              <a:off x="2463800" y="4411663"/>
              <a:ext cx="90488" cy="90487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4588" name="Oval 11"/>
            <p:cNvSpPr>
              <a:spLocks/>
            </p:cNvSpPr>
            <p:nvPr/>
          </p:nvSpPr>
          <p:spPr bwMode="auto">
            <a:xfrm>
              <a:off x="3043238" y="5027613"/>
              <a:ext cx="90487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4589" name="Oval 12"/>
            <p:cNvSpPr>
              <a:spLocks/>
            </p:cNvSpPr>
            <p:nvPr/>
          </p:nvSpPr>
          <p:spPr bwMode="auto">
            <a:xfrm>
              <a:off x="3557588" y="5789613"/>
              <a:ext cx="90487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4590" name="Oval 13"/>
            <p:cNvSpPr>
              <a:spLocks/>
            </p:cNvSpPr>
            <p:nvPr/>
          </p:nvSpPr>
          <p:spPr bwMode="auto">
            <a:xfrm>
              <a:off x="3790950" y="4652963"/>
              <a:ext cx="90488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4591" name="Oval 14"/>
            <p:cNvSpPr>
              <a:spLocks/>
            </p:cNvSpPr>
            <p:nvPr/>
          </p:nvSpPr>
          <p:spPr bwMode="auto">
            <a:xfrm>
              <a:off x="406400" y="5113338"/>
              <a:ext cx="90488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4592" name="AutoShape 15"/>
            <p:cNvSpPr>
              <a:spLocks/>
            </p:cNvSpPr>
            <p:nvPr/>
          </p:nvSpPr>
          <p:spPr bwMode="auto">
            <a:xfrm>
              <a:off x="496888" y="5159375"/>
              <a:ext cx="649287" cy="204788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593" name="AutoShape 16"/>
            <p:cNvSpPr>
              <a:spLocks/>
            </p:cNvSpPr>
            <p:nvPr/>
          </p:nvSpPr>
          <p:spPr bwMode="auto">
            <a:xfrm rot="10800000" flipH="1">
              <a:off x="1192213" y="4619625"/>
              <a:ext cx="173037" cy="6985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5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594" name="AutoShape 17"/>
            <p:cNvSpPr>
              <a:spLocks/>
            </p:cNvSpPr>
            <p:nvPr/>
          </p:nvSpPr>
          <p:spPr bwMode="auto">
            <a:xfrm>
              <a:off x="1223963" y="5395913"/>
              <a:ext cx="652462" cy="417512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5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595" name="AutoShape 18"/>
            <p:cNvSpPr>
              <a:spLocks/>
            </p:cNvSpPr>
            <p:nvPr/>
          </p:nvSpPr>
          <p:spPr bwMode="auto">
            <a:xfrm rot="10800000" flipH="1">
              <a:off x="1250950" y="5878513"/>
              <a:ext cx="625475" cy="354012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596" name="AutoShape 19"/>
            <p:cNvSpPr>
              <a:spLocks/>
            </p:cNvSpPr>
            <p:nvPr/>
          </p:nvSpPr>
          <p:spPr bwMode="auto">
            <a:xfrm rot="10800000" flipH="1">
              <a:off x="1941513" y="5376863"/>
              <a:ext cx="330200" cy="436562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5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597" name="AutoShape 20"/>
            <p:cNvSpPr>
              <a:spLocks/>
            </p:cNvSpPr>
            <p:nvPr/>
          </p:nvSpPr>
          <p:spPr bwMode="auto">
            <a:xfrm>
              <a:off x="2336800" y="5376863"/>
              <a:ext cx="419100" cy="347662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598" name="AutoShape 21"/>
            <p:cNvSpPr>
              <a:spLocks/>
            </p:cNvSpPr>
            <p:nvPr/>
          </p:nvSpPr>
          <p:spPr bwMode="auto">
            <a:xfrm rot="10800000" flipH="1">
              <a:off x="2433638" y="5789613"/>
              <a:ext cx="322262" cy="4445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599" name="AutoShape 22"/>
            <p:cNvSpPr>
              <a:spLocks/>
            </p:cNvSpPr>
            <p:nvPr/>
          </p:nvSpPr>
          <p:spPr bwMode="auto">
            <a:xfrm rot="10800000" flipH="1">
              <a:off x="2305050" y="4502150"/>
              <a:ext cx="204788" cy="796925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5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00" name="AutoShape 23"/>
            <p:cNvSpPr>
              <a:spLocks/>
            </p:cNvSpPr>
            <p:nvPr/>
          </p:nvSpPr>
          <p:spPr bwMode="auto">
            <a:xfrm rot="10800000" flipH="1">
              <a:off x="2820988" y="5118100"/>
              <a:ext cx="268287" cy="606425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01" name="AutoShape 24"/>
            <p:cNvSpPr>
              <a:spLocks/>
            </p:cNvSpPr>
            <p:nvPr/>
          </p:nvSpPr>
          <p:spPr bwMode="auto">
            <a:xfrm rot="10800000" flipH="1">
              <a:off x="3121025" y="4730750"/>
              <a:ext cx="682625" cy="30956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02" name="AutoShape 25"/>
            <p:cNvSpPr>
              <a:spLocks/>
            </p:cNvSpPr>
            <p:nvPr/>
          </p:nvSpPr>
          <p:spPr bwMode="auto">
            <a:xfrm>
              <a:off x="2833688" y="5757863"/>
              <a:ext cx="723900" cy="77787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03" name="AutoShape 26"/>
            <p:cNvSpPr>
              <a:spLocks/>
            </p:cNvSpPr>
            <p:nvPr/>
          </p:nvSpPr>
          <p:spPr bwMode="auto">
            <a:xfrm rot="10800000" flipH="1">
              <a:off x="2541588" y="4165600"/>
              <a:ext cx="222250" cy="25876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04" name="Oval 27"/>
            <p:cNvSpPr>
              <a:spLocks/>
            </p:cNvSpPr>
            <p:nvPr/>
          </p:nvSpPr>
          <p:spPr bwMode="auto">
            <a:xfrm>
              <a:off x="2095500" y="4079875"/>
              <a:ext cx="90488" cy="90488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4605" name="Oval 28"/>
            <p:cNvSpPr>
              <a:spLocks/>
            </p:cNvSpPr>
            <p:nvPr/>
          </p:nvSpPr>
          <p:spPr bwMode="auto">
            <a:xfrm>
              <a:off x="2751138" y="4087813"/>
              <a:ext cx="90487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4606" name="Oval 29"/>
            <p:cNvSpPr>
              <a:spLocks/>
            </p:cNvSpPr>
            <p:nvPr/>
          </p:nvSpPr>
          <p:spPr bwMode="auto">
            <a:xfrm>
              <a:off x="4152900" y="5387975"/>
              <a:ext cx="90488" cy="9048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4607" name="AutoShape 30"/>
            <p:cNvSpPr>
              <a:spLocks/>
            </p:cNvSpPr>
            <p:nvPr/>
          </p:nvSpPr>
          <p:spPr bwMode="auto">
            <a:xfrm>
              <a:off x="2173288" y="4157663"/>
              <a:ext cx="303212" cy="2667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5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08" name="AutoShape 31"/>
            <p:cNvSpPr>
              <a:spLocks/>
            </p:cNvSpPr>
            <p:nvPr/>
          </p:nvSpPr>
          <p:spPr bwMode="auto">
            <a:xfrm rot="10800000" flipH="1">
              <a:off x="3635375" y="5465763"/>
              <a:ext cx="530225" cy="33655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09" name="AutoShape 32"/>
            <p:cNvSpPr>
              <a:spLocks/>
            </p:cNvSpPr>
            <p:nvPr/>
          </p:nvSpPr>
          <p:spPr bwMode="auto">
            <a:xfrm rot="10800000">
              <a:off x="3603625" y="5880100"/>
              <a:ext cx="246063" cy="43021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10" name="Oval 33"/>
            <p:cNvSpPr>
              <a:spLocks/>
            </p:cNvSpPr>
            <p:nvPr/>
          </p:nvSpPr>
          <p:spPr bwMode="auto">
            <a:xfrm>
              <a:off x="3803650" y="6310313"/>
              <a:ext cx="90488" cy="9048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>
              <a:lvl1pPr>
                <a:spcBef>
                  <a:spcPts val="800"/>
                </a:spcBef>
                <a:buSzPct val="100000"/>
                <a:buFont typeface="Times" charset="0"/>
                <a:buChar char="•"/>
                <a:defRPr sz="32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1pPr>
              <a:lvl2pPr marL="742950" indent="-285750">
                <a:spcBef>
                  <a:spcPts val="700"/>
                </a:spcBef>
                <a:buSzPct val="100000"/>
                <a:buFont typeface="Times" charset="0"/>
                <a:buChar char="–"/>
                <a:defRPr sz="28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2pPr>
              <a:lvl3pPr marL="1143000" indent="-228600">
                <a:spcBef>
                  <a:spcPts val="600"/>
                </a:spcBef>
                <a:buSzPct val="100000"/>
                <a:buFont typeface="Times" charset="0"/>
                <a:buChar char="•"/>
                <a:defRPr sz="24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3pPr>
              <a:lvl4pPr marL="1600200" indent="-228600">
                <a:spcBef>
                  <a:spcPts val="500"/>
                </a:spcBef>
                <a:buSzPct val="100000"/>
                <a:buFont typeface="Times" charset="0"/>
                <a:buChar char="–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4pPr>
              <a:lvl5pPr marL="2057400" indent="-228600">
                <a:spcBef>
                  <a:spcPts val="500"/>
                </a:spcBef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SzPct val="100000"/>
                <a:buFont typeface="Times" charset="0"/>
                <a:buChar char="»"/>
                <a:defRPr sz="2000">
                  <a:solidFill>
                    <a:schemeClr val="tx1"/>
                  </a:solidFill>
                  <a:latin typeface="Times" charset="0"/>
                  <a:ea typeface="ヒラギノ明朝 ProN W3" charset="-128"/>
                  <a:sym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endParaRPr lang="fr-BE" altLang="x-none" sz="2400">
                <a:solidFill>
                  <a:srgbClr val="000000"/>
                </a:solidFill>
              </a:endParaRPr>
            </a:p>
          </p:txBody>
        </p:sp>
        <p:sp>
          <p:nvSpPr>
            <p:cNvPr id="24611" name="AutoShape 34"/>
            <p:cNvSpPr>
              <a:spLocks/>
            </p:cNvSpPr>
            <p:nvPr/>
          </p:nvSpPr>
          <p:spPr bwMode="auto">
            <a:xfrm rot="10800000" flipH="1">
              <a:off x="1397000" y="4157663"/>
              <a:ext cx="711200" cy="384175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4925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12" name="AutoShape 35"/>
            <p:cNvSpPr>
              <a:spLocks/>
            </p:cNvSpPr>
            <p:nvPr/>
          </p:nvSpPr>
          <p:spPr bwMode="auto">
            <a:xfrm rot="10800000" flipH="1">
              <a:off x="1223963" y="4489450"/>
              <a:ext cx="1252537" cy="841375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13" name="Line 36"/>
            <p:cNvSpPr>
              <a:spLocks noChangeShapeType="1"/>
            </p:cNvSpPr>
            <p:nvPr/>
          </p:nvSpPr>
          <p:spPr bwMode="auto">
            <a:xfrm>
              <a:off x="2185988" y="4125913"/>
              <a:ext cx="565150" cy="793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4" name="AutoShape 37"/>
            <p:cNvSpPr>
              <a:spLocks/>
            </p:cNvSpPr>
            <p:nvPr/>
          </p:nvSpPr>
          <p:spPr bwMode="auto">
            <a:xfrm>
              <a:off x="1397000" y="4606925"/>
              <a:ext cx="874713" cy="70485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15" name="AutoShape 38"/>
            <p:cNvSpPr>
              <a:spLocks/>
            </p:cNvSpPr>
            <p:nvPr/>
          </p:nvSpPr>
          <p:spPr bwMode="auto">
            <a:xfrm rot="10800000" flipH="1">
              <a:off x="484188" y="4606925"/>
              <a:ext cx="847725" cy="51911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16" name="AutoShape 39"/>
            <p:cNvSpPr>
              <a:spLocks/>
            </p:cNvSpPr>
            <p:nvPr/>
          </p:nvSpPr>
          <p:spPr bwMode="auto">
            <a:xfrm>
              <a:off x="484188" y="5191125"/>
              <a:ext cx="701675" cy="10414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17" name="AutoShape 40"/>
            <p:cNvSpPr>
              <a:spLocks/>
            </p:cNvSpPr>
            <p:nvPr/>
          </p:nvSpPr>
          <p:spPr bwMode="auto">
            <a:xfrm rot="10800000">
              <a:off x="1192213" y="5408613"/>
              <a:ext cx="26987" cy="811212"/>
            </a:xfrm>
            <a:custGeom>
              <a:avLst/>
              <a:gdLst>
                <a:gd name="T0" fmla="*/ 0 w 21600"/>
                <a:gd name="T1" fmla="*/ 0 h 21600"/>
                <a:gd name="T2" fmla="*/ 951419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18" name="Line 41"/>
            <p:cNvSpPr>
              <a:spLocks noChangeShapeType="1"/>
            </p:cNvSpPr>
            <p:nvPr/>
          </p:nvSpPr>
          <p:spPr bwMode="auto">
            <a:xfrm>
              <a:off x="1263650" y="6265863"/>
              <a:ext cx="1092200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AutoShape 42"/>
            <p:cNvSpPr>
              <a:spLocks/>
            </p:cNvSpPr>
            <p:nvPr/>
          </p:nvSpPr>
          <p:spPr bwMode="auto">
            <a:xfrm rot="10800000" flipH="1">
              <a:off x="1954213" y="5757863"/>
              <a:ext cx="788987" cy="889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20" name="AutoShape 43"/>
            <p:cNvSpPr>
              <a:spLocks/>
            </p:cNvSpPr>
            <p:nvPr/>
          </p:nvSpPr>
          <p:spPr bwMode="auto">
            <a:xfrm rot="10800000">
              <a:off x="2541588" y="4489450"/>
              <a:ext cx="514350" cy="55086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21" name="AutoShape 44"/>
            <p:cNvSpPr>
              <a:spLocks/>
            </p:cNvSpPr>
            <p:nvPr/>
          </p:nvSpPr>
          <p:spPr bwMode="auto">
            <a:xfrm>
              <a:off x="2828925" y="4165600"/>
              <a:ext cx="974725" cy="50006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22" name="AutoShape 45"/>
            <p:cNvSpPr>
              <a:spLocks/>
            </p:cNvSpPr>
            <p:nvPr/>
          </p:nvSpPr>
          <p:spPr bwMode="auto">
            <a:xfrm>
              <a:off x="3121025" y="5105400"/>
              <a:ext cx="449263" cy="69691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23" name="AutoShape 46"/>
            <p:cNvSpPr>
              <a:spLocks/>
            </p:cNvSpPr>
            <p:nvPr/>
          </p:nvSpPr>
          <p:spPr bwMode="auto">
            <a:xfrm>
              <a:off x="2446338" y="6267450"/>
              <a:ext cx="1357312" cy="889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24" name="AutoShape 47"/>
            <p:cNvSpPr>
              <a:spLocks/>
            </p:cNvSpPr>
            <p:nvPr/>
          </p:nvSpPr>
          <p:spPr bwMode="auto">
            <a:xfrm rot="10800000" flipH="1">
              <a:off x="3881438" y="5478463"/>
              <a:ext cx="317500" cy="84455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25" name="AutoShape 48"/>
            <p:cNvSpPr>
              <a:spLocks/>
            </p:cNvSpPr>
            <p:nvPr/>
          </p:nvSpPr>
          <p:spPr bwMode="auto">
            <a:xfrm>
              <a:off x="3868738" y="4730750"/>
              <a:ext cx="296862" cy="669925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26" name="AutoShape 49"/>
            <p:cNvSpPr>
              <a:spLocks/>
            </p:cNvSpPr>
            <p:nvPr/>
          </p:nvSpPr>
          <p:spPr bwMode="auto">
            <a:xfrm rot="10800000">
              <a:off x="2797175" y="4178300"/>
              <a:ext cx="292100" cy="84931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27" name="AutoShape 50"/>
            <p:cNvSpPr>
              <a:spLocks/>
            </p:cNvSpPr>
            <p:nvPr/>
          </p:nvSpPr>
          <p:spPr bwMode="auto">
            <a:xfrm rot="10800000" flipH="1">
              <a:off x="2349500" y="5105400"/>
              <a:ext cx="706438" cy="239713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28" name="AutoShape 51"/>
            <p:cNvSpPr>
              <a:spLocks/>
            </p:cNvSpPr>
            <p:nvPr/>
          </p:nvSpPr>
          <p:spPr bwMode="auto">
            <a:xfrm>
              <a:off x="1941513" y="5878513"/>
              <a:ext cx="427037" cy="3556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29" name="AutoShape 52"/>
            <p:cNvSpPr>
              <a:spLocks/>
            </p:cNvSpPr>
            <p:nvPr/>
          </p:nvSpPr>
          <p:spPr bwMode="auto">
            <a:xfrm>
              <a:off x="2349500" y="5345113"/>
              <a:ext cx="1803400" cy="889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630" name="AutoShape 53"/>
            <p:cNvSpPr>
              <a:spLocks/>
            </p:cNvSpPr>
            <p:nvPr/>
          </p:nvSpPr>
          <p:spPr bwMode="auto">
            <a:xfrm rot="10800000" flipH="1">
              <a:off x="1236663" y="5345113"/>
              <a:ext cx="1022350" cy="1905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553 h 21600"/>
                <a:gd name="T4" fmla="*/ 0 60000 65536"/>
                <a:gd name="T5" fmla="*/ 0 60000 65536"/>
                <a:gd name="T6" fmla="*/ 0 w 21600"/>
                <a:gd name="T7" fmla="*/ 0 h 21600"/>
                <a:gd name="T8" fmla="*/ 21600 w 21600"/>
                <a:gd name="T9" fmla="*/ 21600 h 2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4578" name="Rectangle 5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153400" cy="823913"/>
          </a:xfrm>
        </p:spPr>
        <p:txBody>
          <a:bodyPr rIns="132080"/>
          <a:lstStyle/>
          <a:p>
            <a:pPr eaLnBrk="1" hangingPunct="1"/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Aside: How can you find a cycle</a:t>
            </a:r>
            <a:br>
              <a:rPr lang="en-US" altLang="x-none" sz="2800" b="1">
                <a:solidFill>
                  <a:srgbClr val="800000"/>
                </a:solidFill>
                <a:latin typeface="Tw Cen MT" charset="0"/>
              </a:rPr>
            </a:br>
            <a:r>
              <a:rPr lang="en-US" altLang="x-none" sz="2800" b="1">
                <a:solidFill>
                  <a:srgbClr val="800000"/>
                </a:solidFill>
                <a:latin typeface="Tw Cen MT" charset="0"/>
              </a:rPr>
              <a:t>in an undirected graph?</a:t>
            </a:r>
            <a:endParaRPr lang="en-US" altLang="x-none" sz="2800" b="1">
              <a:solidFill>
                <a:srgbClr val="FF0000"/>
              </a:solidFill>
              <a:latin typeface="Tw Cen MT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Times"/>
        <a:ea typeface="ヒラギノ明朝 ProN W3"/>
        <a:cs typeface="ヒラギノ明朝 ProN W3"/>
      </a:majorFont>
      <a:minorFont>
        <a:latin typeface="Times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BE0E3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ヒラギノ明朝 ProN W3" charset="0"/>
            <a:cs typeface="ヒラギノ明朝 ProN W3" charset="0"/>
            <a:sym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BE0E3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ヒラギノ明朝 ProN W3" charset="0"/>
            <a:cs typeface="ヒラギノ明朝 ProN W3" charset="0"/>
            <a:sym typeface="Time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9025</TotalTime>
  <Pages>0</Pages>
  <Words>3212</Words>
  <Characters>0</Characters>
  <Application>Microsoft Macintosh PowerPoint</Application>
  <PresentationFormat>On-screen Show (4:3)</PresentationFormat>
  <Lines>0</Lines>
  <Paragraphs>632</Paragraphs>
  <Slides>44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8" baseType="lpstr">
      <vt:lpstr>Times</vt:lpstr>
      <vt:lpstr>ヒラギノ明朝 ProN W3</vt:lpstr>
      <vt:lpstr>Arial</vt:lpstr>
      <vt:lpstr>Calibri</vt:lpstr>
      <vt:lpstr>MS PGothic</vt:lpstr>
      <vt:lpstr>Tw Cen MT</vt:lpstr>
      <vt:lpstr>ヒラギノ角ゴ ProN W3</vt:lpstr>
      <vt:lpstr>ＭＳ Ｐゴシック</vt:lpstr>
      <vt:lpstr>Symbol</vt:lpstr>
      <vt:lpstr>Times New Roman</vt:lpstr>
      <vt:lpstr>Wingdings</vt:lpstr>
      <vt:lpstr>Courier New</vt:lpstr>
      <vt:lpstr>ヒラギノ角ゴ ProN W6</vt:lpstr>
      <vt:lpstr>Title &amp; Bullets</vt:lpstr>
      <vt:lpstr>PowerPoint Presentation</vt:lpstr>
      <vt:lpstr>Prelim 2, assignments</vt:lpstr>
      <vt:lpstr>PowerPoint Presentation</vt:lpstr>
      <vt:lpstr>Undirected trees</vt:lpstr>
      <vt:lpstr>Facts about trees</vt:lpstr>
      <vt:lpstr>Spanning trees</vt:lpstr>
      <vt:lpstr>Spanning trees: examples</vt:lpstr>
      <vt:lpstr>Finding a spanning tree: Subtractive method</vt:lpstr>
      <vt:lpstr>Aside: How can you find a cycle in an undirected graph?</vt:lpstr>
      <vt:lpstr>Aside: How can you find a cycle in an undirected graph?</vt:lpstr>
      <vt:lpstr>Aside: How can you find a cycle in an undirected graph?</vt:lpstr>
      <vt:lpstr>Finding a spanning tree: Subtractive method</vt:lpstr>
      <vt:lpstr>Finding a spanning tree: Additive method</vt:lpstr>
      <vt:lpstr>Aside: How do you find connected components?</vt:lpstr>
      <vt:lpstr>Aside: How do you find connected components?</vt:lpstr>
      <vt:lpstr>Aside: How do you find connected components?</vt:lpstr>
      <vt:lpstr>Finding a spanning tree: Additive method</vt:lpstr>
      <vt:lpstr>Spanning trees: examples</vt:lpstr>
      <vt:lpstr>Minimum spanning trees</vt:lpstr>
      <vt:lpstr>Greedy algorithm</vt:lpstr>
      <vt:lpstr>Greedy algorithm —doesn’t always work!</vt:lpstr>
      <vt:lpstr>Greediness doesn’t work here</vt:lpstr>
      <vt:lpstr>Finding a minimal spanning tree</vt:lpstr>
      <vt:lpstr>PowerPoint Presentation</vt:lpstr>
      <vt:lpstr>Kruskal</vt:lpstr>
      <vt:lpstr>MST using “Prim’s algorithm” (should be called “JPD algorithm”)</vt:lpstr>
      <vt:lpstr>Kruskal</vt:lpstr>
      <vt:lpstr>Difference between Prim and Kruskal</vt:lpstr>
      <vt:lpstr>Difference between Prim and Kruskal</vt:lpstr>
      <vt:lpstr>Difference between Prim and Kruskal</vt:lpstr>
      <vt:lpstr>Prim’s (JPD) spanning tree algorithm</vt:lpstr>
      <vt:lpstr>Prim’s (JPD) spanning tree algorithm</vt:lpstr>
      <vt:lpstr>PowerPoint Presentation</vt:lpstr>
      <vt:lpstr>Prim’s (JPD) spanning tree algorithm</vt:lpstr>
      <vt:lpstr>PowerPoint Presentation</vt:lpstr>
      <vt:lpstr>PowerPoint Presentation</vt:lpstr>
      <vt:lpstr>PowerPoint Presentation</vt:lpstr>
      <vt:lpstr>Application of minimum spanning tree</vt:lpstr>
      <vt:lpstr>Graph algorithms MEGA-POLL!</vt:lpstr>
      <vt:lpstr>Greedy algorithms</vt:lpstr>
      <vt:lpstr>Breadth-first search, Shortest-path, Prim</vt:lpstr>
      <vt:lpstr>Similar code structures</vt:lpstr>
      <vt:lpstr>Traveling salesman problem</vt:lpstr>
      <vt:lpstr>Graph Algorithms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Whither Programming Methodology? Don’t let it wither.  David Gries Computer Science Department Cornell University CCSNE2004</dc:title>
  <dc:creator>Trial User</dc:creator>
  <cp:lastModifiedBy>Scott Wehrwein</cp:lastModifiedBy>
  <cp:revision>376</cp:revision>
  <cp:lastPrinted>2015-04-08T22:32:11Z</cp:lastPrinted>
  <dcterms:modified xsi:type="dcterms:W3CDTF">2017-04-20T00:58:20Z</dcterms:modified>
</cp:coreProperties>
</file>