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2" r:id="rId3"/>
    <p:sldId id="338" r:id="rId4"/>
    <p:sldId id="321" r:id="rId5"/>
    <p:sldId id="322" r:id="rId6"/>
    <p:sldId id="323" r:id="rId7"/>
    <p:sldId id="324" r:id="rId8"/>
    <p:sldId id="329" r:id="rId9"/>
    <p:sldId id="325" r:id="rId10"/>
    <p:sldId id="326" r:id="rId11"/>
    <p:sldId id="339" r:id="rId12"/>
    <p:sldId id="327" r:id="rId13"/>
    <p:sldId id="328" r:id="rId14"/>
    <p:sldId id="330" r:id="rId15"/>
    <p:sldId id="331" r:id="rId16"/>
    <p:sldId id="332" r:id="rId17"/>
    <p:sldId id="337" r:id="rId18"/>
    <p:sldId id="333" r:id="rId19"/>
    <p:sldId id="334" r:id="rId20"/>
    <p:sldId id="335" r:id="rId21"/>
    <p:sldId id="336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81" d="100"/>
          <a:sy n="81" d="100"/>
        </p:scale>
        <p:origin x="-728" y="-112"/>
      </p:cViewPr>
      <p:guideLst>
        <p:guide orient="horz" pos="2160"/>
        <p:guide pos="235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9/7/15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9/7/15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9/7/15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9/7/15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Parameters participate in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2362200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r>
                <a:rPr lang="en-US" dirty="0" smtClean="0"/>
                <a:t>= </a:t>
              </a:r>
              <a:r>
                <a:rPr lang="en-US" dirty="0" smtClean="0">
                  <a:solidFill>
                    <a:srgbClr val="FF0000"/>
                  </a:solidFill>
                </a:rPr>
                <a:t>name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V="1">
            <a:off x="990600" y="3505200"/>
            <a:ext cx="7620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3046416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1752600" y="4114800"/>
            <a:ext cx="685800" cy="5334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Straight Connector 42"/>
          <p:cNvCxnSpPr>
            <a:cxnSpLocks noChangeShapeType="1"/>
          </p:cNvCxnSpPr>
          <p:nvPr/>
        </p:nvCxnSpPr>
        <p:spPr bwMode="auto">
          <a:xfrm rot="5400000">
            <a:off x="1866901" y="4379912"/>
            <a:ext cx="4648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743200" y="3579812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105400" y="1836003"/>
            <a:ext cx="3733800" cy="4934128"/>
            <a:chOff x="5105400" y="1752600"/>
            <a:chExt cx="3733800" cy="4934128"/>
          </a:xfrm>
        </p:grpSpPr>
        <p:grpSp>
          <p:nvGrpSpPr>
            <p:cNvPr id="6" name="Group 5"/>
            <p:cNvGrpSpPr/>
            <p:nvPr/>
          </p:nvGrpSpPr>
          <p:grpSpPr>
            <a:xfrm>
              <a:off x="5105400" y="1752600"/>
              <a:ext cx="3733800" cy="4934128"/>
              <a:chOff x="4953000" y="1759803"/>
              <a:chExt cx="3733800" cy="4934128"/>
            </a:xfrm>
          </p:grpSpPr>
          <p:sp>
            <p:nvSpPr>
              <p:cNvPr id="24" name="Rectangle 46"/>
              <p:cNvSpPr>
                <a:spLocks noChangeArrowheads="1"/>
              </p:cNvSpPr>
              <p:nvPr/>
            </p:nvSpPr>
            <p:spPr bwMode="auto">
              <a:xfrm>
                <a:off x="5867400" y="3124200"/>
                <a:ext cx="457200" cy="2286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53000" y="1759803"/>
                <a:ext cx="3733800" cy="4934128"/>
                <a:chOff x="4953000" y="1759803"/>
                <a:chExt cx="3733800" cy="4934128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4953000" y="1759803"/>
                  <a:ext cx="3733800" cy="4934128"/>
                  <a:chOff x="5029200" y="1752600"/>
                  <a:chExt cx="3733800" cy="4934128"/>
                </a:xfrm>
              </p:grpSpPr>
              <p:grpSp>
                <p:nvGrpSpPr>
                  <p:cNvPr id="17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5105400" y="2362200"/>
                    <a:ext cx="3048000" cy="2995613"/>
                    <a:chOff x="480" y="2001"/>
                    <a:chExt cx="1632" cy="1887"/>
                  </a:xfrm>
                </p:grpSpPr>
                <p:sp>
                  <p:nvSpPr>
                    <p:cNvPr id="18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8" y="2620"/>
                      <a:ext cx="1488" cy="1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"/>
                        </a:spcBef>
                      </a:pPr>
                      <a:endParaRPr lang="en-US" dirty="0"/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 err="1" smtClean="0"/>
                        <a:t>setN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/>
                        <a:t>String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</a:t>
                      </a: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  </a:t>
                      </a:r>
                      <a:endParaRPr lang="en-US" dirty="0" smtClean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/>
                        <a:t>=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dirty="0" smtClean="0">
                          <a:solidFill>
                            <a:srgbClr val="660066"/>
                          </a:solidFill>
                        </a:rPr>
                        <a:t>;</a:t>
                      </a:r>
                      <a:endParaRPr lang="en-US" dirty="0">
                        <a:solidFill>
                          <a:srgbClr val="660066"/>
                        </a:solidFill>
                      </a:endParaRPr>
                    </a:p>
                    <a:p>
                      <a:pPr>
                        <a:spcBef>
                          <a:spcPct val="5000"/>
                        </a:spcBef>
                      </a:pPr>
                      <a:r>
                        <a:rPr lang="en-US" dirty="0"/>
                        <a:t>}</a:t>
                      </a:r>
                    </a:p>
                  </p:txBody>
                </p:sp>
                <p:grpSp>
                  <p:nvGrpSpPr>
                    <p:cNvPr id="19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2001"/>
                      <a:ext cx="1632" cy="1867"/>
                      <a:chOff x="480" y="2001"/>
                      <a:chExt cx="1632" cy="1867"/>
                    </a:xfrm>
                  </p:grpSpPr>
                  <p:sp>
                    <p:nvSpPr>
                      <p:cNvPr id="20" name="Rectangle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80" y="2304"/>
                        <a:ext cx="1632" cy="156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" name="Text Box 3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88" y="2304"/>
                        <a:ext cx="624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/>
                          <a:t>Person</a:t>
                        </a:r>
                      </a:p>
                    </p:txBody>
                  </p:sp>
                  <p:sp>
                    <p:nvSpPr>
                      <p:cNvPr id="22" name="Text Box 3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80" y="2001"/>
                        <a:ext cx="857" cy="29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  <a:cs typeface="ＭＳ Ｐゴシック" charset="0"/>
                          </a:defRPr>
                        </a:lvl1pPr>
                        <a:lvl2pPr marL="742950" indent="-28575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2pPr>
                        <a:lvl3pPr marL="11430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3pPr>
                        <a:lvl4pPr marL="16002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4pPr>
                        <a:lvl5pPr marL="2057400" indent="-228600"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 sz="2400">
                            <a:solidFill>
                              <a:schemeClr val="tx1"/>
                            </a:solidFill>
                            <a:latin typeface="Times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dirty="0" smtClean="0"/>
                          <a:t>Person@a0</a:t>
                        </a:r>
                        <a:endParaRPr lang="en-US" dirty="0"/>
                      </a:p>
                    </p:txBody>
                  </p:sp>
                </p:grpSp>
              </p:grpSp>
              <p:sp>
                <p:nvSpPr>
                  <p:cNvPr id="2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5029200" y="5486400"/>
                    <a:ext cx="3733800" cy="1200328"/>
                  </a:xfrm>
                  <a:prstGeom prst="rect">
                    <a:avLst/>
                  </a:prstGeom>
                  <a:solidFill>
                    <a:srgbClr val="F8DFF0"/>
                  </a:solidFill>
                  <a:ln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000000"/>
                        </a:solidFill>
                      </a:rPr>
                      <a:t>Parameter</a:t>
                    </a:r>
                    <a:r>
                      <a:rPr lang="en-US" sz="2400" dirty="0">
                        <a:solidFill>
                          <a:srgbClr val="660066"/>
                        </a:solidFill>
                      </a:rPr>
                      <a:t> </a:t>
                    </a:r>
                    <a:r>
                      <a:rPr lang="en-US" sz="2400" dirty="0" smtClean="0">
                        <a:solidFill>
                          <a:srgbClr val="FF0000"/>
                        </a:solidFill>
                      </a:rPr>
                      <a:t>n </a:t>
                    </a:r>
                    <a:r>
                      <a:rPr lang="ja-JP" altLang="en-US" sz="2400" dirty="0"/>
                      <a:t>“</a:t>
                    </a:r>
                    <a:r>
                      <a:rPr lang="en-US" altLang="ja-JP" sz="2400" dirty="0"/>
                      <a:t>blocks</a:t>
                    </a:r>
                    <a:r>
                      <a:rPr lang="ja-JP" altLang="en-US" sz="2400" dirty="0" smtClean="0"/>
                      <a:t>”</a:t>
                    </a:r>
                    <a:r>
                      <a:rPr lang="en-US" altLang="ja-JP" sz="2400" dirty="0" smtClean="0"/>
                      <a:t> </a:t>
                    </a:r>
                    <a:r>
                      <a:rPr lang="en-US" altLang="ja-JP" sz="2400" dirty="0"/>
                      <a:t>reference to </a:t>
                    </a:r>
                    <a:r>
                      <a:rPr lang="en-US" sz="2400" dirty="0" smtClean="0"/>
                      <a:t>field 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n.</a:t>
                    </a:r>
                  </a:p>
                  <a:p>
                    <a:r>
                      <a:rPr lang="en-US" sz="2400" dirty="0" smtClean="0"/>
                      <a:t>(</a:t>
                    </a:r>
                    <a:r>
                      <a:rPr lang="en-US" sz="2400" dirty="0" smtClean="0">
                        <a:solidFill>
                          <a:srgbClr val="0000FF"/>
                        </a:solidFill>
                      </a:rPr>
                      <a:t>n</a:t>
                    </a:r>
                    <a:r>
                      <a:rPr lang="en-US" sz="2400" dirty="0" smtClean="0"/>
                      <a:t> is a “shadowed” variable)</a:t>
                    </a:r>
                    <a:endParaRPr lang="en-US" sz="2400" dirty="0"/>
                  </a:p>
                </p:txBody>
              </p:sp>
              <p:sp>
                <p:nvSpPr>
                  <p:cNvPr id="3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6000" y="1752600"/>
                    <a:ext cx="2667000" cy="4619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Doesn’</a:t>
                    </a:r>
                    <a:r>
                      <a:rPr lang="en-US" altLang="ja-JP" dirty="0" smtClean="0">
                        <a:solidFill>
                          <a:srgbClr val="FF0000"/>
                        </a:solidFill>
                      </a:rPr>
                      <a:t>t </a:t>
                    </a:r>
                    <a:r>
                      <a:rPr lang="en-US" altLang="ja-JP" dirty="0">
                        <a:solidFill>
                          <a:srgbClr val="FF0000"/>
                        </a:solidFill>
                      </a:rPr>
                      <a:t>work right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486400" y="2970212"/>
                  <a:ext cx="304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>
                      <a:solidFill>
                        <a:srgbClr val="0000FF"/>
                      </a:solidFill>
                    </a:rPr>
                    <a:t>n</a:t>
                  </a:r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6248400" y="4191000"/>
                  <a:ext cx="533400" cy="4572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5791200" y="4114800"/>
                  <a:ext cx="914400" cy="533400"/>
                </a:xfrm>
                <a:prstGeom prst="line">
                  <a:avLst/>
                </a:prstGeom>
                <a:noFill/>
                <a:ln w="25400">
                  <a:solidFill>
                    <a:srgbClr val="E419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" name="Rectangle 46"/>
            <p:cNvSpPr>
              <a:spLocks noChangeArrowheads="1"/>
            </p:cNvSpPr>
            <p:nvPr/>
          </p:nvSpPr>
          <p:spPr bwMode="auto">
            <a:xfrm>
              <a:off x="7010400" y="3579812"/>
              <a:ext cx="4572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43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362829" y="1564281"/>
            <a:ext cx="3599572" cy="4912719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 items participate in 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609600" y="1626393"/>
            <a:ext cx="3124387" cy="4316413"/>
            <a:chOff x="480" y="2001"/>
            <a:chExt cx="1490" cy="2719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35" y="2369"/>
              <a:ext cx="1435" cy="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smtClean="0"/>
                <a:t>m(</a:t>
              </a:r>
              <a:r>
                <a:rPr lang="en-US" dirty="0" err="1" smtClean="0">
                  <a:solidFill>
                    <a:srgbClr val="FF0000"/>
                  </a:solidFill>
                </a:rPr>
                <a:t>int</a:t>
              </a:r>
              <a:r>
                <a:rPr lang="en-US" dirty="0" smtClean="0">
                  <a:solidFill>
                    <a:srgbClr val="FF0000"/>
                  </a:solidFill>
                </a:rPr>
                <a:t> y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r>
                <a:rPr lang="en-US" dirty="0" smtClean="0"/>
                <a:t>     </a:t>
              </a:r>
              <a:r>
                <a:rPr lang="en-US" dirty="0" err="1" smtClean="0">
                  <a:solidFill>
                    <a:srgbClr val="FF0000"/>
                  </a:solidFill>
                </a:rPr>
                <a:t>int</a:t>
              </a:r>
              <a:r>
                <a:rPr lang="en-US" dirty="0" smtClean="0">
                  <a:solidFill>
                    <a:srgbClr val="FF0000"/>
                  </a:solidFill>
                </a:rPr>
                <a:t> x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  if (…) {</a:t>
              </a:r>
            </a:p>
            <a:p>
              <a:pPr>
                <a:spcBef>
                  <a:spcPct val="5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err="1" smtClean="0">
                  <a:solidFill>
                    <a:srgbClr val="FF0000"/>
                  </a:solidFill>
                </a:rPr>
                <a:t>int</a:t>
              </a:r>
              <a:r>
                <a:rPr lang="en-US" dirty="0" smtClean="0">
                  <a:solidFill>
                    <a:srgbClr val="FF0000"/>
                  </a:solidFill>
                </a:rPr>
                <a:t> z</a:t>
              </a:r>
              <a:r>
                <a:rPr lang="en-US" dirty="0" smtClean="0">
                  <a:solidFill>
                    <a:srgbClr val="0000FF"/>
                  </a:solidFill>
                </a:rPr>
                <a:t>;</a:t>
              </a: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… v … w …</a:t>
              </a:r>
              <a:br>
                <a:rPr lang="en-US" dirty="0" smtClean="0">
                  <a:solidFill>
                    <a:srgbClr val="0000FF"/>
                  </a:solidFill>
                </a:rPr>
              </a:br>
              <a:r>
                <a:rPr lang="en-US" dirty="0" smtClean="0">
                  <a:solidFill>
                    <a:srgbClr val="0000FF"/>
                  </a:solidFill>
                </a:rPr>
                <a:t>         … x … y … z </a:t>
              </a:r>
              <a:endParaRPr lang="en-US" dirty="0">
                <a:solidFill>
                  <a:srgbClr val="0000FF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     }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417" cy="2719"/>
              <a:chOff x="480" y="2001"/>
              <a:chExt cx="1417" cy="2719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417" cy="24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5" y="2318"/>
                <a:ext cx="31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54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</a:t>
                </a:r>
                <a:r>
                  <a:rPr lang="en-US" dirty="0" smtClean="0"/>
                  <a:t>@a0</a:t>
                </a:r>
                <a:endParaRPr lang="en-US" dirty="0"/>
              </a:p>
            </p:txBody>
          </p:sp>
        </p:grpSp>
      </p:grp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838200" y="213360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219200" y="2209800"/>
            <a:ext cx="838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90800" y="6248400"/>
            <a:ext cx="1991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Box for class C</a:t>
            </a:r>
            <a:endParaRPr lang="en-US" sz="2400" dirty="0"/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914400" y="594360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w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1295400" y="6019800"/>
            <a:ext cx="838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67200" y="1524000"/>
            <a:ext cx="45376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Variables:   static w</a:t>
            </a:r>
            <a:br>
              <a:rPr lang="en-US" sz="2400" dirty="0" smtClean="0"/>
            </a:br>
            <a:r>
              <a:rPr lang="en-US" sz="2400" dirty="0" smtClean="0"/>
              <a:t>                  field v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parameter 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local variables x and z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648200" y="3276600"/>
            <a:ext cx="4039792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To see what declaration each reference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v, w, x, y, z </a:t>
            </a:r>
            <a:r>
              <a:rPr lang="en-US" sz="2400" dirty="0" smtClean="0">
                <a:latin typeface="Times New Roman"/>
                <a:cs typeface="Times New Roman"/>
              </a:rPr>
              <a:t>refers to, look in inside-out fashion: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1. then-block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2. method body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3. parameter list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4. fields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5. static variables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400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 solution: use </a:t>
            </a:r>
            <a:r>
              <a:rPr lang="en-US" sz="3600" b="1" dirty="0" smtClean="0">
                <a:solidFill>
                  <a:srgbClr val="800000"/>
                </a:solidFill>
              </a:rPr>
              <a:t>this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57200" y="3405187"/>
            <a:ext cx="3657600" cy="2995613"/>
            <a:chOff x="480" y="2001"/>
            <a:chExt cx="1872" cy="1887"/>
          </a:xfrm>
        </p:grpSpPr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{</a:t>
              </a:r>
            </a:p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0000FF"/>
                  </a:solidFill>
                </a:rPr>
                <a:t>  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this</a:t>
              </a:r>
              <a:r>
                <a:rPr lang="en-US" dirty="0" err="1" smtClean="0">
                  <a:solidFill>
                    <a:srgbClr val="0000FF"/>
                  </a:solidFill>
                </a:rPr>
                <a:t>.n</a:t>
              </a:r>
              <a:r>
                <a:rPr lang="en-US" dirty="0" smtClean="0"/>
                <a:t>=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;</a:t>
              </a: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2001"/>
              <a:ext cx="1872" cy="1872"/>
              <a:chOff x="480" y="2001"/>
              <a:chExt cx="1872" cy="1872"/>
            </a:xfrm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72" cy="156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1584" y="2304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Person</a:t>
                </a:r>
              </a:p>
            </p:txBody>
          </p:sp>
          <p:sp>
            <p:nvSpPr>
              <p:cNvPr id="12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19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</p:grpSp>
      <p:sp>
        <p:nvSpPr>
          <p:cNvPr id="13" name="Line 27"/>
          <p:cNvSpPr>
            <a:spLocks noChangeShapeType="1"/>
          </p:cNvSpPr>
          <p:nvPr/>
        </p:nvSpPr>
        <p:spPr bwMode="auto">
          <a:xfrm flipH="1" flipV="1">
            <a:off x="1143000" y="4495800"/>
            <a:ext cx="1524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914400" y="4038600"/>
            <a:ext cx="914400" cy="461963"/>
            <a:chOff x="384" y="2496"/>
            <a:chExt cx="576" cy="291"/>
          </a:xfrm>
        </p:grpSpPr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384" y="2496"/>
              <a:ext cx="3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0000FF"/>
                  </a:solidFill>
                </a:rPr>
                <a:t>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672" y="2592"/>
              <a:ext cx="288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4"/>
          <p:cNvGrpSpPr>
            <a:grpSpLocks/>
          </p:cNvGrpSpPr>
          <p:nvPr/>
        </p:nvGrpSpPr>
        <p:grpSpPr bwMode="auto">
          <a:xfrm>
            <a:off x="5105400" y="3557587"/>
            <a:ext cx="3048000" cy="2995613"/>
            <a:chOff x="480" y="2001"/>
            <a:chExt cx="1632" cy="1887"/>
          </a:xfrm>
        </p:grpSpPr>
        <p:sp>
          <p:nvSpPr>
            <p:cNvPr id="18" name="Text Box 35"/>
            <p:cNvSpPr txBox="1">
              <a:spLocks noChangeArrowheads="1"/>
            </p:cNvSpPr>
            <p:nvPr/>
          </p:nvSpPr>
          <p:spPr bwMode="auto">
            <a:xfrm>
              <a:off x="528" y="2620"/>
              <a:ext cx="1488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endParaRPr lang="en-US" dirty="0"/>
            </a:p>
            <a:p>
              <a:pPr>
                <a:spcBef>
                  <a:spcPct val="5000"/>
                </a:spcBef>
              </a:pPr>
              <a:r>
                <a:rPr lang="en-US" dirty="0" err="1" smtClean="0"/>
                <a:t>setN</a:t>
              </a:r>
              <a:r>
                <a:rPr lang="en-US" dirty="0" smtClean="0"/>
                <a:t>(</a:t>
              </a:r>
              <a:r>
                <a:rPr lang="en-US" dirty="0"/>
                <a:t>String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/>
                <a:t>) </a:t>
              </a:r>
              <a:r>
                <a:rPr lang="en-US" dirty="0"/>
                <a:t>{</a:t>
              </a: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  </a:t>
              </a:r>
              <a:endParaRPr lang="en-US" dirty="0" smtClean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>
                  <a:solidFill>
                    <a:srgbClr val="660066"/>
                  </a:solidFill>
                </a:rPr>
                <a:t> </a:t>
              </a:r>
              <a:r>
                <a:rPr lang="en-US" dirty="0" smtClean="0">
                  <a:solidFill>
                    <a:srgbClr val="660066"/>
                  </a:solidFill>
                </a:rPr>
                <a:t>    </a:t>
              </a:r>
              <a:r>
                <a:rPr lang="en-US" b="1" dirty="0" err="1" smtClean="0">
                  <a:solidFill>
                    <a:srgbClr val="3366FF"/>
                  </a:solidFill>
                </a:rPr>
                <a:t>this</a:t>
              </a:r>
              <a:r>
                <a:rPr lang="en-US" dirty="0" err="1" smtClean="0">
                  <a:solidFill>
                    <a:srgbClr val="3366FF"/>
                  </a:solidFill>
                </a:rPr>
                <a:t>.n</a:t>
              </a:r>
              <a:r>
                <a:rPr lang="en-US" dirty="0" smtClean="0"/>
                <a:t>=</a:t>
              </a:r>
              <a:r>
                <a:rPr lang="en-US" dirty="0" smtClean="0">
                  <a:solidFill>
                    <a:srgbClr val="660066"/>
                  </a:solidFill>
                </a:rPr>
                <a:t>  </a:t>
              </a:r>
              <a:r>
                <a:rPr lang="en-US" dirty="0" smtClean="0">
                  <a:solidFill>
                    <a:srgbClr val="FF0000"/>
                  </a:solidFill>
                </a:rPr>
                <a:t>n</a:t>
              </a:r>
              <a:r>
                <a:rPr lang="en-US" dirty="0" smtClean="0">
                  <a:solidFill>
                    <a:srgbClr val="660066"/>
                  </a:solidFill>
                </a:rPr>
                <a:t>;</a:t>
              </a:r>
              <a:endParaRPr lang="en-US" dirty="0">
                <a:solidFill>
                  <a:srgbClr val="660066"/>
                </a:solidFill>
              </a:endParaRPr>
            </a:p>
            <a:p>
              <a:pPr>
                <a:spcBef>
                  <a:spcPct val="5000"/>
                </a:spcBef>
              </a:pPr>
              <a:r>
                <a:rPr lang="en-US" dirty="0"/>
                <a:t>}</a:t>
              </a:r>
            </a:p>
          </p:txBody>
        </p: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480" y="2001"/>
              <a:ext cx="1632" cy="1791"/>
              <a:chOff x="480" y="2001"/>
              <a:chExt cx="1632" cy="1791"/>
            </a:xfrm>
          </p:grpSpPr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632" cy="14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38"/>
              <p:cNvSpPr txBox="1">
                <a:spLocks noChangeArrowheads="1"/>
              </p:cNvSpPr>
              <p:nvPr/>
            </p:nvSpPr>
            <p:spPr bwMode="auto">
              <a:xfrm>
                <a:off x="1488" y="2304"/>
                <a:ext cx="62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22" name="Text Box 39"/>
              <p:cNvSpPr txBox="1">
                <a:spLocks noChangeArrowheads="1"/>
              </p:cNvSpPr>
              <p:nvPr/>
            </p:nvSpPr>
            <p:spPr bwMode="auto">
              <a:xfrm>
                <a:off x="480" y="2001"/>
                <a:ext cx="857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</p:grp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5486400" y="4165599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</a:rPr>
              <a:t>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auto">
          <a:xfrm>
            <a:off x="5867400" y="4319587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7"/>
          <p:cNvSpPr>
            <a:spLocks noChangeShapeType="1"/>
          </p:cNvSpPr>
          <p:nvPr/>
        </p:nvSpPr>
        <p:spPr bwMode="auto">
          <a:xfrm flipV="1">
            <a:off x="2133600" y="5257800"/>
            <a:ext cx="0" cy="457200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 flipV="1">
            <a:off x="6781800" y="5386387"/>
            <a:ext cx="0" cy="404813"/>
          </a:xfrm>
          <a:prstGeom prst="line">
            <a:avLst/>
          </a:prstGeom>
          <a:noFill/>
          <a:ln w="25400">
            <a:solidFill>
              <a:srgbClr val="E41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6"/>
          <p:cNvSpPr>
            <a:spLocks noChangeArrowheads="1"/>
          </p:cNvSpPr>
          <p:nvPr/>
        </p:nvSpPr>
        <p:spPr bwMode="auto">
          <a:xfrm>
            <a:off x="6934200" y="4775199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2209800" y="4572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 flipH="1" flipV="1">
            <a:off x="5715000" y="4648200"/>
            <a:ext cx="228600" cy="1143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610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8B008C"/>
                </a:solidFill>
              </a:rPr>
              <a:t>Memorize: Within an object, </a:t>
            </a:r>
            <a:r>
              <a:rPr lang="en-US" sz="2200" b="1" dirty="0">
                <a:solidFill>
                  <a:srgbClr val="0009CC"/>
                </a:solidFill>
              </a:rPr>
              <a:t>this</a:t>
            </a:r>
            <a:r>
              <a:rPr lang="en-US" sz="2200" b="1" dirty="0">
                <a:solidFill>
                  <a:srgbClr val="8B008C"/>
                </a:solidFill>
              </a:rPr>
              <a:t> evaluates to the name of the object. </a:t>
            </a:r>
            <a:endParaRPr lang="en-US" sz="2200" dirty="0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33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Person@a0,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Person@a0</a:t>
            </a:r>
            <a:endParaRPr lang="en-US" sz="2200" dirty="0"/>
          </a:p>
        </p:txBody>
      </p: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4724400" y="2057400"/>
            <a:ext cx="3581400" cy="762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/>
              <a:t>In </a:t>
            </a:r>
            <a:r>
              <a:rPr lang="en-US" sz="2200" dirty="0" smtClean="0"/>
              <a:t>object Person@a1,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b="1" dirty="0"/>
              <a:t>this</a:t>
            </a:r>
            <a:r>
              <a:rPr lang="en-US" sz="2200" dirty="0"/>
              <a:t> </a:t>
            </a:r>
            <a:r>
              <a:rPr lang="en-US" sz="2200" dirty="0" smtClean="0"/>
              <a:t>evaluates to Person@a1</a:t>
            </a:r>
            <a:endParaRPr lang="en-US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81200" y="2998113"/>
            <a:ext cx="4267200" cy="1192887"/>
            <a:chOff x="1981200" y="2998113"/>
            <a:chExt cx="4267200" cy="1192887"/>
          </a:xfrm>
        </p:grpSpPr>
        <p:sp>
          <p:nvSpPr>
            <p:cNvPr id="39" name="Text Box 51"/>
            <p:cNvSpPr txBox="1">
              <a:spLocks noChangeArrowheads="1"/>
            </p:cNvSpPr>
            <p:nvPr/>
          </p:nvSpPr>
          <p:spPr bwMode="auto">
            <a:xfrm>
              <a:off x="2286000" y="2998113"/>
              <a:ext cx="3962400" cy="461665"/>
            </a:xfrm>
            <a:prstGeom prst="rect">
              <a:avLst/>
            </a:prstGeom>
            <a:solidFill>
              <a:srgbClr val="F8DFF0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800000"/>
                  </a:solidFill>
                </a:rPr>
                <a:t>Person@</a:t>
              </a:r>
              <a:r>
                <a:rPr lang="en-US" dirty="0" smtClean="0">
                  <a:solidFill>
                    <a:srgbClr val="800000"/>
                  </a:solidFill>
                </a:rPr>
                <a:t>a0.n </a:t>
              </a:r>
              <a:r>
                <a:rPr lang="en-US" dirty="0" smtClean="0"/>
                <a:t>is this variable</a:t>
              </a:r>
              <a:endParaRPr lang="en-US" dirty="0"/>
            </a:p>
          </p:txBody>
        </p:sp>
        <p:sp>
          <p:nvSpPr>
            <p:cNvPr id="40" name="Line 27"/>
            <p:cNvSpPr>
              <a:spLocks noChangeShapeType="1"/>
            </p:cNvSpPr>
            <p:nvPr/>
          </p:nvSpPr>
          <p:spPr bwMode="auto">
            <a:xfrm flipH="1">
              <a:off x="1981200" y="3429000"/>
              <a:ext cx="2438400" cy="762000"/>
            </a:xfrm>
            <a:prstGeom prst="line">
              <a:avLst/>
            </a:prstGeom>
            <a:noFill/>
            <a:ln w="4762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626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105400" y="1828800"/>
            <a:ext cx="3660648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5800" y="4038600"/>
            <a:ext cx="3581400" cy="199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() { … </a:t>
            </a:r>
            <a:r>
              <a:rPr lang="en-US" dirty="0" smtClean="0"/>
              <a:t>}</a:t>
            </a:r>
          </a:p>
          <a:p>
            <a:pPr>
              <a:spcBef>
                <a:spcPct val="5000"/>
              </a:spcBef>
            </a:pPr>
            <a:endParaRPr lang="en-US" dirty="0"/>
          </a:p>
          <a:p>
            <a:pPr>
              <a:spcBef>
                <a:spcPct val="5000"/>
              </a:spcBef>
            </a:pPr>
            <a:r>
              <a:rPr lang="en-US" dirty="0" err="1" smtClean="0"/>
              <a:t>ObjectName</a:t>
            </a:r>
            <a:r>
              <a:rPr lang="en-US" dirty="0" smtClean="0"/>
              <a:t>() </a:t>
            </a:r>
            <a:r>
              <a:rPr lang="en-US" dirty="0"/>
              <a:t>{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smtClean="0"/>
              <a:t>return </a:t>
            </a:r>
            <a:r>
              <a:rPr lang="en-US" b="1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/>
              <a:t>(</a:t>
            </a:r>
            <a:r>
              <a:rPr lang="en-US" dirty="0" smtClean="0"/>
              <a:t>);</a:t>
            </a:r>
            <a:endParaRPr lang="en-US" dirty="0"/>
          </a:p>
          <a:p>
            <a:pPr>
              <a:spcBef>
                <a:spcPct val="5000"/>
              </a:spcBef>
            </a:pPr>
            <a:r>
              <a:rPr lang="en-US" dirty="0"/>
              <a:t>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33400" y="2209800"/>
            <a:ext cx="38862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3200400" y="2209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33400" y="1748135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2725738" y="3352800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PhD</a:t>
            </a: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066800" y="2743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638800" y="4038600"/>
            <a:ext cx="2743200" cy="156966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the </a:t>
            </a:r>
            <a:r>
              <a:rPr lang="en-US" dirty="0" smtClean="0"/>
              <a:t>key-word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this calls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in the </a:t>
            </a:r>
            <a:r>
              <a:rPr lang="en-US" dirty="0">
                <a:solidFill>
                  <a:srgbClr val="800000"/>
                </a:solidFill>
              </a:rPr>
              <a:t>Object</a:t>
            </a:r>
            <a:r>
              <a:rPr lang="en-US" dirty="0"/>
              <a:t> partition.</a:t>
            </a:r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H="1">
            <a:off x="3429000" y="4800600"/>
            <a:ext cx="2209800" cy="4572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533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 flipH="1" flipV="1">
            <a:off x="2971800" y="3200400"/>
            <a:ext cx="5715000" cy="6858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2"/>
          <p:cNvSpPr>
            <a:spLocks noChangeShapeType="1"/>
          </p:cNvSpPr>
          <p:nvPr/>
        </p:nvSpPr>
        <p:spPr bwMode="auto">
          <a:xfrm flipH="1">
            <a:off x="8229600" y="3886200"/>
            <a:ext cx="457200" cy="1143000"/>
          </a:xfrm>
          <a:prstGeom prst="line">
            <a:avLst/>
          </a:prstGeom>
          <a:noFill/>
          <a:ln w="66675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10200" y="48768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= 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min = 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486400" y="4038600"/>
            <a:ext cx="3276600" cy="1600200"/>
            <a:chOff x="5410200" y="4343400"/>
            <a:chExt cx="32766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5410200" y="4343400"/>
              <a:ext cx="3276600" cy="1600200"/>
              <a:chOff x="4178148" y="2133600"/>
              <a:chExt cx="3289453" cy="1765738"/>
            </a:xfrm>
          </p:grpSpPr>
          <p:sp>
            <p:nvSpPr>
              <p:cNvPr id="14" name="Rectangle 2"/>
              <p:cNvSpPr>
                <a:spLocks noChangeArrowheads="1"/>
              </p:cNvSpPr>
              <p:nvPr/>
            </p:nvSpPr>
            <p:spPr bwMode="auto">
              <a:xfrm>
                <a:off x="4178148" y="2667000"/>
                <a:ext cx="3289453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3"/>
              <p:cNvSpPr>
                <a:spLocks noChangeArrowheads="1"/>
              </p:cNvSpPr>
              <p:nvPr/>
            </p:nvSpPr>
            <p:spPr bwMode="auto">
              <a:xfrm>
                <a:off x="440765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Time@fa8</a:t>
                </a:r>
                <a:endParaRPr lang="en-US" sz="2400" dirty="0"/>
              </a:p>
            </p:txBody>
          </p:sp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Time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410200" y="4876800"/>
              <a:ext cx="2286000" cy="457200"/>
              <a:chOff x="2590797" y="5029200"/>
              <a:chExt cx="2286000" cy="4572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590797" y="5029200"/>
                <a:ext cx="1752596" cy="457200"/>
                <a:chOff x="5334000" y="4800600"/>
                <a:chExt cx="1752596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5334000" y="4800600"/>
                  <a:ext cx="5334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hr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67400" y="4800600"/>
                  <a:ext cx="5334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6476996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min</a:t>
                  </a:r>
                  <a:endParaRPr lang="en-US" sz="2400" dirty="0"/>
                </a:p>
              </p:txBody>
            </p:sp>
          </p:grp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4267197" y="5029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5486400" y="5410200"/>
              <a:ext cx="2819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…</a:t>
              </a:r>
              <a:r>
                <a:rPr lang="en-US" sz="2400" dirty="0"/>
                <a:t> </a:t>
              </a:r>
              <a:r>
                <a:rPr lang="en-US" sz="2400" dirty="0" smtClean="0"/>
                <a:t>Time(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  Time (</a:t>
              </a:r>
              <a:r>
                <a:rPr lang="en-US" sz="2400" dirty="0" err="1" smtClean="0"/>
                <a:t>int</a:t>
              </a:r>
              <a:r>
                <a:rPr lang="en-US" sz="2400" dirty="0" smtClean="0"/>
                <a:t>)</a:t>
              </a:r>
            </a:p>
          </p:txBody>
        </p:sp>
      </p:grp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…}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(Instead of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76800" y="1676400"/>
            <a:ext cx="3962400" cy="4876800"/>
            <a:chOff x="3216" y="336"/>
            <a:chExt cx="2304" cy="3072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216" y="336"/>
              <a:ext cx="2304" cy="3072"/>
              <a:chOff x="3216" y="336"/>
              <a:chExt cx="2304" cy="3072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216" y="336"/>
                <a:ext cx="2304" cy="3072"/>
                <a:chOff x="3216" y="336"/>
                <a:chExt cx="2304" cy="3072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576"/>
                  <a:ext cx="2304" cy="283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6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512" y="576"/>
                  <a:ext cx="1008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0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792" y="1392"/>
                  <a:ext cx="487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 smtClean="0"/>
                    <a:t>“</a:t>
                  </a:r>
                  <a:r>
                    <a:rPr lang="en-US" altLang="ja-JP" sz="2400" dirty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360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3792" y="2352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264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/>
                    <a:t>Employee(String, int)</a:t>
                  </a:r>
                </a:p>
              </p:txBody>
            </p:sp>
            <p:sp>
              <p:nvSpPr>
                <p:cNvPr id="23" name="Rectangle 20"/>
                <p:cNvSpPr>
                  <a:spLocks noChangeArrowheads="1"/>
                </p:cNvSpPr>
                <p:nvPr/>
              </p:nvSpPr>
              <p:spPr bwMode="auto">
                <a:xfrm>
                  <a:off x="3264" y="1968"/>
                  <a:ext cx="220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  </a:t>
                  </a:r>
                  <a:r>
                    <a:rPr lang="en-US" sz="2400" dirty="0" err="1" smtClean="0"/>
                    <a:t>getCompensation</a:t>
                  </a:r>
                  <a:r>
                    <a:rPr lang="en-US" sz="2400" dirty="0"/>
                    <a:t>()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60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216" y="960"/>
                  <a:ext cx="23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60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216" y="22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256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312" y="2352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216" y="2736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getBonus</a:t>
                </a:r>
                <a:r>
                  <a:rPr lang="en-US" sz="2400" dirty="0"/>
                  <a:t>()   </a:t>
                </a:r>
                <a:r>
                  <a:rPr lang="en-US" sz="2400" dirty="0" err="1"/>
                  <a:t>getCompensation</a:t>
                </a:r>
                <a:r>
                  <a:rPr lang="en-US" sz="2400" dirty="0"/>
                  <a:t>()</a:t>
                </a:r>
              </a:p>
              <a:p>
                <a:r>
                  <a:rPr lang="en-US" sz="2400" dirty="0" smtClean="0"/>
                  <a:t> </a:t>
                </a:r>
                <a:r>
                  <a:rPr lang="en-US" sz="2400" dirty="0" err="1" smtClean="0"/>
                  <a:t>toString</a:t>
                </a:r>
                <a:r>
                  <a:rPr lang="en-US" sz="2400" dirty="0"/>
                  <a:t>()           </a:t>
                </a:r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792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553051"/>
            <a:ext cx="4479455" cy="1723549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Employee</a:t>
            </a:r>
            <a:r>
              <a:rPr lang="en-US" sz="2400" dirty="0" smtClean="0">
                <a:latin typeface="Times New Roman"/>
                <a:cs typeface="Times New Roman"/>
              </a:rPr>
              <a:t> contains info that</a:t>
            </a:r>
          </a:p>
          <a:p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s common to all employees —name, start date, salary, etc.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gives the salary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3505200"/>
            <a:ext cx="4479455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Executives also get a bonus.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overridden to take this into account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953000"/>
            <a:ext cx="4479455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Could have other subclasses for part-timers, temporary workers, consultants, etc., each with a different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getCompensation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90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>
                <a:solidFill>
                  <a:srgbClr val="800000"/>
                </a:solidFill>
              </a:rPr>
              <a:t>(…)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(worker is an executive)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(worker is part time)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(worker is temporary)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2985433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getCompensation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End up with many more methods, which are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3051"/>
            <a:ext cx="8229600" cy="230832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name=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start= d;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salary=  s;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81203" y="2514600"/>
            <a:ext cx="3657997" cy="4038600"/>
            <a:chOff x="3393" y="336"/>
            <a:chExt cx="2127" cy="2544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93" y="336"/>
              <a:ext cx="2127" cy="2544"/>
              <a:chOff x="3393" y="336"/>
              <a:chExt cx="2127" cy="2544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93" y="336"/>
                <a:ext cx="2127" cy="2544"/>
                <a:chOff x="3393" y="336"/>
                <a:chExt cx="2127" cy="2544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93" y="576"/>
                  <a:ext cx="2127" cy="230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93" y="336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4678" y="576"/>
                  <a:ext cx="842" cy="24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Object</a:t>
                  </a:r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493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3969" y="1392"/>
                  <a:ext cx="351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G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368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4752" y="1392"/>
                  <a:ext cx="67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1969</a:t>
                  </a:r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48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419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4" name="Rectangle 21"/>
                <p:cNvSpPr>
                  <a:spLocks noChangeArrowheads="1"/>
                </p:cNvSpPr>
                <p:nvPr/>
              </p:nvSpPr>
              <p:spPr bwMode="auto">
                <a:xfrm>
                  <a:off x="3397" y="672"/>
                  <a:ext cx="1104" cy="240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err="1"/>
                    <a:t>toString</a:t>
                  </a:r>
                  <a:r>
                    <a:rPr lang="en-US" sz="2400" dirty="0"/>
                    <a:t>()  …</a:t>
                  </a:r>
                </a:p>
              </p:txBody>
            </p:sp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3393" y="960"/>
                  <a:ext cx="212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678" y="960"/>
                  <a:ext cx="842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10" y="2208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10,000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93" y="2064"/>
                <a:ext cx="21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678" y="2064"/>
                <a:ext cx="84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0" y="2208"/>
                <a:ext cx="480" cy="24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415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3918" y="1056"/>
              <a:ext cx="672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50,000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1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47800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92740"/>
            <a:ext cx="8229600" cy="156966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" y="4114800"/>
            <a:ext cx="4648200" cy="135421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Principle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 subclass constructor, fill in the superclass fields first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How to do that if they are private?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5715000"/>
            <a:ext cx="4648200" cy="461665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Call constructor in superclass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81000" y="2209800"/>
            <a:ext cx="77724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87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5105533" y="3048000"/>
            <a:ext cx="3733668" cy="3505200"/>
            <a:chOff x="3349" y="672"/>
            <a:chExt cx="2171" cy="2208"/>
          </a:xfrm>
        </p:grpSpPr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3349" y="672"/>
              <a:ext cx="2171" cy="2208"/>
              <a:chOff x="3349" y="672"/>
              <a:chExt cx="2171" cy="2208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3349" y="672"/>
                <a:ext cx="2171" cy="2208"/>
                <a:chOff x="3349" y="672"/>
                <a:chExt cx="2171" cy="2208"/>
              </a:xfrm>
            </p:grpSpPr>
            <p:sp>
              <p:nvSpPr>
                <p:cNvPr id="1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49" y="912"/>
                  <a:ext cx="2171" cy="19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1"/>
                <p:cNvSpPr>
                  <a:spLocks noChangeArrowheads="1"/>
                </p:cNvSpPr>
                <p:nvPr/>
              </p:nvSpPr>
              <p:spPr bwMode="auto">
                <a:xfrm>
                  <a:off x="3349" y="672"/>
                  <a:ext cx="1152" cy="240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E41900"/>
                      </a:solidFill>
                    </a:rPr>
                    <a:t>Executive@a0</a:t>
                  </a:r>
                  <a:endParaRPr lang="en-US" sz="2400" dirty="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3714" y="1440"/>
                  <a:ext cx="43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name</a:t>
                  </a:r>
                </a:p>
              </p:txBody>
            </p:sp>
            <p:sp>
              <p:nvSpPr>
                <p:cNvPr id="17" name="Rectangle 14"/>
                <p:cNvSpPr>
                  <a:spLocks noChangeArrowheads="1"/>
                </p:cNvSpPr>
                <p:nvPr/>
              </p:nvSpPr>
              <p:spPr bwMode="auto">
                <a:xfrm>
                  <a:off x="4146" y="1392"/>
                  <a:ext cx="399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8" name="Rectangle 15"/>
                <p:cNvSpPr>
                  <a:spLocks noChangeArrowheads="1"/>
                </p:cNvSpPr>
                <p:nvPr/>
              </p:nvSpPr>
              <p:spPr bwMode="auto">
                <a:xfrm>
                  <a:off x="4649" y="1440"/>
                  <a:ext cx="384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start</a:t>
                  </a:r>
                </a:p>
              </p:txBody>
            </p:sp>
            <p:sp>
              <p:nvSpPr>
                <p:cNvPr id="19" name="Rectangle 16"/>
                <p:cNvSpPr>
                  <a:spLocks noChangeArrowheads="1"/>
                </p:cNvSpPr>
                <p:nvPr/>
              </p:nvSpPr>
              <p:spPr bwMode="auto">
                <a:xfrm>
                  <a:off x="5033" y="1392"/>
                  <a:ext cx="4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0" name="Rectangle 17"/>
                <p:cNvSpPr>
                  <a:spLocks noChangeArrowheads="1"/>
                </p:cNvSpPr>
                <p:nvPr/>
              </p:nvSpPr>
              <p:spPr bwMode="auto">
                <a:xfrm>
                  <a:off x="3666" y="1056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r>
                    <a:rPr lang="en-US" sz="2400" dirty="0"/>
                    <a:t>salary</a:t>
                  </a:r>
                </a:p>
              </p:txBody>
            </p:sp>
            <p:sp>
              <p:nvSpPr>
                <p:cNvPr id="21" name="Rectangle 18"/>
                <p:cNvSpPr>
                  <a:spLocks noChangeArrowheads="1"/>
                </p:cNvSpPr>
                <p:nvPr/>
              </p:nvSpPr>
              <p:spPr bwMode="auto">
                <a:xfrm>
                  <a:off x="4058" y="2208"/>
                  <a:ext cx="35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2" name="Rectangle 19"/>
                <p:cNvSpPr>
                  <a:spLocks noChangeArrowheads="1"/>
                </p:cNvSpPr>
                <p:nvPr/>
              </p:nvSpPr>
              <p:spPr bwMode="auto">
                <a:xfrm>
                  <a:off x="3375" y="1728"/>
                  <a:ext cx="1968" cy="192"/>
                </a:xfrm>
                <a:prstGeom prst="rect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/>
                    <a:t>Employee(String, </a:t>
                  </a:r>
                  <a:r>
                    <a:rPr lang="en-US" sz="2400" dirty="0" err="1" smtClean="0"/>
                    <a:t>int</a:t>
                  </a:r>
                  <a:r>
                    <a:rPr lang="en-US" sz="2400" dirty="0" smtClean="0"/>
                    <a:t>, double)</a:t>
                  </a:r>
                </a:p>
              </p:txBody>
            </p:sp>
            <p:sp>
              <p:nvSpPr>
                <p:cNvPr id="26" name="Rectangle 23"/>
                <p:cNvSpPr>
                  <a:spLocks noChangeArrowheads="1"/>
                </p:cNvSpPr>
                <p:nvPr/>
              </p:nvSpPr>
              <p:spPr bwMode="auto">
                <a:xfrm>
                  <a:off x="4512" y="912"/>
                  <a:ext cx="100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Employee</a:t>
                  </a:r>
                </a:p>
              </p:txBody>
            </p:sp>
          </p:grp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3349" y="2064"/>
                <a:ext cx="21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100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Executive</a:t>
                </a:r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3534" y="2208"/>
                <a:ext cx="480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/>
                  <a:t>bonus</a:t>
                </a:r>
              </a:p>
            </p:txBody>
          </p:sp>
          <p:sp>
            <p:nvSpPr>
              <p:cNvPr id="12" name="Rectangle 28"/>
              <p:cNvSpPr>
                <a:spLocks noChangeArrowheads="1"/>
              </p:cNvSpPr>
              <p:nvPr/>
            </p:nvSpPr>
            <p:spPr bwMode="auto">
              <a:xfrm>
                <a:off x="3371" y="2544"/>
                <a:ext cx="201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r>
                  <a:rPr lang="en-US" sz="2400" dirty="0" smtClean="0"/>
                  <a:t> Executive(String, </a:t>
                </a:r>
                <a:r>
                  <a:rPr lang="en-US" sz="2400" dirty="0" err="1" smtClean="0"/>
                  <a:t>int</a:t>
                </a:r>
                <a:r>
                  <a:rPr lang="en-US" sz="2400" dirty="0" smtClean="0"/>
                  <a:t>, double)           </a:t>
                </a:r>
                <a:endParaRPr lang="en-US" sz="2400" dirty="0"/>
              </a:p>
            </p:txBody>
          </p:sp>
        </p:grp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4146" y="1056"/>
              <a:ext cx="318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4800" y="1418272"/>
            <a:ext cx="8229600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employee with name n, year hired d, salary s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Employee(String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s)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63212"/>
            <a:ext cx="8229600" cy="304698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executive with name n, year hired d, salary of</a:t>
            </a:r>
            <a:b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          $50,000, bonus b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Executive(String n,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d, 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</a:t>
            </a:r>
            <a:r>
              <a:rPr lang="en-US" sz="2400" b="1" dirty="0" smtClean="0">
                <a:latin typeface="Times New Roman"/>
                <a:cs typeface="Times New Roman"/>
              </a:rPr>
              <a:t>double</a:t>
            </a:r>
            <a:r>
              <a:rPr lang="en-US" sz="2400" dirty="0" smtClean="0">
                <a:latin typeface="Times New Roman"/>
                <a:cs typeface="Times New Roman"/>
              </a:rPr>
              <a:t> b) {</a:t>
            </a: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Employee(n, d, 50000);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     bonus= b;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09600" y="3886200"/>
            <a:ext cx="3925393" cy="2278797"/>
            <a:chOff x="609600" y="3886200"/>
            <a:chExt cx="3925393" cy="2278797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85800" y="4419600"/>
              <a:ext cx="12954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43000" y="3886200"/>
              <a:ext cx="915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cs typeface="Times New Roman"/>
                </a:rPr>
                <a:t>super</a:t>
              </a:r>
              <a:endParaRPr lang="en-US" sz="2400" b="1" dirty="0">
                <a:cs typeface="Times New Roman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5334000"/>
              <a:ext cx="3925393" cy="830997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To call a superclass constructor, use    </a:t>
              </a:r>
              <a:r>
                <a:rPr lang="en-US" sz="2400" b="1" dirty="0" smtClean="0"/>
                <a:t>super</a:t>
              </a:r>
              <a:r>
                <a:rPr lang="en-US" sz="2400" dirty="0" smtClean="0"/>
                <a:t>( … 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6542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4800" y="1600200"/>
            <a:ext cx="5638800" cy="267765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an instance with …*/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C (…) {</a:t>
            </a:r>
          </a:p>
          <a:p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S0;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S1;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…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initialize superclass fields first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011046" y="3048000"/>
            <a:ext cx="1828135" cy="3505200"/>
            <a:chOff x="4457" y="672"/>
            <a:chExt cx="1063" cy="2208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4457" y="672"/>
              <a:ext cx="1063" cy="2208"/>
              <a:chOff x="4457" y="672"/>
              <a:chExt cx="1063" cy="2208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4457" y="960"/>
                <a:ext cx="1063" cy="192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4457" y="672"/>
                <a:ext cx="753" cy="2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>
                    <a:solidFill>
                      <a:srgbClr val="E41900"/>
                    </a:solidFill>
                  </a:rPr>
                  <a:t>C</a:t>
                </a:r>
                <a:r>
                  <a:rPr lang="en-US" sz="2400" b="1" dirty="0" smtClean="0">
                    <a:solidFill>
                      <a:srgbClr val="E41900"/>
                    </a:solidFill>
                  </a:rPr>
                  <a:t>@a0</a:t>
                </a:r>
                <a:endParaRPr lang="en-US" sz="2400" dirty="0"/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4767" y="2112"/>
                <a:ext cx="576" cy="192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/>
                  <a:t>C1( … )</a:t>
                </a: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988" y="1824"/>
                <a:ext cx="521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C1</a:t>
                </a:r>
                <a:endParaRPr lang="en-US" sz="2400" dirty="0"/>
              </a:p>
            </p:txBody>
          </p:sp>
        </p:grp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4457" y="2352"/>
              <a:ext cx="1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4722" y="2544"/>
              <a:ext cx="665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sz="2400" dirty="0" smtClean="0"/>
                <a:t> C( … )           </a:t>
              </a:r>
              <a:endParaRPr lang="en-US" sz="2400" dirty="0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4988" y="2352"/>
              <a:ext cx="53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05000" y="3276600"/>
            <a:ext cx="46482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Java syntax</a:t>
            </a:r>
            <a:r>
              <a:rPr lang="en-US" sz="2400" dirty="0" smtClean="0"/>
              <a:t>: First statement of any constructor you write must be a call on another constructor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</a:t>
            </a:r>
            <a:r>
              <a:rPr lang="en-US" sz="2400" b="1" dirty="0" smtClean="0">
                <a:solidFill>
                  <a:srgbClr val="000000"/>
                </a:solidFill>
              </a:rPr>
              <a:t>this</a:t>
            </a:r>
            <a:r>
              <a:rPr lang="en-US" sz="2400" dirty="0" smtClean="0">
                <a:solidFill>
                  <a:srgbClr val="000000"/>
                </a:solidFill>
              </a:rPr>
              <a:t>( … );   or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 … 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7620000" y="3505200"/>
            <a:ext cx="120015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7010400" y="48768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7010400" y="4343400"/>
            <a:ext cx="18286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7162800" y="3962400"/>
            <a:ext cx="1371600" cy="3048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smtClean="0"/>
              <a:t>Object( … 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33461" y="42773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5334000"/>
            <a:ext cx="6415939" cy="98488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you don’t put one in, Java silently inserts this one: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</a:t>
            </a:r>
            <a:r>
              <a:rPr lang="en-US" sz="2400" b="1" dirty="0" smtClean="0">
                <a:solidFill>
                  <a:srgbClr val="000000"/>
                </a:solidFill>
              </a:rPr>
              <a:t>super</a:t>
            </a:r>
            <a:r>
              <a:rPr lang="en-US" sz="2400" dirty="0" smtClean="0">
                <a:solidFill>
                  <a:srgbClr val="000000"/>
                </a:solidFill>
              </a:rPr>
              <a:t>();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2286000"/>
            <a:ext cx="1136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super</a:t>
            </a:r>
            <a:r>
              <a:rPr lang="en-US" sz="2400" dirty="0">
                <a:solidFill>
                  <a:srgbClr val="FF0000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5957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>
                  <a:latin typeface="Times New Roman"/>
                  <a:cs typeface="Times New Roman"/>
                </a:rPr>
                <a:t>d</a:t>
              </a: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</a:t>
            </a:r>
            <a:r>
              <a:rPr lang="en-US" sz="3600" dirty="0" smtClean="0">
                <a:solidFill>
                  <a:srgbClr val="800000"/>
                </a:solidFill>
              </a:rPr>
              <a:t>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declaration placement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b, c,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d)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b 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(d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// {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 and b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&lt;= c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Math.min(c, d);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4267200"/>
            <a:ext cx="18288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PhD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Beaut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5181600" y="1752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PhD@20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c.toString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Inside-out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names </a:t>
            </a:r>
            <a:r>
              <a:rPr lang="en-US" sz="2400" dirty="0"/>
              <a:t>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</a:t>
            </a:r>
            <a:r>
              <a:rPr lang="en-US" sz="2400" dirty="0" smtClean="0"/>
              <a:t>as names </a:t>
            </a:r>
            <a:r>
              <a:rPr lang="en-US" sz="2400" dirty="0"/>
              <a:t>that appear in </a:t>
            </a:r>
            <a:r>
              <a:rPr lang="en-US" sz="2400" u="sng" dirty="0" smtClean="0"/>
              <a:t>enclosing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667000"/>
            <a:ext cx="7696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762000" y="2895600"/>
            <a:ext cx="3275592" cy="2286000"/>
            <a:chOff x="480" y="2016"/>
            <a:chExt cx="1555" cy="1440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80" y="2016"/>
              <a:ext cx="1519" cy="1440"/>
              <a:chOff x="480" y="2016"/>
              <a:chExt cx="1519" cy="1440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519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1395" y="2304"/>
                <a:ext cx="604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Person</a:t>
                </a:r>
              </a:p>
            </p:txBody>
          </p:sp>
          <p:sp>
            <p:nvSpPr>
              <p:cNvPr id="14" name="Text Box 10"/>
              <p:cNvSpPr txBox="1">
                <a:spLocks noChangeArrowheads="1"/>
              </p:cNvSpPr>
              <p:nvPr/>
            </p:nvSpPr>
            <p:spPr bwMode="auto">
              <a:xfrm>
                <a:off x="480" y="2016"/>
                <a:ext cx="915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Person@a0</a:t>
                </a:r>
                <a:endParaRPr lang="en-US" dirty="0"/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697" y="2304"/>
              <a:ext cx="503" cy="291"/>
              <a:chOff x="745" y="2496"/>
              <a:chExt cx="503" cy="291"/>
            </a:xfrm>
          </p:grpSpPr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745" y="2496"/>
                <a:ext cx="25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FF"/>
                    </a:solidFill>
                  </a:rPr>
                  <a:t>n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480" y="2688"/>
              <a:ext cx="1555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83112" y="3729038"/>
            <a:ext cx="3798879" cy="2366963"/>
            <a:chOff x="480" y="1997"/>
            <a:chExt cx="2094" cy="1491"/>
          </a:xfrm>
        </p:grpSpPr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80" y="1997"/>
              <a:ext cx="1884" cy="1491"/>
              <a:chOff x="480" y="1997"/>
              <a:chExt cx="1884" cy="1491"/>
            </a:xfrm>
          </p:grpSpPr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1884" cy="11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304"/>
                <a:ext cx="58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</a:rPr>
                  <a:t>Person</a:t>
                </a:r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480" y="1997"/>
                <a:ext cx="117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Person@a1</a:t>
                </a:r>
                <a:endParaRPr lang="en-US" dirty="0"/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690" y="2288"/>
              <a:ext cx="510" cy="291"/>
              <a:chOff x="738" y="2480"/>
              <a:chExt cx="510" cy="291"/>
            </a:xfrm>
          </p:grpSpPr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738" y="2480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0000FF"/>
                    </a:solidFill>
                  </a:rPr>
                  <a:t>n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522" y="2720"/>
              <a:ext cx="205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"/>
                </a:spcBef>
              </a:pPr>
              <a:r>
                <a:rPr lang="en-US" dirty="0" err="1" smtClean="0"/>
                <a:t>getNAndPop</a:t>
              </a:r>
              <a:r>
                <a:rPr lang="en-US" dirty="0"/>
                <a:t>() {</a:t>
              </a:r>
            </a:p>
            <a:p>
              <a:pPr>
                <a:spcBef>
                  <a:spcPct val="5000"/>
                </a:spcBef>
              </a:pPr>
              <a:r>
                <a:rPr lang="en-US" dirty="0"/>
                <a:t>    </a:t>
              </a:r>
              <a:r>
                <a:rPr lang="en-US" b="1" dirty="0"/>
                <a:t>return</a:t>
              </a:r>
              <a:r>
                <a:rPr lang="en-US" dirty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n </a:t>
              </a:r>
              <a:r>
                <a:rPr lang="en-US" dirty="0"/>
                <a:t>+ </a:t>
              </a:r>
              <a:r>
                <a:rPr lang="en-US" dirty="0" err="1">
                  <a:solidFill>
                    <a:srgbClr val="0000FF"/>
                  </a:solidFill>
                </a:rPr>
                <a:t>PersonPop</a:t>
              </a:r>
              <a:r>
                <a:rPr lang="en-US" dirty="0"/>
                <a:t>;</a:t>
              </a:r>
              <a:br>
                <a:rPr lang="en-US" dirty="0"/>
              </a:br>
              <a:r>
                <a:rPr lang="en-US" dirty="0"/>
                <a:t>}</a:t>
              </a:r>
            </a:p>
          </p:txBody>
        </p:sp>
      </p:grp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524000" y="3810000"/>
            <a:ext cx="533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3505200" y="3200400"/>
            <a:ext cx="1524000" cy="1219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 flipH="1" flipV="1">
            <a:off x="5334000" y="3200400"/>
            <a:ext cx="1295400" cy="2209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 flipV="1">
            <a:off x="5181600" y="4648200"/>
            <a:ext cx="76200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33800" y="6172200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/>
              <a:t>Person’s objects and static components</a:t>
            </a:r>
            <a:endParaRPr lang="en-US" sz="2000" dirty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4038600" y="28035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err="1">
                <a:solidFill>
                  <a:srgbClr val="0000FF"/>
                </a:solidFill>
              </a:rPr>
              <a:t>PersonPop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791200" y="2803525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3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15451</TotalTime>
  <Words>1666</Words>
  <Application>Microsoft Macintosh PowerPoint</Application>
  <PresentationFormat>On-screen Show (4:3)</PresentationFormat>
  <Paragraphs>377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Fall 2015</vt:lpstr>
      <vt:lpstr>References to text and JavaSummary.pptx</vt:lpstr>
      <vt:lpstr>Homework</vt:lpstr>
      <vt:lpstr>Local variables</vt:lpstr>
      <vt:lpstr>Scope of local variables</vt:lpstr>
      <vt:lpstr>Principle: declaration placement</vt:lpstr>
      <vt:lpstr>Assertions promote understanding</vt:lpstr>
      <vt:lpstr>Bottom-up/overriding rule</vt:lpstr>
      <vt:lpstr>Inside-out rule</vt:lpstr>
      <vt:lpstr>Parameters participate in inside-out rule</vt:lpstr>
      <vt:lpstr>Static items participate in inside-out rule</vt:lpstr>
      <vt:lpstr>A solution: use this</vt:lpstr>
      <vt:lpstr>About super</vt:lpstr>
      <vt:lpstr>Calling a constructor from a constructor</vt:lpstr>
      <vt:lpstr>Calling a constructor from a constructor</vt:lpstr>
      <vt:lpstr>Principle: Initialize superclass fields first</vt:lpstr>
      <vt:lpstr>Without OO …</vt:lpstr>
      <vt:lpstr>Principle: initialize superclass fields first</vt:lpstr>
      <vt:lpstr>Principle: initialize superclass fields first</vt:lpstr>
      <vt:lpstr>Principle: initialize superclass fields first</vt:lpstr>
      <vt:lpstr>Principle: initialize superclass fields first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Nate Foster</cp:lastModifiedBy>
  <cp:revision>385</cp:revision>
  <cp:lastPrinted>2014-09-09T01:01:04Z</cp:lastPrinted>
  <dcterms:created xsi:type="dcterms:W3CDTF">2006-08-16T00:00:00Z</dcterms:created>
  <dcterms:modified xsi:type="dcterms:W3CDTF">2015-09-07T23:28:07Z</dcterms:modified>
</cp:coreProperties>
</file>