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57" r:id="rId4"/>
    <p:sldId id="259" r:id="rId5"/>
    <p:sldId id="266" r:id="rId6"/>
    <p:sldId id="264" r:id="rId7"/>
    <p:sldId id="261" r:id="rId8"/>
    <p:sldId id="260" r:id="rId9"/>
    <p:sldId id="263" r:id="rId10"/>
    <p:sldId id="267" r:id="rId11"/>
    <p:sldId id="268" r:id="rId12"/>
    <p:sldId id="271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214" autoAdjust="0"/>
  </p:normalViewPr>
  <p:slideViewPr>
    <p:cSldViewPr>
      <p:cViewPr varScale="1">
        <p:scale>
          <a:sx n="80" d="100"/>
          <a:sy n="80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4C2658-B338-0C44-80B1-640A0B6A077A}" type="datetimeFigureOut">
              <a:rPr lang="en-US" smtClean="0"/>
              <a:t>11/5/11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7116BE-16B7-6D43-8898-AC589C993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4350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857A3F-BA43-4D44-81E2-106C6C0039F8}" type="datetimeFigureOut">
              <a:rPr lang="en-US" smtClean="0"/>
              <a:t>11/5/11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B1007-A7A7-489C-BDD4-000CC22E07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009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B1007-A7A7-489C-BDD4-000CC22E0797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488B8-F618-4D56-8DA2-F8EE213F3AEC}" type="datetimeFigureOut">
              <a:rPr lang="en-US" smtClean="0"/>
              <a:pPr/>
              <a:t>11/5/11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04C7-C60E-45B7-8A5C-19EC41ECAB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488B8-F618-4D56-8DA2-F8EE213F3AEC}" type="datetimeFigureOut">
              <a:rPr lang="en-US" smtClean="0"/>
              <a:pPr/>
              <a:t>11/5/11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04C7-C60E-45B7-8A5C-19EC41ECAB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488B8-F618-4D56-8DA2-F8EE213F3AEC}" type="datetimeFigureOut">
              <a:rPr lang="en-US" smtClean="0"/>
              <a:pPr/>
              <a:t>11/5/11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04C7-C60E-45B7-8A5C-19EC41ECAB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488B8-F618-4D56-8DA2-F8EE213F3AEC}" type="datetimeFigureOut">
              <a:rPr lang="en-US" smtClean="0"/>
              <a:pPr/>
              <a:t>11/5/11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04C7-C60E-45B7-8A5C-19EC41ECAB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488B8-F618-4D56-8DA2-F8EE213F3AEC}" type="datetimeFigureOut">
              <a:rPr lang="en-US" smtClean="0"/>
              <a:pPr/>
              <a:t>11/5/11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04C7-C60E-45B7-8A5C-19EC41ECAB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488B8-F618-4D56-8DA2-F8EE213F3AEC}" type="datetimeFigureOut">
              <a:rPr lang="en-US" smtClean="0"/>
              <a:pPr/>
              <a:t>11/5/11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04C7-C60E-45B7-8A5C-19EC41ECAB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488B8-F618-4D56-8DA2-F8EE213F3AEC}" type="datetimeFigureOut">
              <a:rPr lang="en-US" smtClean="0"/>
              <a:pPr/>
              <a:t>11/5/11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04C7-C60E-45B7-8A5C-19EC41ECAB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488B8-F618-4D56-8DA2-F8EE213F3AEC}" type="datetimeFigureOut">
              <a:rPr lang="en-US" smtClean="0"/>
              <a:pPr/>
              <a:t>11/5/11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04C7-C60E-45B7-8A5C-19EC41ECAB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488B8-F618-4D56-8DA2-F8EE213F3AEC}" type="datetimeFigureOut">
              <a:rPr lang="en-US" smtClean="0"/>
              <a:pPr/>
              <a:t>11/5/11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04C7-C60E-45B7-8A5C-19EC41ECAB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488B8-F618-4D56-8DA2-F8EE213F3AEC}" type="datetimeFigureOut">
              <a:rPr lang="en-US" smtClean="0"/>
              <a:pPr/>
              <a:t>11/5/11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04C7-C60E-45B7-8A5C-19EC41ECAB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488B8-F618-4D56-8DA2-F8EE213F3AEC}" type="datetimeFigureOut">
              <a:rPr lang="en-US" smtClean="0"/>
              <a:pPr/>
              <a:t>11/5/11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1A004C7-C60E-45B7-8A5C-19EC41ECAB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E4488B8-F618-4D56-8DA2-F8EE213F3AEC}" type="datetimeFigureOut">
              <a:rPr lang="en-US" smtClean="0"/>
              <a:pPr/>
              <a:t>11/5/11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1A004C7-C60E-45B7-8A5C-19EC41ECAB9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1110 Final Exam Recursion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May 11, 2011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00B050"/>
                </a:solidFill>
              </a:rPr>
              <a:t>/** = String representation of integer with commas added*/</a:t>
            </a:r>
          </a:p>
          <a:p>
            <a:pPr>
              <a:buNone/>
            </a:pPr>
            <a:r>
              <a:rPr lang="en-US" sz="2000" b="1" dirty="0" smtClean="0"/>
              <a:t>public static String </a:t>
            </a:r>
            <a:r>
              <a:rPr lang="en-US" sz="2000" b="1" dirty="0" err="1" smtClean="0"/>
              <a:t>addCommas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n) {</a:t>
            </a:r>
          </a:p>
          <a:p>
            <a:pPr>
              <a:buNone/>
            </a:pPr>
            <a:r>
              <a:rPr lang="en-US" sz="2000" b="1" dirty="0" smtClean="0"/>
              <a:t>     </a:t>
            </a:r>
            <a:r>
              <a:rPr lang="en-US" sz="2000" dirty="0" smtClean="0">
                <a:solidFill>
                  <a:srgbClr val="FF0000"/>
                </a:solidFill>
              </a:rPr>
              <a:t>if (n &lt; 0) return "-" + </a:t>
            </a:r>
            <a:r>
              <a:rPr lang="en-US" sz="2000" dirty="0" err="1" smtClean="0">
                <a:solidFill>
                  <a:srgbClr val="FF0000"/>
                </a:solidFill>
              </a:rPr>
              <a:t>addCommasHelper</a:t>
            </a:r>
            <a:r>
              <a:rPr lang="en-US" sz="2000" dirty="0" smtClean="0">
                <a:solidFill>
                  <a:srgbClr val="FF0000"/>
                </a:solidFill>
              </a:rPr>
              <a:t>(-n);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    else return </a:t>
            </a:r>
            <a:r>
              <a:rPr lang="en-US" sz="2000" dirty="0" err="1" smtClean="0">
                <a:solidFill>
                  <a:srgbClr val="FF0000"/>
                </a:solidFill>
              </a:rPr>
              <a:t>addCommasHelper</a:t>
            </a:r>
            <a:r>
              <a:rPr lang="en-US" sz="2000" dirty="0" smtClean="0">
                <a:solidFill>
                  <a:srgbClr val="FF0000"/>
                </a:solidFill>
              </a:rPr>
              <a:t>(n);</a:t>
            </a:r>
          </a:p>
          <a:p>
            <a:pPr>
              <a:buNone/>
            </a:pPr>
            <a:r>
              <a:rPr lang="en-US" sz="2000" dirty="0" smtClean="0"/>
              <a:t>}</a:t>
            </a:r>
          </a:p>
          <a:p>
            <a:pPr>
              <a:buNone/>
            </a:pPr>
            <a:r>
              <a:rPr lang="en-US" sz="2000" dirty="0" smtClean="0">
                <a:solidFill>
                  <a:srgbClr val="00B050"/>
                </a:solidFill>
              </a:rPr>
              <a:t>/** = String representation of a positive integer with commas added.</a:t>
            </a:r>
          </a:p>
          <a:p>
            <a:pPr>
              <a:buNone/>
            </a:pPr>
            <a:r>
              <a:rPr lang="en-US" sz="2000" dirty="0" smtClean="0">
                <a:solidFill>
                  <a:srgbClr val="00B050"/>
                </a:solidFill>
              </a:rPr>
              <a:t>      Precondition: n &gt;= 0*/</a:t>
            </a:r>
          </a:p>
          <a:p>
            <a:pPr>
              <a:buNone/>
            </a:pPr>
            <a:r>
              <a:rPr lang="en-US" sz="2000" b="1" dirty="0" smtClean="0"/>
              <a:t>private static String </a:t>
            </a:r>
            <a:r>
              <a:rPr lang="en-US" sz="2000" b="1" dirty="0" err="1" smtClean="0"/>
              <a:t>addCommasHelper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n) {</a:t>
            </a:r>
          </a:p>
          <a:p>
            <a:pPr>
              <a:buNone/>
            </a:pPr>
            <a:r>
              <a:rPr lang="en-US" sz="2000" b="1" dirty="0" smtClean="0"/>
              <a:t>     </a:t>
            </a:r>
            <a:r>
              <a:rPr lang="en-US" sz="2000" dirty="0" smtClean="0">
                <a:solidFill>
                  <a:srgbClr val="00B050"/>
                </a:solidFill>
              </a:rPr>
              <a:t>// Base case</a:t>
            </a:r>
          </a:p>
          <a:p>
            <a:pPr>
              <a:buNone/>
            </a:pPr>
            <a:r>
              <a:rPr lang="en-US" sz="2000" dirty="0" smtClean="0"/>
              <a:t>     </a:t>
            </a:r>
            <a:r>
              <a:rPr lang="en-US" sz="2000" dirty="0" smtClean="0">
                <a:solidFill>
                  <a:srgbClr val="FF0000"/>
                </a:solidFill>
              </a:rPr>
              <a:t>if (n &lt; 1000)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         return “” + n;</a:t>
            </a:r>
          </a:p>
          <a:p>
            <a:pPr>
              <a:buNone/>
            </a:pPr>
            <a:r>
              <a:rPr lang="en-US" sz="2000" dirty="0" smtClean="0"/>
              <a:t>     </a:t>
            </a:r>
            <a:r>
              <a:rPr lang="en-US" sz="2000" dirty="0" smtClean="0">
                <a:solidFill>
                  <a:srgbClr val="00B050"/>
                </a:solidFill>
              </a:rPr>
              <a:t>// Recursive Case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    String number = "" + n;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    return </a:t>
            </a:r>
            <a:r>
              <a:rPr lang="en-US" sz="2000" dirty="0" err="1" smtClean="0">
                <a:solidFill>
                  <a:srgbClr val="FF0000"/>
                </a:solidFill>
              </a:rPr>
              <a:t>addCommasHelper</a:t>
            </a:r>
            <a:r>
              <a:rPr lang="en-US" sz="2000" dirty="0" smtClean="0">
                <a:solidFill>
                  <a:srgbClr val="FF0000"/>
                </a:solidFill>
              </a:rPr>
              <a:t>(n/1000) + ",“ + </a:t>
            </a:r>
            <a:r>
              <a:rPr lang="en-US" sz="2000" dirty="0" err="1" smtClean="0">
                <a:solidFill>
                  <a:srgbClr val="FF0000"/>
                </a:solidFill>
              </a:rPr>
              <a:t>number.substring</a:t>
            </a:r>
            <a:r>
              <a:rPr lang="en-US" sz="2000" dirty="0" smtClean="0">
                <a:solidFill>
                  <a:srgbClr val="FF0000"/>
                </a:solidFill>
              </a:rPr>
              <a:t>(</a:t>
            </a:r>
            <a:r>
              <a:rPr lang="en-US" sz="2000" dirty="0" err="1" smtClean="0">
                <a:solidFill>
                  <a:srgbClr val="FF0000"/>
                </a:solidFill>
              </a:rPr>
              <a:t>number.length</a:t>
            </a:r>
            <a:r>
              <a:rPr lang="en-US" sz="2000" dirty="0" smtClean="0">
                <a:solidFill>
                  <a:srgbClr val="FF0000"/>
                </a:solidFill>
              </a:rPr>
              <a:t>()-3);</a:t>
            </a:r>
          </a:p>
          <a:p>
            <a:pPr>
              <a:buNone/>
            </a:pPr>
            <a:r>
              <a:rPr lang="en-US" sz="2000" dirty="0" smtClean="0"/>
              <a:t>}</a:t>
            </a:r>
          </a:p>
          <a:p>
            <a:pPr>
              <a:buNone/>
            </a:pPr>
            <a:endParaRPr lang="en-US" sz="2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Problem: Properly add commas to an integer and return the string representation.  </a:t>
            </a:r>
            <a:r>
              <a:rPr lang="en-US" sz="2400" dirty="0" err="1" smtClean="0"/>
              <a:t>ie</a:t>
            </a:r>
            <a:r>
              <a:rPr lang="en-US" sz="2400" dirty="0" smtClean="0"/>
              <a:t>. 5923821 is converted to 5,923,821.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extra problem…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800" dirty="0" smtClean="0"/>
              <a:t>Given:</a:t>
            </a:r>
          </a:p>
          <a:p>
            <a:pPr>
              <a:buNone/>
            </a:pPr>
            <a:r>
              <a:rPr lang="en-US" sz="2800" dirty="0" smtClean="0"/>
              <a:t>	Class </a:t>
            </a:r>
            <a:r>
              <a:rPr lang="en-US" sz="2800" dirty="0" err="1" smtClean="0"/>
              <a:t>FacebookProfile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	public String </a:t>
            </a:r>
            <a:r>
              <a:rPr lang="en-US" sz="2800" dirty="0" err="1" smtClean="0"/>
              <a:t>getName</a:t>
            </a:r>
            <a:r>
              <a:rPr lang="en-US" sz="2800" dirty="0" smtClean="0"/>
              <a:t>();</a:t>
            </a:r>
          </a:p>
          <a:p>
            <a:pPr>
              <a:buNone/>
            </a:pPr>
            <a:r>
              <a:rPr lang="en-US" sz="2800" dirty="0" smtClean="0"/>
              <a:t>		public Vector&lt;</a:t>
            </a:r>
            <a:r>
              <a:rPr lang="en-US" sz="2800" dirty="0" err="1" smtClean="0"/>
              <a:t>FacebookProfile</a:t>
            </a:r>
            <a:r>
              <a:rPr lang="en-US" sz="2800" dirty="0" smtClean="0"/>
              <a:t>&gt; </a:t>
            </a:r>
            <a:r>
              <a:rPr lang="en-US" sz="2800" dirty="0" err="1" smtClean="0"/>
              <a:t>getFriends</a:t>
            </a:r>
            <a:r>
              <a:rPr lang="en-US" sz="2800" dirty="0" smtClean="0"/>
              <a:t>();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We want to answer the question:</a:t>
            </a:r>
          </a:p>
          <a:p>
            <a:pPr>
              <a:buNone/>
            </a:pPr>
            <a:r>
              <a:rPr lang="en-US" sz="2800" dirty="0" smtClean="0"/>
              <a:t>	Is this </a:t>
            </a:r>
            <a:r>
              <a:rPr lang="en-US" sz="2800" dirty="0" err="1" smtClean="0"/>
              <a:t>FacebookProfile</a:t>
            </a:r>
            <a:r>
              <a:rPr lang="en-US" sz="2800" dirty="0" smtClean="0"/>
              <a:t> at most 6 degrees away from Kevin Bacon?</a:t>
            </a:r>
          </a:p>
          <a:p>
            <a:pPr>
              <a:buNone/>
            </a:pPr>
            <a:r>
              <a:rPr lang="en-US" sz="2800" dirty="0" smtClean="0"/>
              <a:t>	</a:t>
            </a:r>
          </a:p>
          <a:p>
            <a:pPr>
              <a:buNone/>
            </a:pPr>
            <a:r>
              <a:rPr lang="en-US" sz="2800" dirty="0" smtClean="0"/>
              <a:t>Specification:</a:t>
            </a:r>
          </a:p>
          <a:p>
            <a:pPr>
              <a:buNone/>
            </a:pPr>
            <a:endParaRPr lang="en-US" sz="28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00B050"/>
                </a:solidFill>
              </a:rPr>
              <a:t>/** = “this </a:t>
            </a:r>
            <a:r>
              <a:rPr lang="en-US" sz="2800" dirty="0" err="1" smtClean="0">
                <a:solidFill>
                  <a:srgbClr val="00B050"/>
                </a:solidFill>
              </a:rPr>
              <a:t>FacebookProfile</a:t>
            </a:r>
            <a:r>
              <a:rPr lang="en-US" sz="2800" dirty="0" smtClean="0">
                <a:solidFill>
                  <a:srgbClr val="00B050"/>
                </a:solidFill>
              </a:rPr>
              <a:t> is at most 6 degrees away from Kevin Bacon” */</a:t>
            </a:r>
          </a:p>
          <a:p>
            <a:pPr>
              <a:buNone/>
            </a:pPr>
            <a:endParaRPr lang="en-US" sz="2800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6-Degrees of Kevin Bacon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/** = “this </a:t>
            </a:r>
            <a:r>
              <a:rPr lang="en-US" sz="2400" dirty="0" err="1" smtClean="0">
                <a:solidFill>
                  <a:srgbClr val="00B050"/>
                </a:solidFill>
              </a:rPr>
              <a:t>FacebookProfile</a:t>
            </a:r>
            <a:r>
              <a:rPr lang="en-US" sz="2400" dirty="0" smtClean="0">
                <a:solidFill>
                  <a:srgbClr val="00B050"/>
                </a:solidFill>
              </a:rPr>
              <a:t> is at most 6 degrees away from Kevin Bacon” */</a:t>
            </a:r>
          </a:p>
          <a:p>
            <a:pPr>
              <a:buNone/>
            </a:pPr>
            <a:r>
              <a:rPr lang="en-US" dirty="0" smtClean="0"/>
              <a:t>public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sixDegreesOfKevinBacon</a:t>
            </a:r>
            <a:r>
              <a:rPr lang="en-US" dirty="0" smtClean="0"/>
              <a:t>() {</a:t>
            </a:r>
          </a:p>
          <a:p>
            <a:pPr>
              <a:buNone/>
            </a:pPr>
            <a:r>
              <a:rPr lang="en-US" dirty="0" smtClean="0"/>
              <a:t>	return </a:t>
            </a:r>
            <a:r>
              <a:rPr lang="en-US" dirty="0" err="1" smtClean="0"/>
              <a:t>sixDegreesHelper</a:t>
            </a:r>
            <a:r>
              <a:rPr lang="en-US" dirty="0" smtClean="0"/>
              <a:t>(6);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800" dirty="0" smtClean="0">
                <a:solidFill>
                  <a:srgbClr val="00B050"/>
                </a:solidFill>
              </a:rPr>
              <a:t>/** = “this </a:t>
            </a:r>
            <a:r>
              <a:rPr lang="en-US" sz="2800" dirty="0" err="1" smtClean="0">
                <a:solidFill>
                  <a:srgbClr val="00B050"/>
                </a:solidFill>
              </a:rPr>
              <a:t>FacebookProfile</a:t>
            </a:r>
            <a:r>
              <a:rPr lang="en-US" sz="2800" dirty="0" smtClean="0">
                <a:solidFill>
                  <a:srgbClr val="00B050"/>
                </a:solidFill>
              </a:rPr>
              <a:t> is at most n degrees away from Kevin Bacon” */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private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sixDegreesHelper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n) {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// Base case</a:t>
            </a:r>
          </a:p>
          <a:p>
            <a:pPr>
              <a:buNone/>
            </a:pPr>
            <a:r>
              <a:rPr lang="en-US" sz="2400" dirty="0" smtClean="0"/>
              <a:t>     </a:t>
            </a:r>
            <a:r>
              <a:rPr lang="en-US" sz="2400" dirty="0" smtClean="0">
                <a:solidFill>
                  <a:srgbClr val="FF0000"/>
                </a:solidFill>
              </a:rPr>
              <a:t>if (</a:t>
            </a:r>
            <a:r>
              <a:rPr lang="en-US" sz="2400" dirty="0" err="1" smtClean="0">
                <a:solidFill>
                  <a:srgbClr val="FF0000"/>
                </a:solidFill>
              </a:rPr>
              <a:t>getName</a:t>
            </a:r>
            <a:r>
              <a:rPr lang="en-US" sz="2400" dirty="0" smtClean="0">
                <a:solidFill>
                  <a:srgbClr val="FF0000"/>
                </a:solidFill>
              </a:rPr>
              <a:t>().equals(“Kevin Bacon”))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      return true;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 if (n == 0)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      return false;</a:t>
            </a:r>
          </a:p>
          <a:p>
            <a:pPr>
              <a:buNone/>
            </a:pPr>
            <a:r>
              <a:rPr lang="en-US" sz="2400" dirty="0" smtClean="0"/>
              <a:t>     </a:t>
            </a:r>
            <a:r>
              <a:rPr lang="en-US" sz="2400" dirty="0" smtClean="0">
                <a:solidFill>
                  <a:srgbClr val="00B050"/>
                </a:solidFill>
              </a:rPr>
              <a:t>// Recursive Case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 Vector&lt;</a:t>
            </a:r>
            <a:r>
              <a:rPr lang="en-US" sz="2400" dirty="0" err="1" smtClean="0">
                <a:solidFill>
                  <a:srgbClr val="FF0000"/>
                </a:solidFill>
              </a:rPr>
              <a:t>FacebookProfile</a:t>
            </a:r>
            <a:r>
              <a:rPr lang="en-US" sz="2400" dirty="0" smtClean="0">
                <a:solidFill>
                  <a:srgbClr val="FF0000"/>
                </a:solidFill>
              </a:rPr>
              <a:t>&gt; friends = </a:t>
            </a:r>
            <a:r>
              <a:rPr lang="en-US" sz="2400" dirty="0" err="1" smtClean="0">
                <a:solidFill>
                  <a:srgbClr val="FF0000"/>
                </a:solidFill>
              </a:rPr>
              <a:t>getFriends</a:t>
            </a:r>
            <a:r>
              <a:rPr lang="en-US" sz="2400" dirty="0" smtClean="0">
                <a:solidFill>
                  <a:srgbClr val="FF0000"/>
                </a:solidFill>
              </a:rPr>
              <a:t>();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 for (</a:t>
            </a:r>
            <a:r>
              <a:rPr lang="en-US" sz="2400" dirty="0" err="1" smtClean="0">
                <a:solidFill>
                  <a:srgbClr val="FF0000"/>
                </a:solidFill>
              </a:rPr>
              <a:t>int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i</a:t>
            </a:r>
            <a:r>
              <a:rPr lang="en-US" sz="2400" dirty="0" smtClean="0">
                <a:solidFill>
                  <a:srgbClr val="FF0000"/>
                </a:solidFill>
              </a:rPr>
              <a:t>=0; </a:t>
            </a:r>
            <a:r>
              <a:rPr lang="en-US" sz="2400" dirty="0" err="1" smtClean="0">
                <a:solidFill>
                  <a:srgbClr val="FF0000"/>
                </a:solidFill>
              </a:rPr>
              <a:t>i</a:t>
            </a:r>
            <a:r>
              <a:rPr lang="en-US" sz="2400" dirty="0" smtClean="0">
                <a:solidFill>
                  <a:srgbClr val="FF0000"/>
                </a:solidFill>
              </a:rPr>
              <a:t>&lt;</a:t>
            </a:r>
            <a:r>
              <a:rPr lang="en-US" sz="2400" dirty="0" err="1" smtClean="0">
                <a:solidFill>
                  <a:srgbClr val="FF0000"/>
                </a:solidFill>
              </a:rPr>
              <a:t>friends.size</a:t>
            </a:r>
            <a:r>
              <a:rPr lang="en-US" sz="2400" dirty="0" smtClean="0">
                <a:solidFill>
                  <a:srgbClr val="FF0000"/>
                </a:solidFill>
              </a:rPr>
              <a:t>(); </a:t>
            </a:r>
            <a:r>
              <a:rPr lang="en-US" sz="2400" dirty="0" err="1" smtClean="0">
                <a:solidFill>
                  <a:srgbClr val="FF0000"/>
                </a:solidFill>
              </a:rPr>
              <a:t>i</a:t>
            </a:r>
            <a:r>
              <a:rPr lang="en-US" sz="2400" dirty="0" smtClean="0">
                <a:solidFill>
                  <a:srgbClr val="FF0000"/>
                </a:solidFill>
              </a:rPr>
              <a:t>++) {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      if (</a:t>
            </a:r>
            <a:r>
              <a:rPr lang="en-US" sz="2400" dirty="0" err="1" smtClean="0">
                <a:solidFill>
                  <a:srgbClr val="FF0000"/>
                </a:solidFill>
              </a:rPr>
              <a:t>friends.get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dirty="0" err="1" smtClean="0">
                <a:solidFill>
                  <a:srgbClr val="FF0000"/>
                </a:solidFill>
              </a:rPr>
              <a:t>i</a:t>
            </a:r>
            <a:r>
              <a:rPr lang="en-US" sz="2400" dirty="0" smtClean="0">
                <a:solidFill>
                  <a:srgbClr val="FF0000"/>
                </a:solidFill>
              </a:rPr>
              <a:t>).</a:t>
            </a:r>
            <a:r>
              <a:rPr lang="en-US" sz="2400" dirty="0" err="1" smtClean="0">
                <a:solidFill>
                  <a:srgbClr val="FF0000"/>
                </a:solidFill>
              </a:rPr>
              <a:t>sixDegreesHelper</a:t>
            </a:r>
            <a:r>
              <a:rPr lang="en-US" sz="2400" dirty="0" smtClean="0">
                <a:solidFill>
                  <a:srgbClr val="FF0000"/>
                </a:solidFill>
              </a:rPr>
              <a:t>(n-1))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           return true;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 } 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 return false;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Luck!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Stress!</a:t>
            </a:r>
          </a:p>
          <a:p>
            <a:r>
              <a:rPr lang="en-US" dirty="0" smtClean="0"/>
              <a:t>Take your time!</a:t>
            </a:r>
          </a:p>
          <a:p>
            <a:r>
              <a:rPr lang="en-US" dirty="0" smtClean="0"/>
              <a:t>Have a great Summer!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we’ll do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Practice writing recursive specifications and functions</a:t>
            </a:r>
          </a:p>
          <a:p>
            <a:pPr lvl="1"/>
            <a:r>
              <a:rPr lang="en-US" dirty="0" smtClean="0"/>
              <a:t>Given a recursive problem definition</a:t>
            </a:r>
          </a:p>
          <a:p>
            <a:pPr lvl="2"/>
            <a:r>
              <a:rPr lang="en-US" dirty="0" smtClean="0"/>
              <a:t>Determine a proper specification (note preconditions)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 Given a problem description and specification:</a:t>
            </a:r>
          </a:p>
          <a:p>
            <a:pPr lvl="2"/>
            <a:r>
              <a:rPr lang="en-US" dirty="0" smtClean="0"/>
              <a:t>Write the recursive base case</a:t>
            </a:r>
          </a:p>
          <a:p>
            <a:pPr lvl="2"/>
            <a:r>
              <a:rPr lang="en-US" dirty="0" smtClean="0"/>
              <a:t>Write the recursive call</a:t>
            </a:r>
          </a:p>
          <a:p>
            <a:pPr lvl="2"/>
            <a:r>
              <a:rPr lang="en-US" dirty="0" smtClean="0"/>
              <a:t>Verify that it is correct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56388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Questions?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Precise Specification</a:t>
            </a:r>
          </a:p>
          <a:p>
            <a:pPr marL="880110" lvl="1" indent="-514350"/>
            <a:r>
              <a:rPr lang="en-US" dirty="0" smtClean="0"/>
              <a:t>What does the method do?</a:t>
            </a:r>
          </a:p>
          <a:p>
            <a:pPr marL="880110" lvl="1" indent="-514350"/>
            <a:r>
              <a:rPr lang="en-US" dirty="0" smtClean="0"/>
              <a:t>What are the preconditions?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Write the base case</a:t>
            </a:r>
          </a:p>
          <a:p>
            <a:pPr marL="880110" lvl="1" indent="-514350"/>
            <a:r>
              <a:rPr lang="en-US" dirty="0" smtClean="0"/>
              <a:t>What is the most basic case?</a:t>
            </a:r>
          </a:p>
          <a:p>
            <a:pPr marL="880110" lvl="1" indent="-514350"/>
            <a:r>
              <a:rPr lang="en-US" dirty="0" smtClean="0"/>
              <a:t>What causes termination of the recursive method?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Write the recursive case</a:t>
            </a:r>
          </a:p>
          <a:p>
            <a:pPr marL="880110" lvl="1" indent="-514350"/>
            <a:r>
              <a:rPr lang="en-US" dirty="0" smtClean="0"/>
              <a:t>How do we make progress toward termination?</a:t>
            </a:r>
          </a:p>
          <a:p>
            <a:pPr marL="880110" lvl="1" indent="-514350"/>
            <a:r>
              <a:rPr lang="en-US" dirty="0" smtClean="0"/>
              <a:t>Is your computation correct?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Specifications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Write a specification for a Method that:</a:t>
            </a:r>
          </a:p>
          <a:p>
            <a:endParaRPr lang="en-US" sz="2000" dirty="0" smtClean="0">
              <a:solidFill>
                <a:srgbClr val="00B05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Computes the complement of a positive integer. </a:t>
            </a:r>
          </a:p>
          <a:p>
            <a:pPr marL="514350" indent="-514350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ie</a:t>
            </a:r>
            <a:r>
              <a:rPr lang="en-US" sz="2400" dirty="0" smtClean="0"/>
              <a:t>. The complement of 12345 is 98765.</a:t>
            </a:r>
          </a:p>
          <a:p>
            <a:pPr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	</a:t>
            </a:r>
            <a:r>
              <a:rPr lang="en-US" sz="2000" dirty="0" smtClean="0">
                <a:solidFill>
                  <a:srgbClr val="00B050"/>
                </a:solidFill>
              </a:rPr>
              <a:t>/** = the complement of n, formed by replacing each decimal digit of n by 10-n. </a:t>
            </a:r>
            <a:r>
              <a:rPr lang="en-US" sz="2000" dirty="0" err="1" smtClean="0">
                <a:solidFill>
                  <a:srgbClr val="00B050"/>
                </a:solidFill>
              </a:rPr>
              <a:t>ie</a:t>
            </a:r>
            <a:r>
              <a:rPr lang="en-US" sz="2000" dirty="0" smtClean="0">
                <a:solidFill>
                  <a:srgbClr val="00B050"/>
                </a:solidFill>
              </a:rPr>
              <a:t>. the result for the integer 93723 is 17387.</a:t>
            </a:r>
            <a:br>
              <a:rPr lang="en-US" sz="2000" dirty="0" smtClean="0">
                <a:solidFill>
                  <a:srgbClr val="00B050"/>
                </a:solidFill>
              </a:rPr>
            </a:br>
            <a:r>
              <a:rPr lang="en-US" sz="2000" dirty="0" smtClean="0">
                <a:solidFill>
                  <a:srgbClr val="00B050"/>
                </a:solidFill>
              </a:rPr>
              <a:t>Precondition: n &gt; 0 and no digit of n is 0 */</a:t>
            </a:r>
          </a:p>
          <a:p>
            <a:pPr>
              <a:buNone/>
            </a:pPr>
            <a:endParaRPr lang="en-US" sz="2000" dirty="0" smtClean="0">
              <a:solidFill>
                <a:srgbClr val="00B050"/>
              </a:solidFill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en-US" sz="2400" dirty="0" smtClean="0"/>
              <a:t>Reduce the positive input integer to a single digit.</a:t>
            </a:r>
          </a:p>
          <a:p>
            <a:pPr marL="514350" indent="-514350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ie</a:t>
            </a:r>
            <a:r>
              <a:rPr lang="en-US" sz="2400" dirty="0" smtClean="0"/>
              <a:t>. 472 -&gt; 47+2 = 49 -&gt; 4+9 = 13 -&gt; 1+3 = 4</a:t>
            </a:r>
          </a:p>
          <a:p>
            <a:pPr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	</a:t>
            </a:r>
            <a:r>
              <a:rPr lang="en-US" sz="2000" dirty="0" smtClean="0">
                <a:solidFill>
                  <a:srgbClr val="00B050"/>
                </a:solidFill>
              </a:rPr>
              <a:t>/** = n reduced to a single digit (by repeatedly summing its digits).</a:t>
            </a:r>
          </a:p>
          <a:p>
            <a:pPr>
              <a:buNone/>
            </a:pPr>
            <a:r>
              <a:rPr lang="en-US" sz="2000" dirty="0" smtClean="0">
                <a:solidFill>
                  <a:srgbClr val="00B050"/>
                </a:solidFill>
              </a:rPr>
              <a:t>     Precondition: n &gt; 0 */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Specifications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Write a specification for a Method that:</a:t>
            </a:r>
          </a:p>
          <a:p>
            <a:pPr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en-US" sz="2400" dirty="0" smtClean="0"/>
              <a:t>Compresses  a String such that duplicate letters are replaced with counts.</a:t>
            </a:r>
          </a:p>
          <a:p>
            <a:pPr marL="514350" indent="-514350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ie</a:t>
            </a:r>
            <a:r>
              <a:rPr lang="en-US" sz="2400" dirty="0" smtClean="0"/>
              <a:t>. </a:t>
            </a:r>
            <a:r>
              <a:rPr lang="en-US" sz="2400" dirty="0" err="1" smtClean="0"/>
              <a:t>aaabbbbbbccd</a:t>
            </a:r>
            <a:r>
              <a:rPr lang="en-US" sz="2400" dirty="0" smtClean="0"/>
              <a:t> -&gt; a3b6c2d1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	</a:t>
            </a:r>
            <a:r>
              <a:rPr lang="en-US" sz="2000" dirty="0" smtClean="0">
                <a:solidFill>
                  <a:srgbClr val="00B050"/>
                </a:solidFill>
              </a:rPr>
              <a:t>/** = s compressed such that duplicates are replaced with the count</a:t>
            </a:r>
          </a:p>
          <a:p>
            <a:pPr>
              <a:buNone/>
            </a:pPr>
            <a:r>
              <a:rPr lang="en-US" sz="2000" dirty="0" smtClean="0">
                <a:solidFill>
                  <a:srgbClr val="00B050"/>
                </a:solidFill>
              </a:rPr>
              <a:t>     of how many occurrences that character has in a row.*/</a:t>
            </a:r>
          </a:p>
          <a:p>
            <a:pPr>
              <a:buNone/>
            </a:pPr>
            <a:endParaRPr lang="en-US" sz="2000" dirty="0" smtClean="0">
              <a:solidFill>
                <a:srgbClr val="00B050"/>
              </a:solidFill>
            </a:endParaRPr>
          </a:p>
          <a:p>
            <a:pPr marL="514350" indent="-514350">
              <a:buFont typeface="+mj-lt"/>
              <a:buAutoNum type="arabicPeriod" startAt="4"/>
            </a:pPr>
            <a:r>
              <a:rPr lang="en-US" sz="2400" dirty="0" smtClean="0"/>
              <a:t>Converts an input integer to a string representation with commas.  </a:t>
            </a:r>
            <a:r>
              <a:rPr lang="en-US" sz="2400" dirty="0" err="1" smtClean="0"/>
              <a:t>ie</a:t>
            </a:r>
            <a:r>
              <a:rPr lang="en-US" sz="2400" dirty="0" smtClean="0"/>
              <a:t>. 5923821 is converted to 5,923,821.</a:t>
            </a:r>
          </a:p>
          <a:p>
            <a:pPr marL="880110" lvl="1" indent="-514350">
              <a:buNone/>
            </a:pPr>
            <a:r>
              <a:rPr lang="en-US" sz="2000" dirty="0" smtClean="0">
                <a:solidFill>
                  <a:srgbClr val="00B050"/>
                </a:solidFill>
              </a:rPr>
              <a:t>/** = String representation of integer with commas added*/</a:t>
            </a:r>
          </a:p>
          <a:p>
            <a:pPr marL="880110" lvl="1" indent="-514350">
              <a:buNone/>
            </a:pPr>
            <a:endParaRPr lang="en-US" sz="2000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Complement of an Integer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/** = the complement of n, formed by replacing</a:t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>each decimal digit of n by 10-n.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    </a:t>
            </a:r>
            <a:r>
              <a:rPr lang="en-US" dirty="0" err="1" smtClean="0">
                <a:solidFill>
                  <a:srgbClr val="00B050"/>
                </a:solidFill>
              </a:rPr>
              <a:t>ie</a:t>
            </a:r>
            <a:r>
              <a:rPr lang="en-US" dirty="0" smtClean="0">
                <a:solidFill>
                  <a:srgbClr val="00B050"/>
                </a:solidFill>
              </a:rPr>
              <a:t>. the result for the integer 93723 is 17387.</a:t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>Precondition: n &gt; 0 and no digit of n is 0 */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public static </a:t>
            </a:r>
            <a:r>
              <a:rPr lang="en-US" b="1" dirty="0" err="1" smtClean="0"/>
              <a:t>int</a:t>
            </a:r>
            <a:r>
              <a:rPr lang="en-US" b="1" dirty="0" smtClean="0"/>
              <a:t> complement(</a:t>
            </a:r>
            <a:r>
              <a:rPr lang="en-US" b="1" dirty="0" err="1" smtClean="0"/>
              <a:t>int</a:t>
            </a:r>
            <a:r>
              <a:rPr lang="en-US" b="1" dirty="0" smtClean="0"/>
              <a:t> n) {</a:t>
            </a:r>
          </a:p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</a:rPr>
              <a:t>	     </a:t>
            </a:r>
            <a:r>
              <a:rPr lang="en-US" dirty="0" smtClean="0">
                <a:solidFill>
                  <a:srgbClr val="00B050"/>
                </a:solidFill>
              </a:rPr>
              <a:t>// Base Case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    </a:t>
            </a:r>
            <a:r>
              <a:rPr lang="en-US" dirty="0" smtClean="0">
                <a:solidFill>
                  <a:srgbClr val="FF0000"/>
                </a:solidFill>
              </a:rPr>
              <a:t>if (n &lt; 10)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         return 10 - n;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         // Recursive Case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    </a:t>
            </a:r>
            <a:r>
              <a:rPr lang="en-US" dirty="0" smtClean="0">
                <a:solidFill>
                  <a:srgbClr val="FF0000"/>
                </a:solidFill>
              </a:rPr>
              <a:t>return complement(n/10) * 10 + (10 - n%10);</a:t>
            </a:r>
          </a:p>
          <a:p>
            <a:pPr>
              <a:buNone/>
            </a:pPr>
            <a:r>
              <a:rPr lang="en-US" b="1" dirty="0" smtClean="0"/>
              <a:t>}</a:t>
            </a:r>
            <a:endParaRPr lang="en-US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Spring 2008 Prelim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/** = n reduced to a single digit (by repeatedly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summing its digits).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Precondition: n &gt; 0 */</a:t>
            </a:r>
          </a:p>
          <a:p>
            <a:pPr>
              <a:buNone/>
            </a:pPr>
            <a:r>
              <a:rPr lang="en-US" b="1" dirty="0" smtClean="0"/>
              <a:t>public static 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addUp</a:t>
            </a:r>
            <a:r>
              <a:rPr lang="en-US" b="1" dirty="0" smtClean="0"/>
              <a:t> (</a:t>
            </a:r>
            <a:r>
              <a:rPr lang="en-US" b="1" dirty="0" err="1" smtClean="0"/>
              <a:t>int</a:t>
            </a:r>
            <a:r>
              <a:rPr lang="en-US" b="1" dirty="0" smtClean="0"/>
              <a:t> n) {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smtClean="0">
                <a:solidFill>
                  <a:srgbClr val="00B050"/>
                </a:solidFill>
              </a:rPr>
              <a:t>// Base case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smtClean="0">
                <a:solidFill>
                  <a:srgbClr val="FF0000"/>
                </a:solidFill>
              </a:rPr>
              <a:t>if (n &lt; 10)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return n;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smtClean="0">
                <a:solidFill>
                  <a:srgbClr val="00B050"/>
                </a:solidFill>
              </a:rPr>
              <a:t>// Recursive Case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     </a:t>
            </a:r>
            <a:r>
              <a:rPr lang="en-US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>
                <a:solidFill>
                  <a:srgbClr val="FF0000"/>
                </a:solidFill>
              </a:rPr>
              <a:t> x = n/10 + n%10;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smtClean="0">
                <a:solidFill>
                  <a:srgbClr val="FF0000"/>
                </a:solidFill>
              </a:rPr>
              <a:t>return </a:t>
            </a:r>
            <a:r>
              <a:rPr lang="en-US" dirty="0" err="1" smtClean="0">
                <a:solidFill>
                  <a:srgbClr val="FF0000"/>
                </a:solidFill>
              </a:rPr>
              <a:t>addUp</a:t>
            </a:r>
            <a:r>
              <a:rPr lang="en-US" dirty="0" smtClean="0">
                <a:solidFill>
                  <a:srgbClr val="FF0000"/>
                </a:solidFill>
              </a:rPr>
              <a:t>(x);</a:t>
            </a:r>
          </a:p>
          <a:p>
            <a:pPr>
              <a:buNone/>
            </a:pPr>
            <a:r>
              <a:rPr lang="en-US" b="1" dirty="0" smtClean="0"/>
              <a:t>}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343400" y="38862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How do we know this works?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4876800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return “x reduced to a single digit (by repeatedly summing its digits)”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886200" y="4648200"/>
            <a:ext cx="4648200" cy="1066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838200" y="4953000"/>
            <a:ext cx="25146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Bent Arrow 8"/>
          <p:cNvSpPr/>
          <p:nvPr/>
        </p:nvSpPr>
        <p:spPr>
          <a:xfrm rot="8114815" flipH="1">
            <a:off x="3404869" y="5385533"/>
            <a:ext cx="985464" cy="986541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Spring 2010 Final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/** = s compressed such that duplicates are replaced with the count of how many occurrences that character has in a row.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      </a:t>
            </a:r>
            <a:r>
              <a:rPr lang="en-US" dirty="0" err="1" smtClean="0">
                <a:solidFill>
                  <a:srgbClr val="00B050"/>
                </a:solidFill>
              </a:rPr>
              <a:t>ie</a:t>
            </a:r>
            <a:r>
              <a:rPr lang="en-US" dirty="0" smtClean="0">
                <a:solidFill>
                  <a:srgbClr val="00B050"/>
                </a:solidFill>
              </a:rPr>
              <a:t>. "</a:t>
            </a:r>
            <a:r>
              <a:rPr lang="en-US" dirty="0" err="1" smtClean="0">
                <a:solidFill>
                  <a:srgbClr val="00B050"/>
                </a:solidFill>
              </a:rPr>
              <a:t>aaaaabbbbbccccccaaax</a:t>
            </a:r>
            <a:r>
              <a:rPr lang="en-US" dirty="0" smtClean="0">
                <a:solidFill>
                  <a:srgbClr val="00B050"/>
                </a:solidFill>
              </a:rPr>
              <a:t>" is compressed to "a5b5c6a3x1“ */ </a:t>
            </a:r>
          </a:p>
          <a:p>
            <a:pPr>
              <a:buNone/>
            </a:pPr>
            <a:r>
              <a:rPr lang="en-US" b="1" dirty="0" smtClean="0"/>
              <a:t>public static String compress(String s) {</a:t>
            </a:r>
          </a:p>
          <a:p>
            <a:pPr>
              <a:buNone/>
            </a:pPr>
            <a:r>
              <a:rPr lang="en-US" b="1" dirty="0" smtClean="0"/>
              <a:t>     </a:t>
            </a:r>
            <a:r>
              <a:rPr lang="en-US" dirty="0" smtClean="0">
                <a:solidFill>
                  <a:srgbClr val="00B050"/>
                </a:solidFill>
              </a:rPr>
              <a:t>// Base case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smtClean="0">
                <a:solidFill>
                  <a:srgbClr val="FF0000"/>
                </a:solidFill>
              </a:rPr>
              <a:t>if (</a:t>
            </a:r>
            <a:r>
              <a:rPr lang="en-US" dirty="0" err="1" smtClean="0">
                <a:solidFill>
                  <a:srgbClr val="FF0000"/>
                </a:solidFill>
              </a:rPr>
              <a:t>s.equals</a:t>
            </a:r>
            <a:r>
              <a:rPr lang="en-US" dirty="0" smtClean="0">
                <a:solidFill>
                  <a:srgbClr val="FF0000"/>
                </a:solidFill>
              </a:rPr>
              <a:t>(“”))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return “”;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smtClean="0">
                <a:solidFill>
                  <a:srgbClr val="00B050"/>
                </a:solidFill>
              </a:rPr>
              <a:t>// Recursive Case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     </a:t>
            </a:r>
            <a:r>
              <a:rPr lang="en-US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>
                <a:solidFill>
                  <a:srgbClr val="FF0000"/>
                </a:solidFill>
              </a:rPr>
              <a:t> x = </a:t>
            </a:r>
            <a:r>
              <a:rPr lang="en-US" dirty="0" err="1" smtClean="0">
                <a:solidFill>
                  <a:srgbClr val="FF0000"/>
                </a:solidFill>
              </a:rPr>
              <a:t>eqChar</a:t>
            </a:r>
            <a:r>
              <a:rPr lang="en-US" dirty="0" smtClean="0">
                <a:solidFill>
                  <a:srgbClr val="FF0000"/>
                </a:solidFill>
              </a:rPr>
              <a:t>(s)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smtClean="0">
                <a:solidFill>
                  <a:srgbClr val="FF0000"/>
                </a:solidFill>
              </a:rPr>
              <a:t>return "" + </a:t>
            </a:r>
            <a:r>
              <a:rPr lang="en-US" dirty="0" err="1" smtClean="0">
                <a:solidFill>
                  <a:srgbClr val="FF0000"/>
                </a:solidFill>
              </a:rPr>
              <a:t>s.charAt</a:t>
            </a:r>
            <a:r>
              <a:rPr lang="en-US" dirty="0" smtClean="0">
                <a:solidFill>
                  <a:srgbClr val="FF0000"/>
                </a:solidFill>
              </a:rPr>
              <a:t>(0) + x + compress(</a:t>
            </a:r>
            <a:r>
              <a:rPr lang="en-US" dirty="0" err="1" smtClean="0">
                <a:solidFill>
                  <a:srgbClr val="FF0000"/>
                </a:solidFill>
              </a:rPr>
              <a:t>s.substring</a:t>
            </a:r>
            <a:r>
              <a:rPr lang="en-US" dirty="0" smtClean="0">
                <a:solidFill>
                  <a:srgbClr val="FF0000"/>
                </a:solidFill>
              </a:rPr>
              <a:t>(x));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/**= the number of times the first character in s occurs in a row at the start of the String s.   */ </a:t>
            </a:r>
          </a:p>
          <a:p>
            <a:pPr>
              <a:buNone/>
            </a:pPr>
            <a:r>
              <a:rPr lang="en-US" b="1" dirty="0" smtClean="0"/>
              <a:t>public static 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eqChar</a:t>
            </a:r>
            <a:r>
              <a:rPr lang="en-US" b="1" dirty="0" smtClean="0"/>
              <a:t>(String s) {…</a:t>
            </a:r>
            <a:r>
              <a:rPr lang="en-US" dirty="0" smtClean="0"/>
              <a:t>}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00B050"/>
                </a:solidFill>
              </a:rPr>
              <a:t>/** = String representation of integer with commas added*/</a:t>
            </a:r>
          </a:p>
          <a:p>
            <a:pPr>
              <a:buNone/>
            </a:pPr>
            <a:r>
              <a:rPr lang="en-US" sz="2000" b="1" dirty="0" smtClean="0"/>
              <a:t>public static String </a:t>
            </a:r>
            <a:r>
              <a:rPr lang="en-US" sz="2000" b="1" dirty="0" err="1" smtClean="0"/>
              <a:t>addCommas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n) {</a:t>
            </a:r>
          </a:p>
          <a:p>
            <a:pPr>
              <a:buNone/>
            </a:pPr>
            <a:r>
              <a:rPr lang="en-US" sz="2000" dirty="0" smtClean="0">
                <a:solidFill>
                  <a:srgbClr val="00B050"/>
                </a:solidFill>
              </a:rPr>
              <a:t>     // Base case</a:t>
            </a:r>
          </a:p>
          <a:p>
            <a:pPr>
              <a:buNone/>
            </a:pPr>
            <a:r>
              <a:rPr lang="en-US" sz="2000" dirty="0" smtClean="0"/>
              <a:t>     </a:t>
            </a:r>
            <a:r>
              <a:rPr lang="en-US" sz="2000" dirty="0" smtClean="0">
                <a:solidFill>
                  <a:srgbClr val="FF0000"/>
                </a:solidFill>
              </a:rPr>
              <a:t>if (n &lt; 1000)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         return “” + n;</a:t>
            </a:r>
          </a:p>
          <a:p>
            <a:pPr>
              <a:buNone/>
            </a:pPr>
            <a:r>
              <a:rPr lang="en-US" sz="2000" dirty="0" smtClean="0"/>
              <a:t>     </a:t>
            </a:r>
            <a:r>
              <a:rPr lang="en-US" sz="2000" dirty="0" smtClean="0">
                <a:solidFill>
                  <a:srgbClr val="00B050"/>
                </a:solidFill>
              </a:rPr>
              <a:t>// Recursive Case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    String number = "" + n;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    return </a:t>
            </a:r>
            <a:r>
              <a:rPr lang="en-US" sz="2000" dirty="0" err="1" smtClean="0">
                <a:solidFill>
                  <a:srgbClr val="FF0000"/>
                </a:solidFill>
              </a:rPr>
              <a:t>addCommas</a:t>
            </a:r>
            <a:r>
              <a:rPr lang="en-US" sz="2000" dirty="0" smtClean="0">
                <a:solidFill>
                  <a:srgbClr val="FF0000"/>
                </a:solidFill>
              </a:rPr>
              <a:t> (n/1000) + ",“ +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		</a:t>
            </a:r>
            <a:r>
              <a:rPr lang="en-US" sz="2000" dirty="0" err="1" smtClean="0">
                <a:solidFill>
                  <a:srgbClr val="FF0000"/>
                </a:solidFill>
              </a:rPr>
              <a:t>number.substring</a:t>
            </a:r>
            <a:r>
              <a:rPr lang="en-US" sz="2000" dirty="0" smtClean="0">
                <a:solidFill>
                  <a:srgbClr val="FF0000"/>
                </a:solidFill>
              </a:rPr>
              <a:t>(</a:t>
            </a:r>
            <a:r>
              <a:rPr lang="en-US" sz="2000" dirty="0" err="1" smtClean="0">
                <a:solidFill>
                  <a:srgbClr val="FF0000"/>
                </a:solidFill>
              </a:rPr>
              <a:t>number.length</a:t>
            </a:r>
            <a:r>
              <a:rPr lang="en-US" sz="2000" dirty="0" smtClean="0">
                <a:solidFill>
                  <a:srgbClr val="FF0000"/>
                </a:solidFill>
              </a:rPr>
              <a:t>()-3);</a:t>
            </a:r>
          </a:p>
          <a:p>
            <a:pPr>
              <a:buNone/>
            </a:pPr>
            <a:r>
              <a:rPr lang="en-US" sz="2000" dirty="0" smtClean="0"/>
              <a:t>}</a:t>
            </a:r>
          </a:p>
          <a:p>
            <a:pPr>
              <a:buNone/>
            </a:pPr>
            <a:endParaRPr lang="en-US" sz="2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Problem: Properly add commas to an integer and return the string representation.  </a:t>
            </a:r>
            <a:r>
              <a:rPr lang="en-US" sz="2400" dirty="0" err="1" smtClean="0"/>
              <a:t>ie</a:t>
            </a:r>
            <a:r>
              <a:rPr lang="en-US" sz="2400" dirty="0" smtClean="0"/>
              <a:t>. 5923821 is converted to 5,923,821.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58674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Is something wrong?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1212</TotalTime>
  <Words>717</Words>
  <Application>Microsoft Macintosh PowerPoint</Application>
  <PresentationFormat>On-screen Show (4:3)</PresentationFormat>
  <Paragraphs>146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CS 1110 Final Exam Recursion Review</vt:lpstr>
      <vt:lpstr>What we’ll do today</vt:lpstr>
      <vt:lpstr>Important Steps</vt:lpstr>
      <vt:lpstr>Writing Specifications</vt:lpstr>
      <vt:lpstr>Writing Specifications</vt:lpstr>
      <vt:lpstr>Complement of an Integer</vt:lpstr>
      <vt:lpstr>Spring 2008 Prelim 3</vt:lpstr>
      <vt:lpstr>Spring 2010 Final Exam</vt:lpstr>
      <vt:lpstr>Problem: Properly add commas to an integer and return the string representation.  ie. 5923821 is converted to 5,923,821.</vt:lpstr>
      <vt:lpstr>Problem: Properly add commas to an integer and return the string representation.  ie. 5923821 is converted to 5,923,821.</vt:lpstr>
      <vt:lpstr>An extra problem…</vt:lpstr>
      <vt:lpstr>6-Degrees of Kevin Bacon</vt:lpstr>
      <vt:lpstr>Questions?</vt:lpstr>
      <vt:lpstr>Good Luck!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1110 Final Exam Recursion Review</dc:title>
  <dc:creator>Nathan Lloyd</dc:creator>
  <cp:lastModifiedBy>David Gries</cp:lastModifiedBy>
  <cp:revision>124</cp:revision>
  <cp:lastPrinted>2011-05-11T23:32:06Z</cp:lastPrinted>
  <dcterms:created xsi:type="dcterms:W3CDTF">2010-12-06T17:30:15Z</dcterms:created>
  <dcterms:modified xsi:type="dcterms:W3CDTF">2011-05-11T23:32:17Z</dcterms:modified>
</cp:coreProperties>
</file>