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182" r:id="rId1"/>
  </p:sldMasterIdLst>
  <p:notesMasterIdLst>
    <p:notesMasterId r:id="rId67"/>
  </p:notesMasterIdLst>
  <p:handoutMasterIdLst>
    <p:handoutMasterId r:id="rId68"/>
  </p:handoutMasterIdLst>
  <p:sldIdLst>
    <p:sldId id="315" r:id="rId2"/>
    <p:sldId id="316" r:id="rId3"/>
    <p:sldId id="310" r:id="rId4"/>
    <p:sldId id="319" r:id="rId5"/>
    <p:sldId id="322" r:id="rId6"/>
    <p:sldId id="320" r:id="rId7"/>
    <p:sldId id="321" r:id="rId8"/>
    <p:sldId id="323" r:id="rId9"/>
    <p:sldId id="324" r:id="rId10"/>
    <p:sldId id="325" r:id="rId11"/>
    <p:sldId id="327" r:id="rId12"/>
    <p:sldId id="326" r:id="rId13"/>
    <p:sldId id="364" r:id="rId14"/>
    <p:sldId id="330" r:id="rId15"/>
    <p:sldId id="332" r:id="rId16"/>
    <p:sldId id="331" r:id="rId17"/>
    <p:sldId id="333" r:id="rId18"/>
    <p:sldId id="336" r:id="rId19"/>
    <p:sldId id="337" r:id="rId20"/>
    <p:sldId id="339" r:id="rId21"/>
    <p:sldId id="342" r:id="rId22"/>
    <p:sldId id="365" r:id="rId23"/>
    <p:sldId id="343" r:id="rId24"/>
    <p:sldId id="344" r:id="rId25"/>
    <p:sldId id="347" r:id="rId26"/>
    <p:sldId id="350" r:id="rId27"/>
    <p:sldId id="348" r:id="rId28"/>
    <p:sldId id="346" r:id="rId29"/>
    <p:sldId id="349" r:id="rId30"/>
    <p:sldId id="351" r:id="rId31"/>
    <p:sldId id="352" r:id="rId32"/>
    <p:sldId id="353" r:id="rId33"/>
    <p:sldId id="354" r:id="rId34"/>
    <p:sldId id="355" r:id="rId35"/>
    <p:sldId id="356" r:id="rId36"/>
    <p:sldId id="357" r:id="rId37"/>
    <p:sldId id="358" r:id="rId38"/>
    <p:sldId id="359" r:id="rId39"/>
    <p:sldId id="360" r:id="rId40"/>
    <p:sldId id="363" r:id="rId41"/>
    <p:sldId id="366" r:id="rId42"/>
    <p:sldId id="340" r:id="rId43"/>
    <p:sldId id="386" r:id="rId44"/>
    <p:sldId id="368" r:id="rId45"/>
    <p:sldId id="387" r:id="rId46"/>
    <p:sldId id="381" r:id="rId47"/>
    <p:sldId id="369" r:id="rId48"/>
    <p:sldId id="375" r:id="rId49"/>
    <p:sldId id="376" r:id="rId50"/>
    <p:sldId id="377" r:id="rId51"/>
    <p:sldId id="378" r:id="rId52"/>
    <p:sldId id="313" r:id="rId53"/>
    <p:sldId id="382" r:id="rId54"/>
    <p:sldId id="297" r:id="rId55"/>
    <p:sldId id="314" r:id="rId56"/>
    <p:sldId id="299" r:id="rId57"/>
    <p:sldId id="302" r:id="rId58"/>
    <p:sldId id="303" r:id="rId59"/>
    <p:sldId id="305" r:id="rId60"/>
    <p:sldId id="306" r:id="rId61"/>
    <p:sldId id="308" r:id="rId62"/>
    <p:sldId id="383" r:id="rId63"/>
    <p:sldId id="294" r:id="rId64"/>
    <p:sldId id="388" r:id="rId65"/>
    <p:sldId id="385" r:id="rId66"/>
  </p:sldIdLst>
  <p:sldSz cx="9144000" cy="6858000" type="screen4x3"/>
  <p:notesSz cx="7315200" cy="9601200"/>
  <p:embeddedFontLst>
    <p:embeddedFont>
      <p:font typeface="Calibri" panose="020F0502020204030204" pitchFamily="34" charset="0"/>
      <p:regular r:id="rId69"/>
      <p:bold r:id="rId70"/>
      <p:italic r:id="rId71"/>
      <p:boldItalic r:id="rId72"/>
    </p:embeddedFont>
    <p:embeddedFont>
      <p:font typeface="cmsy10" panose="020B0500000000000000" pitchFamily="34" charset="0"/>
      <p:regular r:id="rId73"/>
    </p:embeddedFont>
    <p:embeddedFont>
      <p:font typeface="cmmi10" panose="020B0500000000000000" pitchFamily="34" charset="0"/>
      <p:regular r:id="rId74"/>
    </p:embeddedFont>
    <p:embeddedFont>
      <p:font typeface="Cambria Math" panose="02040503050406030204" pitchFamily="18" charset="0"/>
      <p:regular r:id="rId75"/>
    </p:embeddedFont>
    <p:embeddedFont>
      <p:font typeface="MT Extra" panose="05050102010205020202" pitchFamily="18" charset="2"/>
      <p:regular r:id="rId76"/>
    </p:embeddedFont>
  </p:embeddedFontLst>
  <p:custDataLst>
    <p:tags r:id="rId77"/>
  </p:custDataLst>
  <p:defaultTextStyle>
    <a:defPPr>
      <a:defRPr lang="en-US"/>
    </a:defPPr>
    <a:lvl1pPr algn="ctr" rtl="0" fontAlgn="base">
      <a:spcBef>
        <a:spcPct val="0"/>
      </a:spcBef>
      <a:spcAft>
        <a:spcPct val="0"/>
      </a:spcAft>
      <a:defRPr sz="1200" kern="1200">
        <a:solidFill>
          <a:schemeClr val="tx1"/>
        </a:solidFill>
        <a:latin typeface="Times New Roman" pitchFamily="18" charset="0"/>
        <a:ea typeface="+mn-ea"/>
        <a:cs typeface="+mn-cs"/>
      </a:defRPr>
    </a:lvl1pPr>
    <a:lvl2pPr marL="457200" algn="ctr" rtl="0" fontAlgn="base">
      <a:spcBef>
        <a:spcPct val="0"/>
      </a:spcBef>
      <a:spcAft>
        <a:spcPct val="0"/>
      </a:spcAft>
      <a:defRPr sz="1200" kern="1200">
        <a:solidFill>
          <a:schemeClr val="tx1"/>
        </a:solidFill>
        <a:latin typeface="Times New Roman" pitchFamily="18" charset="0"/>
        <a:ea typeface="+mn-ea"/>
        <a:cs typeface="+mn-cs"/>
      </a:defRPr>
    </a:lvl2pPr>
    <a:lvl3pPr marL="914400" algn="ctr" rtl="0" fontAlgn="base">
      <a:spcBef>
        <a:spcPct val="0"/>
      </a:spcBef>
      <a:spcAft>
        <a:spcPct val="0"/>
      </a:spcAft>
      <a:defRPr sz="1200" kern="1200">
        <a:solidFill>
          <a:schemeClr val="tx1"/>
        </a:solidFill>
        <a:latin typeface="Times New Roman" pitchFamily="18" charset="0"/>
        <a:ea typeface="+mn-ea"/>
        <a:cs typeface="+mn-cs"/>
      </a:defRPr>
    </a:lvl3pPr>
    <a:lvl4pPr marL="1371600" algn="ctr" rtl="0" fontAlgn="base">
      <a:spcBef>
        <a:spcPct val="0"/>
      </a:spcBef>
      <a:spcAft>
        <a:spcPct val="0"/>
      </a:spcAft>
      <a:defRPr sz="1200" kern="1200">
        <a:solidFill>
          <a:schemeClr val="tx1"/>
        </a:solidFill>
        <a:latin typeface="Times New Roman" pitchFamily="18" charset="0"/>
        <a:ea typeface="+mn-ea"/>
        <a:cs typeface="+mn-cs"/>
      </a:defRPr>
    </a:lvl4pPr>
    <a:lvl5pPr marL="1828800" algn="ctr" rtl="0" fontAlgn="base">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4EA04"/>
    <a:srgbClr val="009900"/>
    <a:srgbClr val="00CC99"/>
    <a:srgbClr val="996633"/>
    <a:srgbClr val="FF3300"/>
    <a:srgbClr val="00B050"/>
    <a:srgbClr val="000000"/>
    <a:srgbClr val="FFFF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4" autoAdjust="0"/>
    <p:restoredTop sz="94182" autoAdjust="0"/>
  </p:normalViewPr>
  <p:slideViewPr>
    <p:cSldViewPr>
      <p:cViewPr>
        <p:scale>
          <a:sx n="80" d="100"/>
          <a:sy n="80" d="100"/>
        </p:scale>
        <p:origin x="-523" y="1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6"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6.fntdata"/><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5.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77"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75"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tj\Documents\changed\ecir11\graphs.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ORIG</c:v>
                </c:pt>
              </c:strCache>
            </c:strRef>
          </c:tx>
          <c:spPr>
            <a:solidFill>
              <a:schemeClr val="accent3">
                <a:lumMod val="40000"/>
                <a:lumOff val="60000"/>
              </a:schemeClr>
            </a:solidFill>
          </c:spPr>
          <c:invertIfNegative val="0"/>
          <c:cat>
            <c:strRef>
              <c:f>Sheet1!$A$2:$A$10</c:f>
              <c:strCache>
                <c:ptCount val="9"/>
                <c:pt idx="0">
                  <c:v>Abandonm Rate</c:v>
                </c:pt>
                <c:pt idx="1">
                  <c:v>Reform Rate</c:v>
                </c:pt>
                <c:pt idx="2">
                  <c:v>Queries per S</c:v>
                </c:pt>
                <c:pt idx="3">
                  <c:v>Number of C</c:v>
                </c:pt>
                <c:pt idx="4">
                  <c:v>Click@1</c:v>
                </c:pt>
                <c:pt idx="5">
                  <c:v>Max Recip Rank</c:v>
                </c:pt>
                <c:pt idx="6">
                  <c:v>Mean Recip Rank</c:v>
                </c:pt>
                <c:pt idx="7">
                  <c:v>Time to First C</c:v>
                </c:pt>
                <c:pt idx="8">
                  <c:v>Time to Last C</c:v>
                </c:pt>
              </c:strCache>
            </c:strRef>
          </c:cat>
          <c:val>
            <c:numRef>
              <c:f>Sheet1!$B$2:$B$10</c:f>
              <c:numCache>
                <c:formatCode>General</c:formatCode>
                <c:ptCount val="9"/>
                <c:pt idx="0">
                  <c:v>0.68000000000000038</c:v>
                </c:pt>
                <c:pt idx="1">
                  <c:v>0.24700000000000008</c:v>
                </c:pt>
                <c:pt idx="2">
                  <c:v>1.9249999999999998</c:v>
                </c:pt>
                <c:pt idx="3">
                  <c:v>0.7130000000000003</c:v>
                </c:pt>
                <c:pt idx="4">
                  <c:v>0.1368</c:v>
                </c:pt>
                <c:pt idx="5">
                  <c:v>0.55400000000000005</c:v>
                </c:pt>
                <c:pt idx="6">
                  <c:v>0.45800000000000002</c:v>
                </c:pt>
                <c:pt idx="7">
                  <c:v>0.5166666666666665</c:v>
                </c:pt>
                <c:pt idx="8">
                  <c:v>1.0666666666666667</c:v>
                </c:pt>
              </c:numCache>
            </c:numRef>
          </c:val>
        </c:ser>
        <c:ser>
          <c:idx val="1"/>
          <c:order val="1"/>
          <c:tx>
            <c:strRef>
              <c:f>Sheet1!$C$1</c:f>
              <c:strCache>
                <c:ptCount val="1"/>
                <c:pt idx="0">
                  <c:v>FLAT</c:v>
                </c:pt>
              </c:strCache>
            </c:strRef>
          </c:tx>
          <c:spPr>
            <a:solidFill>
              <a:schemeClr val="accent3">
                <a:lumMod val="60000"/>
                <a:lumOff val="40000"/>
                <a:alpha val="70000"/>
              </a:schemeClr>
            </a:solidFill>
          </c:spPr>
          <c:invertIfNegative val="0"/>
          <c:cat>
            <c:strRef>
              <c:f>Sheet1!$A$2:$A$10</c:f>
              <c:strCache>
                <c:ptCount val="9"/>
                <c:pt idx="0">
                  <c:v>Abandonm Rate</c:v>
                </c:pt>
                <c:pt idx="1">
                  <c:v>Reform Rate</c:v>
                </c:pt>
                <c:pt idx="2">
                  <c:v>Queries per S</c:v>
                </c:pt>
                <c:pt idx="3">
                  <c:v>Number of C</c:v>
                </c:pt>
                <c:pt idx="4">
                  <c:v>Click@1</c:v>
                </c:pt>
                <c:pt idx="5">
                  <c:v>Max Recip Rank</c:v>
                </c:pt>
                <c:pt idx="6">
                  <c:v>Mean Recip Rank</c:v>
                </c:pt>
                <c:pt idx="7">
                  <c:v>Time to First C</c:v>
                </c:pt>
                <c:pt idx="8">
                  <c:v>Time to Last C</c:v>
                </c:pt>
              </c:strCache>
            </c:strRef>
          </c:cat>
          <c:val>
            <c:numRef>
              <c:f>Sheet1!$C$2:$C$10</c:f>
              <c:numCache>
                <c:formatCode>General</c:formatCode>
                <c:ptCount val="9"/>
                <c:pt idx="0">
                  <c:v>0.72500000000000031</c:v>
                </c:pt>
                <c:pt idx="1">
                  <c:v>0.25700000000000001</c:v>
                </c:pt>
                <c:pt idx="2">
                  <c:v>1.9629999999999999</c:v>
                </c:pt>
                <c:pt idx="3">
                  <c:v>0.55600000000000005</c:v>
                </c:pt>
                <c:pt idx="4">
                  <c:v>0.10050000000000002</c:v>
                </c:pt>
                <c:pt idx="5">
                  <c:v>0.52</c:v>
                </c:pt>
                <c:pt idx="6">
                  <c:v>0.44200000000000006</c:v>
                </c:pt>
                <c:pt idx="7">
                  <c:v>0.5</c:v>
                </c:pt>
                <c:pt idx="8">
                  <c:v>1</c:v>
                </c:pt>
              </c:numCache>
            </c:numRef>
          </c:val>
        </c:ser>
        <c:ser>
          <c:idx val="2"/>
          <c:order val="2"/>
          <c:tx>
            <c:strRef>
              <c:f>Sheet1!$D$1</c:f>
              <c:strCache>
                <c:ptCount val="1"/>
                <c:pt idx="0">
                  <c:v>RAND</c:v>
                </c:pt>
              </c:strCache>
            </c:strRef>
          </c:tx>
          <c:spPr>
            <a:solidFill>
              <a:srgbClr val="0070C0">
                <a:alpha val="64000"/>
              </a:srgbClr>
            </a:solidFill>
          </c:spPr>
          <c:invertIfNegative val="0"/>
          <c:cat>
            <c:strRef>
              <c:f>Sheet1!$A$2:$A$10</c:f>
              <c:strCache>
                <c:ptCount val="9"/>
                <c:pt idx="0">
                  <c:v>Abandonm Rate</c:v>
                </c:pt>
                <c:pt idx="1">
                  <c:v>Reform Rate</c:v>
                </c:pt>
                <c:pt idx="2">
                  <c:v>Queries per S</c:v>
                </c:pt>
                <c:pt idx="3">
                  <c:v>Number of C</c:v>
                </c:pt>
                <c:pt idx="4">
                  <c:v>Click@1</c:v>
                </c:pt>
                <c:pt idx="5">
                  <c:v>Max Recip Rank</c:v>
                </c:pt>
                <c:pt idx="6">
                  <c:v>Mean Recip Rank</c:v>
                </c:pt>
                <c:pt idx="7">
                  <c:v>Time to First C</c:v>
                </c:pt>
                <c:pt idx="8">
                  <c:v>Time to Last C</c:v>
                </c:pt>
              </c:strCache>
            </c:strRef>
          </c:cat>
          <c:val>
            <c:numRef>
              <c:f>Sheet1!$D$2:$D$10</c:f>
              <c:numCache>
                <c:formatCode>General</c:formatCode>
                <c:ptCount val="9"/>
                <c:pt idx="0">
                  <c:v>0.72600000000000031</c:v>
                </c:pt>
                <c:pt idx="1">
                  <c:v>0.26</c:v>
                </c:pt>
                <c:pt idx="2">
                  <c:v>2</c:v>
                </c:pt>
                <c:pt idx="3">
                  <c:v>0.53300000000000003</c:v>
                </c:pt>
                <c:pt idx="4">
                  <c:v>0.10360000000000004</c:v>
                </c:pt>
                <c:pt idx="5">
                  <c:v>0.51800000000000002</c:v>
                </c:pt>
                <c:pt idx="6">
                  <c:v>0.43900000000000017</c:v>
                </c:pt>
                <c:pt idx="7">
                  <c:v>0.53333333333333333</c:v>
                </c:pt>
                <c:pt idx="8">
                  <c:v>1.0333333333333334</c:v>
                </c:pt>
              </c:numCache>
            </c:numRef>
          </c:val>
        </c:ser>
        <c:ser>
          <c:idx val="3"/>
          <c:order val="3"/>
          <c:tx>
            <c:strRef>
              <c:f>Sheet1!$E$1</c:f>
              <c:strCache>
                <c:ptCount val="1"/>
                <c:pt idx="0">
                  <c:v>ORIG </c:v>
                </c:pt>
              </c:strCache>
            </c:strRef>
          </c:tx>
          <c:spPr>
            <a:solidFill>
              <a:schemeClr val="accent2">
                <a:lumMod val="40000"/>
                <a:lumOff val="60000"/>
              </a:schemeClr>
            </a:solidFill>
          </c:spPr>
          <c:invertIfNegative val="0"/>
          <c:cat>
            <c:strRef>
              <c:f>Sheet1!$A$2:$A$10</c:f>
              <c:strCache>
                <c:ptCount val="9"/>
                <c:pt idx="0">
                  <c:v>Abandonm Rate</c:v>
                </c:pt>
                <c:pt idx="1">
                  <c:v>Reform Rate</c:v>
                </c:pt>
                <c:pt idx="2">
                  <c:v>Queries per S</c:v>
                </c:pt>
                <c:pt idx="3">
                  <c:v>Number of C</c:v>
                </c:pt>
                <c:pt idx="4">
                  <c:v>Click@1</c:v>
                </c:pt>
                <c:pt idx="5">
                  <c:v>Max Recip Rank</c:v>
                </c:pt>
                <c:pt idx="6">
                  <c:v>Mean Recip Rank</c:v>
                </c:pt>
                <c:pt idx="7">
                  <c:v>Time to First C</c:v>
                </c:pt>
                <c:pt idx="8">
                  <c:v>Time to Last C</c:v>
                </c:pt>
              </c:strCache>
            </c:strRef>
          </c:cat>
          <c:val>
            <c:numRef>
              <c:f>Sheet1!$E$2:$E$10</c:f>
              <c:numCache>
                <c:formatCode>General</c:formatCode>
                <c:ptCount val="9"/>
                <c:pt idx="0">
                  <c:v>0.70400000000000029</c:v>
                </c:pt>
                <c:pt idx="1">
                  <c:v>0.24800000000000008</c:v>
                </c:pt>
                <c:pt idx="2">
                  <c:v>1.9709999999999999</c:v>
                </c:pt>
                <c:pt idx="3">
                  <c:v>0.72000000000000031</c:v>
                </c:pt>
                <c:pt idx="4">
                  <c:v>0.11760000000000002</c:v>
                </c:pt>
                <c:pt idx="5">
                  <c:v>0.53800000000000003</c:v>
                </c:pt>
                <c:pt idx="6">
                  <c:v>0.44400000000000006</c:v>
                </c:pt>
                <c:pt idx="7">
                  <c:v>0.4666666666666669</c:v>
                </c:pt>
                <c:pt idx="8">
                  <c:v>1.1833333333333333</c:v>
                </c:pt>
              </c:numCache>
            </c:numRef>
          </c:val>
        </c:ser>
        <c:ser>
          <c:idx val="4"/>
          <c:order val="4"/>
          <c:tx>
            <c:strRef>
              <c:f>Sheet1!$F$1</c:f>
              <c:strCache>
                <c:ptCount val="1"/>
                <c:pt idx="0">
                  <c:v>SWAP2</c:v>
                </c:pt>
              </c:strCache>
            </c:strRef>
          </c:tx>
          <c:spPr>
            <a:solidFill>
              <a:schemeClr val="accent2">
                <a:lumMod val="60000"/>
                <a:lumOff val="40000"/>
                <a:alpha val="60000"/>
              </a:schemeClr>
            </a:solidFill>
          </c:spPr>
          <c:invertIfNegative val="0"/>
          <c:cat>
            <c:strRef>
              <c:f>Sheet1!$A$2:$A$10</c:f>
              <c:strCache>
                <c:ptCount val="9"/>
                <c:pt idx="0">
                  <c:v>Abandonm Rate</c:v>
                </c:pt>
                <c:pt idx="1">
                  <c:v>Reform Rate</c:v>
                </c:pt>
                <c:pt idx="2">
                  <c:v>Queries per S</c:v>
                </c:pt>
                <c:pt idx="3">
                  <c:v>Number of C</c:v>
                </c:pt>
                <c:pt idx="4">
                  <c:v>Click@1</c:v>
                </c:pt>
                <c:pt idx="5">
                  <c:v>Max Recip Rank</c:v>
                </c:pt>
                <c:pt idx="6">
                  <c:v>Mean Recip Rank</c:v>
                </c:pt>
                <c:pt idx="7">
                  <c:v>Time to First C</c:v>
                </c:pt>
                <c:pt idx="8">
                  <c:v>Time to Last C</c:v>
                </c:pt>
              </c:strCache>
            </c:strRef>
          </c:cat>
          <c:val>
            <c:numRef>
              <c:f>Sheet1!$F$2:$F$10</c:f>
              <c:numCache>
                <c:formatCode>General</c:formatCode>
                <c:ptCount val="9"/>
                <c:pt idx="0">
                  <c:v>0.68000000000000038</c:v>
                </c:pt>
                <c:pt idx="1">
                  <c:v>0.25</c:v>
                </c:pt>
                <c:pt idx="2">
                  <c:v>1.9569999999999999</c:v>
                </c:pt>
                <c:pt idx="3">
                  <c:v>0.76000000000000034</c:v>
                </c:pt>
                <c:pt idx="4">
                  <c:v>0.13339999999999999</c:v>
                </c:pt>
                <c:pt idx="5">
                  <c:v>0.55900000000000005</c:v>
                </c:pt>
                <c:pt idx="6">
                  <c:v>0.46700000000000008</c:v>
                </c:pt>
                <c:pt idx="7">
                  <c:v>0.4666666666666669</c:v>
                </c:pt>
                <c:pt idx="8">
                  <c:v>0.93333333333333335</c:v>
                </c:pt>
              </c:numCache>
            </c:numRef>
          </c:val>
        </c:ser>
        <c:ser>
          <c:idx val="5"/>
          <c:order val="5"/>
          <c:tx>
            <c:strRef>
              <c:f>Sheet1!$G$1</c:f>
              <c:strCache>
                <c:ptCount val="1"/>
                <c:pt idx="0">
                  <c:v>SWAP4</c:v>
                </c:pt>
              </c:strCache>
            </c:strRef>
          </c:tx>
          <c:spPr>
            <a:solidFill>
              <a:schemeClr val="accent2">
                <a:lumMod val="60000"/>
                <a:lumOff val="40000"/>
                <a:alpha val="30000"/>
              </a:schemeClr>
            </a:solidFill>
          </c:spPr>
          <c:invertIfNegative val="0"/>
          <c:cat>
            <c:strRef>
              <c:f>Sheet1!$A$2:$A$10</c:f>
              <c:strCache>
                <c:ptCount val="9"/>
                <c:pt idx="0">
                  <c:v>Abandonm Rate</c:v>
                </c:pt>
                <c:pt idx="1">
                  <c:v>Reform Rate</c:v>
                </c:pt>
                <c:pt idx="2">
                  <c:v>Queries per S</c:v>
                </c:pt>
                <c:pt idx="3">
                  <c:v>Number of C</c:v>
                </c:pt>
                <c:pt idx="4">
                  <c:v>Click@1</c:v>
                </c:pt>
                <c:pt idx="5">
                  <c:v>Max Recip Rank</c:v>
                </c:pt>
                <c:pt idx="6">
                  <c:v>Mean Recip Rank</c:v>
                </c:pt>
                <c:pt idx="7">
                  <c:v>Time to First C</c:v>
                </c:pt>
                <c:pt idx="8">
                  <c:v>Time to Last C</c:v>
                </c:pt>
              </c:strCache>
            </c:strRef>
          </c:cat>
          <c:val>
            <c:numRef>
              <c:f>Sheet1!$G$2:$G$10</c:f>
              <c:numCache>
                <c:formatCode>General</c:formatCode>
                <c:ptCount val="9"/>
                <c:pt idx="0">
                  <c:v>0.69800000000000029</c:v>
                </c:pt>
                <c:pt idx="1">
                  <c:v>0.24800000000000008</c:v>
                </c:pt>
                <c:pt idx="2">
                  <c:v>1.8839999999999992</c:v>
                </c:pt>
                <c:pt idx="3">
                  <c:v>0.73400000000000032</c:v>
                </c:pt>
                <c:pt idx="4">
                  <c:v>9.8300000000000068E-2</c:v>
                </c:pt>
                <c:pt idx="5">
                  <c:v>0.48800000000000021</c:v>
                </c:pt>
                <c:pt idx="6">
                  <c:v>0.39400000000000024</c:v>
                </c:pt>
                <c:pt idx="7">
                  <c:v>0.53333333333333333</c:v>
                </c:pt>
                <c:pt idx="8">
                  <c:v>1.1000000000000001</c:v>
                </c:pt>
              </c:numCache>
            </c:numRef>
          </c:val>
        </c:ser>
        <c:dLbls>
          <c:showLegendKey val="0"/>
          <c:showVal val="0"/>
          <c:showCatName val="0"/>
          <c:showSerName val="0"/>
          <c:showPercent val="0"/>
          <c:showBubbleSize val="0"/>
        </c:dLbls>
        <c:gapWidth val="150"/>
        <c:axId val="123302656"/>
        <c:axId val="123304192"/>
      </c:barChart>
      <c:catAx>
        <c:axId val="123302656"/>
        <c:scaling>
          <c:orientation val="minMax"/>
        </c:scaling>
        <c:delete val="0"/>
        <c:axPos val="b"/>
        <c:majorTickMark val="out"/>
        <c:minorTickMark val="none"/>
        <c:tickLblPos val="nextTo"/>
        <c:crossAx val="123304192"/>
        <c:crosses val="autoZero"/>
        <c:auto val="1"/>
        <c:lblAlgn val="ctr"/>
        <c:lblOffset val="100"/>
        <c:noMultiLvlLbl val="0"/>
      </c:catAx>
      <c:valAx>
        <c:axId val="123304192"/>
        <c:scaling>
          <c:orientation val="minMax"/>
        </c:scaling>
        <c:delete val="0"/>
        <c:axPos val="l"/>
        <c:majorGridlines/>
        <c:numFmt formatCode="General" sourceLinked="1"/>
        <c:majorTickMark val="out"/>
        <c:minorTickMark val="none"/>
        <c:tickLblPos val="nextTo"/>
        <c:crossAx val="123302656"/>
        <c:crosses val="autoZero"/>
        <c:crossBetween val="between"/>
      </c:valAx>
      <c:spPr>
        <a:solidFill>
          <a:schemeClr val="bg1"/>
        </a:solidFill>
      </c:spPr>
    </c:plotArea>
    <c:legend>
      <c:legendPos val="r"/>
      <c:layout>
        <c:manualLayout>
          <c:xMode val="edge"/>
          <c:yMode val="edge"/>
          <c:x val="0.54056068763091059"/>
          <c:y val="5.3515696803826847E-2"/>
          <c:w val="0.11408563979515475"/>
          <c:h val="0.3847131863667228"/>
        </c:manualLayout>
      </c:layout>
      <c:overlay val="0"/>
      <c:spPr>
        <a:solidFill>
          <a:prstClr val="black"/>
        </a:solidFill>
      </c:sp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temp!$B$1</c:f>
              <c:strCache>
                <c:ptCount val="1"/>
                <c:pt idx="0">
                  <c:v> B&gt;A </c:v>
                </c:pt>
              </c:strCache>
            </c:strRef>
          </c:tx>
          <c:invertIfNegative val="0"/>
          <c:cat>
            <c:strRef>
              <c:f>temp!$A$2:$A$10</c:f>
              <c:strCache>
                <c:ptCount val="9"/>
                <c:pt idx="0">
                  <c:v>DCG5 </c:v>
                </c:pt>
                <c:pt idx="1">
                  <c:v>Abandonment Rate </c:v>
                </c:pt>
                <c:pt idx="2">
                  <c:v>Clicks per Query </c:v>
                </c:pt>
                <c:pt idx="3">
                  <c:v>Clicks@1 </c:v>
                </c:pt>
                <c:pt idx="4">
                  <c:v>pSkip </c:v>
                </c:pt>
                <c:pt idx="5">
                  <c:v>Max Reciprocal Rank </c:v>
                </c:pt>
                <c:pt idx="6">
                  <c:v>Mean Reciprocal Rank </c:v>
                </c:pt>
                <c:pt idx="7">
                  <c:v>Time to First Click </c:v>
                </c:pt>
                <c:pt idx="8">
                  <c:v>Time to Last Click </c:v>
                </c:pt>
              </c:strCache>
            </c:strRef>
          </c:cat>
          <c:val>
            <c:numRef>
              <c:f>temp!$B$2:$B$10</c:f>
              <c:numCache>
                <c:formatCode>General</c:formatCode>
                <c:ptCount val="9"/>
                <c:pt idx="0">
                  <c:v>0.27</c:v>
                </c:pt>
                <c:pt idx="1">
                  <c:v>-0.21400000000000008</c:v>
                </c:pt>
                <c:pt idx="2">
                  <c:v>-0.36500000000000021</c:v>
                </c:pt>
                <c:pt idx="3">
                  <c:v>4.9000000000000037E-2</c:v>
                </c:pt>
                <c:pt idx="4">
                  <c:v>-3.9000000000000014E-2</c:v>
                </c:pt>
                <c:pt idx="5">
                  <c:v>-6.9000000000000034E-2</c:v>
                </c:pt>
                <c:pt idx="6">
                  <c:v>-1.4000000000000002E-2</c:v>
                </c:pt>
                <c:pt idx="7">
                  <c:v>0.64600000000000035</c:v>
                </c:pt>
                <c:pt idx="8">
                  <c:v>-0.72500000000000031</c:v>
                </c:pt>
              </c:numCache>
            </c:numRef>
          </c:val>
        </c:ser>
        <c:ser>
          <c:idx val="1"/>
          <c:order val="1"/>
          <c:tx>
            <c:strRef>
              <c:f>temp!$C$1</c:f>
              <c:strCache>
                <c:ptCount val="1"/>
                <c:pt idx="0">
                  <c:v> C&gt;A </c:v>
                </c:pt>
              </c:strCache>
            </c:strRef>
          </c:tx>
          <c:invertIfNegative val="0"/>
          <c:cat>
            <c:strRef>
              <c:f>temp!$A$2:$A$10</c:f>
              <c:strCache>
                <c:ptCount val="9"/>
                <c:pt idx="0">
                  <c:v>DCG5 </c:v>
                </c:pt>
                <c:pt idx="1">
                  <c:v>Abandonment Rate </c:v>
                </c:pt>
                <c:pt idx="2">
                  <c:v>Clicks per Query </c:v>
                </c:pt>
                <c:pt idx="3">
                  <c:v>Clicks@1 </c:v>
                </c:pt>
                <c:pt idx="4">
                  <c:v>pSkip </c:v>
                </c:pt>
                <c:pt idx="5">
                  <c:v>Max Reciprocal Rank </c:v>
                </c:pt>
                <c:pt idx="6">
                  <c:v>Mean Reciprocal Rank </c:v>
                </c:pt>
                <c:pt idx="7">
                  <c:v>Time to First Click </c:v>
                </c:pt>
                <c:pt idx="8">
                  <c:v>Time to Last Click </c:v>
                </c:pt>
              </c:strCache>
            </c:strRef>
          </c:cat>
          <c:val>
            <c:numRef>
              <c:f>temp!$C$2:$C$10</c:f>
              <c:numCache>
                <c:formatCode>General</c:formatCode>
                <c:ptCount val="9"/>
                <c:pt idx="0">
                  <c:v>0.5</c:v>
                </c:pt>
                <c:pt idx="1">
                  <c:v>8.4000000000000047E-2</c:v>
                </c:pt>
                <c:pt idx="2">
                  <c:v>-3.3000000000000002E-2</c:v>
                </c:pt>
                <c:pt idx="3">
                  <c:v>0.24500000000000008</c:v>
                </c:pt>
                <c:pt idx="4">
                  <c:v>0.14000000000000001</c:v>
                </c:pt>
                <c:pt idx="5">
                  <c:v>0.15500000000000008</c:v>
                </c:pt>
                <c:pt idx="6">
                  <c:v>0.17800000000000007</c:v>
                </c:pt>
                <c:pt idx="7">
                  <c:v>0.24500000000000008</c:v>
                </c:pt>
                <c:pt idx="8">
                  <c:v>-0.28200000000000008</c:v>
                </c:pt>
              </c:numCache>
            </c:numRef>
          </c:val>
        </c:ser>
        <c:ser>
          <c:idx val="2"/>
          <c:order val="2"/>
          <c:tx>
            <c:strRef>
              <c:f>temp!$D$1</c:f>
              <c:strCache>
                <c:ptCount val="1"/>
                <c:pt idx="0">
                  <c:v> D&gt;A </c:v>
                </c:pt>
              </c:strCache>
            </c:strRef>
          </c:tx>
          <c:invertIfNegative val="0"/>
          <c:cat>
            <c:strRef>
              <c:f>temp!$A$2:$A$10</c:f>
              <c:strCache>
                <c:ptCount val="9"/>
                <c:pt idx="0">
                  <c:v>DCG5 </c:v>
                </c:pt>
                <c:pt idx="1">
                  <c:v>Abandonment Rate </c:v>
                </c:pt>
                <c:pt idx="2">
                  <c:v>Clicks per Query </c:v>
                </c:pt>
                <c:pt idx="3">
                  <c:v>Clicks@1 </c:v>
                </c:pt>
                <c:pt idx="4">
                  <c:v>pSkip </c:v>
                </c:pt>
                <c:pt idx="5">
                  <c:v>Max Reciprocal Rank </c:v>
                </c:pt>
                <c:pt idx="6">
                  <c:v>Mean Reciprocal Rank </c:v>
                </c:pt>
                <c:pt idx="7">
                  <c:v>Time to First Click </c:v>
                </c:pt>
                <c:pt idx="8">
                  <c:v>Time to Last Click </c:v>
                </c:pt>
              </c:strCache>
            </c:strRef>
          </c:cat>
          <c:val>
            <c:numRef>
              <c:f>temp!$D$2:$D$10</c:f>
              <c:numCache>
                <c:formatCode>General</c:formatCode>
                <c:ptCount val="9"/>
                <c:pt idx="0">
                  <c:v>0.65000000000000036</c:v>
                </c:pt>
                <c:pt idx="1">
                  <c:v>0.22800000000000004</c:v>
                </c:pt>
                <c:pt idx="2">
                  <c:v>-9.7000000000000017E-2</c:v>
                </c:pt>
                <c:pt idx="3">
                  <c:v>0.84400000000000031</c:v>
                </c:pt>
                <c:pt idx="4">
                  <c:v>0.46500000000000002</c:v>
                </c:pt>
                <c:pt idx="5">
                  <c:v>0.52700000000000002</c:v>
                </c:pt>
                <c:pt idx="6">
                  <c:v>0.59900000000000009</c:v>
                </c:pt>
                <c:pt idx="7">
                  <c:v>0.38100000000000017</c:v>
                </c:pt>
                <c:pt idx="8">
                  <c:v>-0.23300000000000001</c:v>
                </c:pt>
              </c:numCache>
            </c:numRef>
          </c:val>
        </c:ser>
        <c:ser>
          <c:idx val="3"/>
          <c:order val="3"/>
          <c:tx>
            <c:strRef>
              <c:f>temp!$E$1</c:f>
              <c:strCache>
                <c:ptCount val="1"/>
                <c:pt idx="0">
                  <c:v> C&gt;B </c:v>
                </c:pt>
              </c:strCache>
            </c:strRef>
          </c:tx>
          <c:invertIfNegative val="0"/>
          <c:cat>
            <c:strRef>
              <c:f>temp!$A$2:$A$10</c:f>
              <c:strCache>
                <c:ptCount val="9"/>
                <c:pt idx="0">
                  <c:v>DCG5 </c:v>
                </c:pt>
                <c:pt idx="1">
                  <c:v>Abandonment Rate </c:v>
                </c:pt>
                <c:pt idx="2">
                  <c:v>Clicks per Query </c:v>
                </c:pt>
                <c:pt idx="3">
                  <c:v>Clicks@1 </c:v>
                </c:pt>
                <c:pt idx="4">
                  <c:v>pSkip </c:v>
                </c:pt>
                <c:pt idx="5">
                  <c:v>Max Reciprocal Rank </c:v>
                </c:pt>
                <c:pt idx="6">
                  <c:v>Mean Reciprocal Rank </c:v>
                </c:pt>
                <c:pt idx="7">
                  <c:v>Time to First Click </c:v>
                </c:pt>
                <c:pt idx="8">
                  <c:v>Time to Last Click </c:v>
                </c:pt>
              </c:strCache>
            </c:strRef>
          </c:cat>
          <c:val>
            <c:numRef>
              <c:f>temp!$E$2:$E$10</c:f>
              <c:numCache>
                <c:formatCode>General</c:formatCode>
                <c:ptCount val="9"/>
                <c:pt idx="0">
                  <c:v>0.23</c:v>
                </c:pt>
                <c:pt idx="1">
                  <c:v>0.29800000000000021</c:v>
                </c:pt>
                <c:pt idx="2">
                  <c:v>0.33400000000000024</c:v>
                </c:pt>
                <c:pt idx="3">
                  <c:v>0.19600000000000004</c:v>
                </c:pt>
                <c:pt idx="4">
                  <c:v>0.18000000000000008</c:v>
                </c:pt>
                <c:pt idx="5">
                  <c:v>0.22400000000000003</c:v>
                </c:pt>
                <c:pt idx="6">
                  <c:v>0.19200000000000003</c:v>
                </c:pt>
                <c:pt idx="7">
                  <c:v>-0.40300000000000002</c:v>
                </c:pt>
                <c:pt idx="8">
                  <c:v>0.44600000000000006</c:v>
                </c:pt>
              </c:numCache>
            </c:numRef>
          </c:val>
        </c:ser>
        <c:ser>
          <c:idx val="4"/>
          <c:order val="4"/>
          <c:tx>
            <c:strRef>
              <c:f>temp!$F$1</c:f>
              <c:strCache>
                <c:ptCount val="1"/>
                <c:pt idx="0">
                  <c:v> D&gt;B </c:v>
                </c:pt>
              </c:strCache>
            </c:strRef>
          </c:tx>
          <c:invertIfNegative val="0"/>
          <c:cat>
            <c:strRef>
              <c:f>temp!$A$2:$A$10</c:f>
              <c:strCache>
                <c:ptCount val="9"/>
                <c:pt idx="0">
                  <c:v>DCG5 </c:v>
                </c:pt>
                <c:pt idx="1">
                  <c:v>Abandonment Rate </c:v>
                </c:pt>
                <c:pt idx="2">
                  <c:v>Clicks per Query </c:v>
                </c:pt>
                <c:pt idx="3">
                  <c:v>Clicks@1 </c:v>
                </c:pt>
                <c:pt idx="4">
                  <c:v>pSkip </c:v>
                </c:pt>
                <c:pt idx="5">
                  <c:v>Max Reciprocal Rank </c:v>
                </c:pt>
                <c:pt idx="6">
                  <c:v>Mean Reciprocal Rank </c:v>
                </c:pt>
                <c:pt idx="7">
                  <c:v>Time to First Click </c:v>
                </c:pt>
                <c:pt idx="8">
                  <c:v>Time to Last Click </c:v>
                </c:pt>
              </c:strCache>
            </c:strRef>
          </c:cat>
          <c:val>
            <c:numRef>
              <c:f>temp!$F$2:$F$10</c:f>
              <c:numCache>
                <c:formatCode>General</c:formatCode>
                <c:ptCount val="9"/>
                <c:pt idx="0">
                  <c:v>0.38000000000000017</c:v>
                </c:pt>
                <c:pt idx="1">
                  <c:v>0.44100000000000006</c:v>
                </c:pt>
                <c:pt idx="2">
                  <c:v>0.26900000000000002</c:v>
                </c:pt>
                <c:pt idx="3">
                  <c:v>0.79500000000000004</c:v>
                </c:pt>
                <c:pt idx="4">
                  <c:v>0.504</c:v>
                </c:pt>
                <c:pt idx="5">
                  <c:v>0.59600000000000009</c:v>
                </c:pt>
                <c:pt idx="6">
                  <c:v>0.61300000000000032</c:v>
                </c:pt>
                <c:pt idx="7">
                  <c:v>-0.26600000000000001</c:v>
                </c:pt>
                <c:pt idx="8">
                  <c:v>0.49600000000000016</c:v>
                </c:pt>
              </c:numCache>
            </c:numRef>
          </c:val>
        </c:ser>
        <c:ser>
          <c:idx val="5"/>
          <c:order val="5"/>
          <c:tx>
            <c:strRef>
              <c:f>temp!$G$1</c:f>
              <c:strCache>
                <c:ptCount val="1"/>
                <c:pt idx="0">
                  <c:v> D&gt;C </c:v>
                </c:pt>
              </c:strCache>
            </c:strRef>
          </c:tx>
          <c:spPr>
            <a:solidFill>
              <a:srgbClr val="92D050"/>
            </a:solidFill>
          </c:spPr>
          <c:invertIfNegative val="0"/>
          <c:cat>
            <c:strRef>
              <c:f>temp!$A$2:$A$10</c:f>
              <c:strCache>
                <c:ptCount val="9"/>
                <c:pt idx="0">
                  <c:v>DCG5 </c:v>
                </c:pt>
                <c:pt idx="1">
                  <c:v>Abandonment Rate </c:v>
                </c:pt>
                <c:pt idx="2">
                  <c:v>Clicks per Query </c:v>
                </c:pt>
                <c:pt idx="3">
                  <c:v>Clicks@1 </c:v>
                </c:pt>
                <c:pt idx="4">
                  <c:v>pSkip </c:v>
                </c:pt>
                <c:pt idx="5">
                  <c:v>Max Reciprocal Rank </c:v>
                </c:pt>
                <c:pt idx="6">
                  <c:v>Mean Reciprocal Rank </c:v>
                </c:pt>
                <c:pt idx="7">
                  <c:v>Time to First Click </c:v>
                </c:pt>
                <c:pt idx="8">
                  <c:v>Time to Last Click </c:v>
                </c:pt>
              </c:strCache>
            </c:strRef>
          </c:cat>
          <c:val>
            <c:numRef>
              <c:f>temp!$G$2:$G$10</c:f>
              <c:numCache>
                <c:formatCode>General</c:formatCode>
                <c:ptCount val="9"/>
                <c:pt idx="0">
                  <c:v>0.16000000000000003</c:v>
                </c:pt>
                <c:pt idx="1">
                  <c:v>0.14400000000000004</c:v>
                </c:pt>
                <c:pt idx="2">
                  <c:v>-6.4000000000000043E-2</c:v>
                </c:pt>
                <c:pt idx="3">
                  <c:v>0.59700000000000009</c:v>
                </c:pt>
                <c:pt idx="4">
                  <c:v>0.32600000000000018</c:v>
                </c:pt>
                <c:pt idx="5">
                  <c:v>0.37100000000000016</c:v>
                </c:pt>
                <c:pt idx="6">
                  <c:v>0.42000000000000015</c:v>
                </c:pt>
                <c:pt idx="7">
                  <c:v>0.13700000000000001</c:v>
                </c:pt>
                <c:pt idx="8">
                  <c:v>5.0000000000000024E-2</c:v>
                </c:pt>
              </c:numCache>
            </c:numRef>
          </c:val>
        </c:ser>
        <c:dLbls>
          <c:showLegendKey val="0"/>
          <c:showVal val="0"/>
          <c:showCatName val="0"/>
          <c:showSerName val="0"/>
          <c:showPercent val="0"/>
          <c:showBubbleSize val="0"/>
        </c:dLbls>
        <c:gapWidth val="150"/>
        <c:axId val="112124288"/>
        <c:axId val="112125824"/>
      </c:barChart>
      <c:catAx>
        <c:axId val="112124288"/>
        <c:scaling>
          <c:orientation val="minMax"/>
        </c:scaling>
        <c:delete val="0"/>
        <c:axPos val="l"/>
        <c:majorTickMark val="out"/>
        <c:minorTickMark val="none"/>
        <c:tickLblPos val="nextTo"/>
        <c:crossAx val="112125824"/>
        <c:crosses val="autoZero"/>
        <c:auto val="1"/>
        <c:lblAlgn val="ctr"/>
        <c:lblOffset val="100"/>
        <c:noMultiLvlLbl val="0"/>
      </c:catAx>
      <c:valAx>
        <c:axId val="112125824"/>
        <c:scaling>
          <c:orientation val="minMax"/>
        </c:scaling>
        <c:delete val="0"/>
        <c:axPos val="b"/>
        <c:majorGridlines/>
        <c:numFmt formatCode="General" sourceLinked="1"/>
        <c:majorTickMark val="out"/>
        <c:minorTickMark val="none"/>
        <c:tickLblPos val="nextTo"/>
        <c:crossAx val="112124288"/>
        <c:crosses val="autoZero"/>
        <c:crossBetween val="between"/>
      </c:valAx>
    </c:plotArea>
    <c:legend>
      <c:legendPos val="r"/>
      <c:layout>
        <c:manualLayout>
          <c:xMode val="edge"/>
          <c:yMode val="edge"/>
          <c:x val="0.84400142234424158"/>
          <c:y val="5.6254392455657484E-2"/>
          <c:w val="0.13354656012037958"/>
          <c:h val="0.32247358334597537"/>
        </c:manualLayout>
      </c:layout>
      <c:overlay val="0"/>
    </c:legend>
    <c:plotVisOnly val="1"/>
    <c:dispBlanksAs val="gap"/>
    <c:showDLblsOverMax val="0"/>
  </c:chart>
  <c:spPr>
    <a:solidFill>
      <a:schemeClr val="bg1">
        <a:lumMod val="85000"/>
        <a:lumOff val="15000"/>
      </a:schemeClr>
    </a:solidFill>
    <a:ln w="38100">
      <a:solidFill>
        <a:schemeClr val="accent6">
          <a:lumMod val="50000"/>
          <a:lumOff val="50000"/>
        </a:schemeClr>
      </a:solidFill>
    </a:ln>
  </c:spPr>
  <c:txPr>
    <a:bodyPr/>
    <a:lstStyle/>
    <a:p>
      <a:pPr>
        <a:defRPr sz="1200">
          <a:latin typeface="+mn-lt"/>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C00000"/>
            </a:solidFill>
          </c:spPr>
          <c:invertIfNegative val="0"/>
          <c:cat>
            <c:strRef>
              <c:f>Sheet1!$A$2:$A$7</c:f>
              <c:strCache>
                <c:ptCount val="6"/>
                <c:pt idx="0">
                  <c:v>ORIG&gt;FLAT</c:v>
                </c:pt>
                <c:pt idx="1">
                  <c:v>FLAT&gt;RAND</c:v>
                </c:pt>
                <c:pt idx="2">
                  <c:v>ORIG&gt;RAND</c:v>
                </c:pt>
                <c:pt idx="3">
                  <c:v>ORIG&gt;SWAP2</c:v>
                </c:pt>
                <c:pt idx="4">
                  <c:v>SWAP2&gt;SWAP4</c:v>
                </c:pt>
                <c:pt idx="5">
                  <c:v>ORIG&gt;SWAP4</c:v>
                </c:pt>
              </c:strCache>
            </c:strRef>
          </c:cat>
          <c:val>
            <c:numRef>
              <c:f>Sheet1!$B$2:$B$7</c:f>
              <c:numCache>
                <c:formatCode>General</c:formatCode>
                <c:ptCount val="6"/>
                <c:pt idx="0">
                  <c:v>30.6</c:v>
                </c:pt>
                <c:pt idx="1">
                  <c:v>28</c:v>
                </c:pt>
                <c:pt idx="2">
                  <c:v>40.9</c:v>
                </c:pt>
                <c:pt idx="3">
                  <c:v>18.100000000000001</c:v>
                </c:pt>
                <c:pt idx="4">
                  <c:v>33.6</c:v>
                </c:pt>
                <c:pt idx="5">
                  <c:v>32.1</c:v>
                </c:pt>
              </c:numCache>
            </c:numRef>
          </c:val>
        </c:ser>
        <c:ser>
          <c:idx val="1"/>
          <c:order val="1"/>
          <c:tx>
            <c:strRef>
              <c:f>Sheet1!$C$1</c:f>
              <c:strCache>
                <c:ptCount val="1"/>
                <c:pt idx="0">
                  <c:v>Series 2</c:v>
                </c:pt>
              </c:strCache>
            </c:strRef>
          </c:tx>
          <c:spPr>
            <a:solidFill>
              <a:srgbClr val="2D2DB9">
                <a:lumMod val="75000"/>
              </a:srgbClr>
            </a:solidFill>
          </c:spPr>
          <c:invertIfNegative val="0"/>
          <c:cat>
            <c:strRef>
              <c:f>Sheet1!$A$2:$A$7</c:f>
              <c:strCache>
                <c:ptCount val="6"/>
                <c:pt idx="0">
                  <c:v>ORIG&gt;FLAT</c:v>
                </c:pt>
                <c:pt idx="1">
                  <c:v>FLAT&gt;RAND</c:v>
                </c:pt>
                <c:pt idx="2">
                  <c:v>ORIG&gt;RAND</c:v>
                </c:pt>
                <c:pt idx="3">
                  <c:v>ORIG&gt;SWAP2</c:v>
                </c:pt>
                <c:pt idx="4">
                  <c:v>SWAP2&gt;SWAP4</c:v>
                </c:pt>
                <c:pt idx="5">
                  <c:v>ORIG&gt;SWAP4</c:v>
                </c:pt>
              </c:strCache>
            </c:strRef>
          </c:cat>
          <c:val>
            <c:numRef>
              <c:f>Sheet1!$C$2:$C$7</c:f>
              <c:numCache>
                <c:formatCode>General</c:formatCode>
                <c:ptCount val="6"/>
                <c:pt idx="0">
                  <c:v>21.9</c:v>
                </c:pt>
                <c:pt idx="1">
                  <c:v>22.9</c:v>
                </c:pt>
                <c:pt idx="2">
                  <c:v>30.1</c:v>
                </c:pt>
                <c:pt idx="3">
                  <c:v>14.6</c:v>
                </c:pt>
                <c:pt idx="4">
                  <c:v>27.5</c:v>
                </c:pt>
                <c:pt idx="5">
                  <c:v>24.5</c:v>
                </c:pt>
              </c:numCache>
            </c:numRef>
          </c:val>
        </c:ser>
        <c:dLbls>
          <c:showLegendKey val="0"/>
          <c:showVal val="0"/>
          <c:showCatName val="0"/>
          <c:showSerName val="0"/>
          <c:showPercent val="0"/>
          <c:showBubbleSize val="0"/>
        </c:dLbls>
        <c:gapWidth val="150"/>
        <c:axId val="193811968"/>
        <c:axId val="193813504"/>
      </c:barChart>
      <c:catAx>
        <c:axId val="193811968"/>
        <c:scaling>
          <c:orientation val="minMax"/>
        </c:scaling>
        <c:delete val="0"/>
        <c:axPos val="b"/>
        <c:majorTickMark val="out"/>
        <c:minorTickMark val="none"/>
        <c:tickLblPos val="nextTo"/>
        <c:crossAx val="193813504"/>
        <c:crosses val="autoZero"/>
        <c:auto val="1"/>
        <c:lblAlgn val="ctr"/>
        <c:lblOffset val="100"/>
        <c:noMultiLvlLbl val="0"/>
      </c:catAx>
      <c:valAx>
        <c:axId val="193813504"/>
        <c:scaling>
          <c:orientation val="minMax"/>
        </c:scaling>
        <c:delete val="0"/>
        <c:axPos val="l"/>
        <c:majorGridlines/>
        <c:numFmt formatCode="General" sourceLinked="1"/>
        <c:majorTickMark val="out"/>
        <c:minorTickMark val="none"/>
        <c:tickLblPos val="nextTo"/>
        <c:crossAx val="1938119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lvl1pPr algn="l" defTabSz="966788">
              <a:defRPr/>
            </a:lvl1pPr>
          </a:lstStyle>
          <a:p>
            <a:pPr>
              <a:defRPr/>
            </a:pPr>
            <a:endParaRPr lang="en-US"/>
          </a:p>
        </p:txBody>
      </p:sp>
      <p:sp>
        <p:nvSpPr>
          <p:cNvPr id="49155"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lvl1pPr algn="r" defTabSz="966788">
              <a:defRPr/>
            </a:lvl1pPr>
          </a:lstStyle>
          <a:p>
            <a:pPr>
              <a:defRPr/>
            </a:pPr>
            <a:endParaRPr lang="en-US"/>
          </a:p>
        </p:txBody>
      </p:sp>
      <p:sp>
        <p:nvSpPr>
          <p:cNvPr id="49156"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59" tIns="48330" rIns="96659" bIns="48330" numCol="1" anchor="b" anchorCtr="0" compatLnSpc="1">
            <a:prstTxWarp prst="textNoShape">
              <a:avLst/>
            </a:prstTxWarp>
          </a:bodyPr>
          <a:lstStyle>
            <a:lvl1pPr algn="l" defTabSz="966788">
              <a:defRPr/>
            </a:lvl1pPr>
          </a:lstStyle>
          <a:p>
            <a:pPr>
              <a:defRPr/>
            </a:pPr>
            <a:endParaRPr lang="en-US"/>
          </a:p>
        </p:txBody>
      </p:sp>
      <p:sp>
        <p:nvSpPr>
          <p:cNvPr id="49157"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59" tIns="48330" rIns="96659" bIns="48330" numCol="1" anchor="b" anchorCtr="0" compatLnSpc="1">
            <a:prstTxWarp prst="textNoShape">
              <a:avLst/>
            </a:prstTxWarp>
          </a:bodyPr>
          <a:lstStyle>
            <a:lvl1pPr algn="r" defTabSz="966788">
              <a:defRPr/>
            </a:lvl1pPr>
          </a:lstStyle>
          <a:p>
            <a:pPr>
              <a:defRPr/>
            </a:pPr>
            <a:fld id="{F4D62933-A791-44B4-A764-A61E791536C2}" type="slidenum">
              <a:rPr lang="en-US"/>
              <a:pPr>
                <a:defRPr/>
              </a:pPr>
              <a:t>‹#›</a:t>
            </a:fld>
            <a:endParaRPr lang="en-US"/>
          </a:p>
        </p:txBody>
      </p:sp>
    </p:spTree>
    <p:extLst>
      <p:ext uri="{BB962C8B-B14F-4D97-AF65-F5344CB8AC3E}">
        <p14:creationId xmlns:p14="http://schemas.microsoft.com/office/powerpoint/2010/main" val="1926552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lvl1pPr algn="l" defTabSz="966788">
              <a:defRPr/>
            </a:lvl1pPr>
          </a:lstStyle>
          <a:p>
            <a:pPr>
              <a:defRPr/>
            </a:pPr>
            <a:endParaRPr lang="en-US"/>
          </a:p>
        </p:txBody>
      </p:sp>
      <p:sp>
        <p:nvSpPr>
          <p:cNvPr id="4403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lvl1pPr algn="r" defTabSz="966788">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976313" y="4560888"/>
            <a:ext cx="5362575" cy="4319587"/>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03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59" tIns="48330" rIns="96659" bIns="48330" numCol="1" anchor="b" anchorCtr="0" compatLnSpc="1">
            <a:prstTxWarp prst="textNoShape">
              <a:avLst/>
            </a:prstTxWarp>
          </a:bodyPr>
          <a:lstStyle>
            <a:lvl1pPr algn="l" defTabSz="966788">
              <a:defRPr/>
            </a:lvl1pPr>
          </a:lstStyle>
          <a:p>
            <a:pPr>
              <a:defRPr/>
            </a:pPr>
            <a:endParaRPr lang="en-US"/>
          </a:p>
        </p:txBody>
      </p:sp>
      <p:sp>
        <p:nvSpPr>
          <p:cNvPr id="4403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59" tIns="48330" rIns="96659" bIns="48330" numCol="1" anchor="b" anchorCtr="0" compatLnSpc="1">
            <a:prstTxWarp prst="textNoShape">
              <a:avLst/>
            </a:prstTxWarp>
          </a:bodyPr>
          <a:lstStyle>
            <a:lvl1pPr algn="r" defTabSz="966788">
              <a:defRPr/>
            </a:lvl1pPr>
          </a:lstStyle>
          <a:p>
            <a:pPr>
              <a:defRPr/>
            </a:pPr>
            <a:fld id="{6B49054B-FB52-44B4-AA37-42E26A382B74}" type="slidenum">
              <a:rPr lang="en-US"/>
              <a:pPr>
                <a:defRPr/>
              </a:pPr>
              <a:t>‹#›</a:t>
            </a:fld>
            <a:endParaRPr lang="en-US"/>
          </a:p>
        </p:txBody>
      </p:sp>
    </p:spTree>
    <p:extLst>
      <p:ext uri="{BB962C8B-B14F-4D97-AF65-F5344CB8AC3E}">
        <p14:creationId xmlns:p14="http://schemas.microsoft.com/office/powerpoint/2010/main" val="17512641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1DCA1BD-E695-49FC-B33A-60818A852762}" type="slidenum">
              <a:rPr lang="en-US" smtClean="0"/>
              <a:pPr/>
              <a:t>1</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8" charset="0"/>
                <a:ea typeface="+mn-ea"/>
                <a:cs typeface="+mn-cs"/>
              </a:rPr>
              <a:t>We have seen that, given two bandits bi and </a:t>
            </a:r>
            <a:r>
              <a:rPr lang="en-US" sz="1200" kern="1200" baseline="0" dirty="0" err="1" smtClean="0">
                <a:solidFill>
                  <a:schemeClr val="tx1"/>
                </a:solidFill>
                <a:latin typeface="Times New Roman" pitchFamily="18" charset="0"/>
                <a:ea typeface="+mn-ea"/>
                <a:cs typeface="+mn-cs"/>
              </a:rPr>
              <a:t>bj</a:t>
            </a:r>
            <a:r>
              <a:rPr lang="en-US" sz="1200" kern="1200" baseline="0" dirty="0" smtClean="0">
                <a:solidFill>
                  <a:schemeClr val="tx1"/>
                </a:solidFill>
                <a:latin typeface="Times New Roman" pitchFamily="18" charset="0"/>
                <a:ea typeface="+mn-ea"/>
                <a:cs typeface="+mn-cs"/>
              </a:rPr>
              <a:t> with P(bi &gt; </a:t>
            </a:r>
            <a:r>
              <a:rPr lang="en-US" sz="1200" kern="1200" baseline="0" dirty="0" err="1" smtClean="0">
                <a:solidFill>
                  <a:schemeClr val="tx1"/>
                </a:solidFill>
                <a:latin typeface="Times New Roman" pitchFamily="18" charset="0"/>
                <a:ea typeface="+mn-ea"/>
                <a:cs typeface="+mn-cs"/>
              </a:rPr>
              <a:t>bj</a:t>
            </a:r>
            <a:r>
              <a:rPr lang="en-US" sz="1200" kern="1200" baseline="0" dirty="0" smtClean="0">
                <a:solidFill>
                  <a:schemeClr val="tx1"/>
                </a:solidFill>
                <a:latin typeface="Times New Roman" pitchFamily="18" charset="0"/>
                <a:ea typeface="+mn-ea"/>
                <a:cs typeface="+mn-cs"/>
              </a:rPr>
              <a:t>) = 1=2 + </a:t>
            </a:r>
            <a:r>
              <a:rPr lang="en-US" sz="1200" kern="1200" baseline="0" dirty="0" err="1" smtClean="0">
                <a:solidFill>
                  <a:schemeClr val="tx1"/>
                </a:solidFill>
                <a:latin typeface="Times New Roman" pitchFamily="18" charset="0"/>
                <a:ea typeface="+mn-ea"/>
                <a:cs typeface="+mn-cs"/>
              </a:rPr>
              <a:t>eps</a:t>
            </a:r>
            <a:r>
              <a:rPr lang="en-US" sz="1200" kern="1200" baseline="0" dirty="0" smtClean="0">
                <a:solidFill>
                  <a:schemeClr val="tx1"/>
                </a:solidFill>
                <a:latin typeface="Times New Roman" pitchFamily="18" charset="0"/>
                <a:ea typeface="+mn-ea"/>
                <a:cs typeface="+mn-cs"/>
              </a:rPr>
              <a:t>; we</a:t>
            </a:r>
          </a:p>
          <a:p>
            <a:r>
              <a:rPr lang="en-US" sz="1200" kern="1200" baseline="0" dirty="0" smtClean="0">
                <a:solidFill>
                  <a:schemeClr val="tx1"/>
                </a:solidFill>
                <a:latin typeface="Times New Roman" pitchFamily="18" charset="0"/>
                <a:ea typeface="+mn-ea"/>
                <a:cs typeface="+mn-cs"/>
              </a:rPr>
              <a:t>can identify the better bandit with probability at least 1-1/T after O(log T/eps^2)</a:t>
            </a:r>
          </a:p>
          <a:p>
            <a:r>
              <a:rPr lang="en-US" sz="1200" kern="1200" baseline="0" dirty="0" smtClean="0">
                <a:solidFill>
                  <a:schemeClr val="tx1"/>
                </a:solidFill>
                <a:latin typeface="Times New Roman" pitchFamily="18" charset="0"/>
                <a:ea typeface="+mn-ea"/>
                <a:cs typeface="+mn-cs"/>
              </a:rPr>
              <a:t>comparisons. If this is in fact the minimum number of comparisons required,</a:t>
            </a:r>
          </a:p>
          <a:p>
            <a:r>
              <a:rPr lang="en-US" sz="1200" kern="1200" baseline="0" dirty="0" smtClean="0">
                <a:solidFill>
                  <a:schemeClr val="tx1"/>
                </a:solidFill>
                <a:latin typeface="Times New Roman" pitchFamily="18" charset="0"/>
                <a:ea typeface="+mn-ea"/>
                <a:cs typeface="+mn-cs"/>
              </a:rPr>
              <a:t>then we would suspect that any algorithm for the above decision problem that</a:t>
            </a:r>
          </a:p>
          <a:p>
            <a:r>
              <a:rPr lang="en-US" sz="1200" kern="1200" baseline="0" dirty="0" smtClean="0">
                <a:solidFill>
                  <a:schemeClr val="tx1"/>
                </a:solidFill>
                <a:latin typeface="Times New Roman" pitchFamily="18" charset="0"/>
                <a:ea typeface="+mn-ea"/>
                <a:cs typeface="+mn-cs"/>
              </a:rPr>
              <a:t>is uniformly good over all problem instances must perform (log T=2) comparisons</a:t>
            </a:r>
          </a:p>
          <a:p>
            <a:r>
              <a:rPr lang="en-US" sz="1200" kern="1200" baseline="0" dirty="0" smtClean="0">
                <a:solidFill>
                  <a:schemeClr val="tx1"/>
                </a:solidFill>
                <a:latin typeface="Times New Roman" pitchFamily="18" charset="0"/>
                <a:ea typeface="+mn-ea"/>
                <a:cs typeface="+mn-cs"/>
              </a:rPr>
              <a:t>involving each inferior bandit.</a:t>
            </a:r>
            <a:endParaRPr lang="en-US" dirty="0"/>
          </a:p>
        </p:txBody>
      </p:sp>
      <p:sp>
        <p:nvSpPr>
          <p:cNvPr id="4" name="Slide Number Placeholder 3"/>
          <p:cNvSpPr>
            <a:spLocks noGrp="1"/>
          </p:cNvSpPr>
          <p:nvPr>
            <p:ph type="sldNum" sz="quarter" idx="10"/>
          </p:nvPr>
        </p:nvSpPr>
        <p:spPr/>
        <p:txBody>
          <a:bodyPr/>
          <a:lstStyle/>
          <a:p>
            <a:pPr>
              <a:defRPr/>
            </a:pPr>
            <a:fld id="{6B49054B-FB52-44B4-AA37-42E26A382B74}" type="slidenum">
              <a:rPr lang="en-US" smtClean="0"/>
              <a:pPr>
                <a:defRPr/>
              </a:pPr>
              <a:t>29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CFBE4BB-8887-40E9-8D07-4EAF5EDD7BC1}" type="slidenum">
              <a:rPr lang="en-US" smtClean="0"/>
              <a:pPr/>
              <a:t>47</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FB7AE0F-6241-4922-BD74-6E33A36943F9}" type="slidenum">
              <a:rPr lang="en-US" smtClean="0"/>
              <a:pPr/>
              <a:t>48</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A6AA4A07-A722-44E2-A8A6-D923E47957D3}" type="slidenum">
              <a:rPr lang="en-US" smtClean="0"/>
              <a:pPr/>
              <a:t>49</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8B22E8C-A008-489E-9183-CF20008DC576}" type="slidenum">
              <a:rPr lang="en-US" smtClean="0"/>
              <a:pPr/>
              <a:t>50</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Scenario:</a:t>
            </a:r>
            <a:r>
              <a:rPr lang="en-US" baseline="0" dirty="0" smtClean="0"/>
              <a:t> </a:t>
            </a:r>
          </a:p>
          <a:p>
            <a:pPr>
              <a:buFont typeface="Arial" pitchFamily="34" charset="0"/>
              <a:buChar char="•"/>
            </a:pPr>
            <a:r>
              <a:rPr lang="en-US" baseline="0" dirty="0" smtClean="0"/>
              <a:t> Off-the-shelf IR system installed on company intranet</a:t>
            </a:r>
          </a:p>
          <a:p>
            <a:pPr>
              <a:buFont typeface="Arial" pitchFamily="34" charset="0"/>
              <a:buChar char="•"/>
            </a:pPr>
            <a:r>
              <a:rPr lang="en-US" baseline="0" dirty="0" smtClean="0"/>
              <a:t> scientific paper search</a:t>
            </a:r>
          </a:p>
          <a:p>
            <a:pPr>
              <a:buFont typeface="Arial" pitchFamily="34" charset="0"/>
              <a:buChar char="•"/>
            </a:pPr>
            <a:r>
              <a:rPr lang="en-US" baseline="0" dirty="0" smtClean="0"/>
              <a:t> any other search that does not have big bucks</a:t>
            </a:r>
            <a:endParaRPr lang="en-US" dirty="0"/>
          </a:p>
        </p:txBody>
      </p:sp>
      <p:sp>
        <p:nvSpPr>
          <p:cNvPr id="4" name="Slide Number Placeholder 3"/>
          <p:cNvSpPr>
            <a:spLocks noGrp="1"/>
          </p:cNvSpPr>
          <p:nvPr>
            <p:ph type="sldNum" sz="quarter" idx="10"/>
          </p:nvPr>
        </p:nvSpPr>
        <p:spPr/>
        <p:txBody>
          <a:bodyPr/>
          <a:lstStyle/>
          <a:p>
            <a:pPr>
              <a:defRPr/>
            </a:pPr>
            <a:fld id="{6B49054B-FB52-44B4-AA37-42E26A382B74}"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a:t>
            </a:r>
          </a:p>
          <a:p>
            <a:pPr>
              <a:buFont typeface="Arial" pitchFamily="34" charset="0"/>
              <a:buChar char="•"/>
            </a:pPr>
            <a:r>
              <a:rPr lang="en-US" baseline="0" dirty="0" smtClean="0"/>
              <a:t>Data Cleaning</a:t>
            </a:r>
          </a:p>
          <a:p>
            <a:pPr>
              <a:buFont typeface="Arial" pitchFamily="34" charset="0"/>
              <a:buChar char="•"/>
            </a:pPr>
            <a:r>
              <a:rPr lang="en-US" dirty="0" smtClean="0"/>
              <a:t>Two months worth</a:t>
            </a:r>
            <a:r>
              <a:rPr lang="en-US" baseline="0" dirty="0" smtClean="0"/>
              <a:t> of data (700 queries / 300 users per day)</a:t>
            </a:r>
          </a:p>
        </p:txBody>
      </p:sp>
      <p:sp>
        <p:nvSpPr>
          <p:cNvPr id="4" name="Slide Number Placeholder 3"/>
          <p:cNvSpPr>
            <a:spLocks noGrp="1"/>
          </p:cNvSpPr>
          <p:nvPr>
            <p:ph type="sldNum" sz="quarter" idx="10"/>
          </p:nvPr>
        </p:nvSpPr>
        <p:spPr/>
        <p:txBody>
          <a:bodyPr/>
          <a:lstStyle/>
          <a:p>
            <a:pPr>
              <a:defRPr/>
            </a:pPr>
            <a:fld id="{6B49054B-FB52-44B4-AA37-42E26A382B74}" type="slidenum">
              <a:rPr lang="en-US" smtClean="0"/>
              <a:pPr>
                <a:defRPr/>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Scenario:</a:t>
            </a:r>
            <a:r>
              <a:rPr lang="en-US" baseline="0" dirty="0" smtClean="0"/>
              <a:t> </a:t>
            </a:r>
          </a:p>
          <a:p>
            <a:pPr>
              <a:buFont typeface="Arial" pitchFamily="34" charset="0"/>
              <a:buChar char="•"/>
            </a:pPr>
            <a:r>
              <a:rPr lang="en-US" baseline="0" dirty="0" smtClean="0"/>
              <a:t> Off-the-shelf IR system installed on company intranet</a:t>
            </a:r>
          </a:p>
          <a:p>
            <a:pPr>
              <a:buFont typeface="Arial" pitchFamily="34" charset="0"/>
              <a:buChar char="•"/>
            </a:pPr>
            <a:r>
              <a:rPr lang="en-US" baseline="0" dirty="0" smtClean="0"/>
              <a:t> scientific paper search</a:t>
            </a:r>
          </a:p>
          <a:p>
            <a:pPr>
              <a:buFont typeface="Arial" pitchFamily="34" charset="0"/>
              <a:buChar char="•"/>
            </a:pPr>
            <a:r>
              <a:rPr lang="en-US" baseline="0" dirty="0" smtClean="0"/>
              <a:t> any other search that does not have big bucks</a:t>
            </a:r>
            <a:endParaRPr lang="en-US" dirty="0"/>
          </a:p>
        </p:txBody>
      </p:sp>
      <p:sp>
        <p:nvSpPr>
          <p:cNvPr id="4" name="Slide Number Placeholder 3"/>
          <p:cNvSpPr>
            <a:spLocks noGrp="1"/>
          </p:cNvSpPr>
          <p:nvPr>
            <p:ph type="sldNum" sz="quarter" idx="10"/>
          </p:nvPr>
        </p:nvSpPr>
        <p:spPr/>
        <p:txBody>
          <a:bodyPr/>
          <a:lstStyle/>
          <a:p>
            <a:pPr>
              <a:defRPr/>
            </a:pPr>
            <a:fld id="{6B49054B-FB52-44B4-AA37-42E26A382B74}" type="slidenum">
              <a:rPr lang="en-US" smtClean="0"/>
              <a:pPr>
                <a:defRPr/>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ym typeface="Wingdings" pitchFamily="2" charset="2"/>
              </a:rPr>
              <a:t>If only I could get 1 (noisy) bit of knowledge out of every user interaction.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B49054B-FB52-44B4-AA37-42E26A382B74}" type="slidenum">
              <a:rPr lang="en-US" smtClean="0"/>
              <a:pPr>
                <a:defRPr/>
              </a:pPr>
              <a:t>15</a:t>
            </a:fld>
            <a:endParaRPr lang="en-US"/>
          </a:p>
        </p:txBody>
      </p:sp>
    </p:spTree>
    <p:extLst>
      <p:ext uri="{BB962C8B-B14F-4D97-AF65-F5344CB8AC3E}">
        <p14:creationId xmlns:p14="http://schemas.microsoft.com/office/powerpoint/2010/main" val="4237762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CCE1E1A-B818-480B-B186-DAC6F735CE6F}" type="slidenum">
              <a:rPr lang="en-US" smtClean="0"/>
              <a:pPr/>
              <a:t>17</a:t>
            </a:fld>
            <a:endParaRPr lang="en-US" dirty="0" smtClean="0"/>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You might want to skip this slide.</a:t>
            </a:r>
          </a:p>
          <a:p>
            <a:pPr eaLnBrk="1" hangingPunct="1"/>
            <a:endParaRPr lang="en-US" dirty="0" smtClean="0"/>
          </a:p>
          <a:p>
            <a:pPr eaLnBrk="1" hangingPunct="1"/>
            <a:r>
              <a:rPr lang="en-US" dirty="0" smtClean="0"/>
              <a:t>This is the evaluation method. Get the ranking for the learned retrieval function and for the standard retrieval function (e.g. Google).</a:t>
            </a:r>
          </a:p>
          <a:p>
            <a:pPr eaLnBrk="1" hangingPunct="1"/>
            <a:endParaRPr lang="en-US" dirty="0" smtClean="0"/>
          </a:p>
          <a:p>
            <a:pPr eaLnBrk="1" hangingPunct="1"/>
            <a:r>
              <a:rPr lang="en-US" dirty="0" smtClean="0"/>
              <a:t>Combine both rankings into one combined ranking in a “fair and unbiased” way. This means, that at each position in the combined ranking the number of links from “learned” equals the number of links from “</a:t>
            </a:r>
            <a:r>
              <a:rPr lang="en-US" dirty="0" err="1" smtClean="0"/>
              <a:t>google</a:t>
            </a:r>
            <a:r>
              <a:rPr lang="en-US" dirty="0" smtClean="0"/>
              <a:t>” plus/minus 1. So, if user have no preference for a ranking function, with 50/50 chance they will click on links from either ranking function.</a:t>
            </a:r>
          </a:p>
          <a:p>
            <a:pPr eaLnBrk="1" hangingPunct="1"/>
            <a:endParaRPr lang="en-US" dirty="0" smtClean="0"/>
          </a:p>
          <a:p>
            <a:pPr eaLnBrk="1" hangingPunct="1"/>
            <a:r>
              <a:rPr lang="en-US" dirty="0" smtClean="0"/>
              <a:t>We then evaluate, if the users click on links from one ranking function significantly more often. In the example, the lowest click in the combined ranking is 7. Due to the “fair” merging, the user has seen the top 4 from both rankings. Tracing back where the clicked on links came from, 3 links were in the top 4 from “Learned”, but only one in the top  4 from “</a:t>
            </a:r>
            <a:r>
              <a:rPr lang="en-US" dirty="0" err="1" smtClean="0"/>
              <a:t>google</a:t>
            </a:r>
            <a:r>
              <a:rPr lang="en-US" dirty="0" smtClean="0"/>
              <a:t>”. So, “learned” wins on this query.</a:t>
            </a:r>
          </a:p>
          <a:p>
            <a:pPr eaLnBrk="1" hangingPunct="1"/>
            <a:endParaRPr lang="en-US" dirty="0" smtClean="0"/>
          </a:p>
          <a:p>
            <a:pPr eaLnBrk="1" hangingPunct="1"/>
            <a:r>
              <a:rPr lang="en-US" dirty="0" smtClean="0"/>
              <a:t>Note that this is a blind test. Users do not know which retrieval function the link came from. In particular, we use the same abstract generator.</a:t>
            </a:r>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B49054B-FB52-44B4-AA37-42E26A382B74}" type="slidenum">
              <a:rPr lang="en-US" smtClean="0"/>
              <a:pPr>
                <a:defRPr/>
              </a:pPr>
              <a:t>19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B49054B-FB52-44B4-AA37-42E26A382B74}" type="slidenum">
              <a:rPr lang="en-US" smtClean="0"/>
              <a:pPr>
                <a:defRPr/>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G,B,Y,A</a:t>
            </a:r>
            <a:r>
              <a:rPr lang="en-US" baseline="0" dirty="0" smtClean="0"/>
              <a:t> in order of sponsorship</a:t>
            </a:r>
            <a:endParaRPr lang="en-US" dirty="0"/>
          </a:p>
        </p:txBody>
      </p:sp>
      <p:sp>
        <p:nvSpPr>
          <p:cNvPr id="4" name="Slide Number Placeholder 3"/>
          <p:cNvSpPr>
            <a:spLocks noGrp="1"/>
          </p:cNvSpPr>
          <p:nvPr>
            <p:ph type="sldNum" sz="quarter" idx="10"/>
          </p:nvPr>
        </p:nvSpPr>
        <p:spPr/>
        <p:txBody>
          <a:bodyPr/>
          <a:lstStyle/>
          <a:p>
            <a:pPr>
              <a:defRPr/>
            </a:pPr>
            <a:fld id="{6B49054B-FB52-44B4-AA37-42E26A382B74}" type="slidenum">
              <a:rPr lang="en-US" smtClean="0"/>
              <a:pPr>
                <a:defRPr/>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8925"/>
            <a:ext cx="7772400" cy="1470025"/>
          </a:xfrm>
        </p:spPr>
        <p:txBody>
          <a:bodyPr/>
          <a:lstStyle>
            <a:lvl1pPr algn="r">
              <a:defRPr/>
            </a:lvl1pPr>
          </a:lstStyle>
          <a:p>
            <a:r>
              <a:rPr lang="en-US" smtClean="0"/>
              <a:t>Click to edit Master title style</a:t>
            </a:r>
            <a:endParaRPr lang="en-US" dirty="0"/>
          </a:p>
        </p:txBody>
      </p:sp>
      <p:sp>
        <p:nvSpPr>
          <p:cNvPr id="3" name="Subtitle 2"/>
          <p:cNvSpPr>
            <a:spLocks noGrp="1"/>
          </p:cNvSpPr>
          <p:nvPr>
            <p:ph type="subTitle" idx="1"/>
          </p:nvPr>
        </p:nvSpPr>
        <p:spPr>
          <a:xfrm>
            <a:off x="2057400" y="3280410"/>
            <a:ext cx="6400800" cy="2857500"/>
          </a:xfrm>
        </p:spPr>
        <p:txBody>
          <a:bodyPr>
            <a:normAutofit/>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D71ABC-DD78-4DAC-A8CC-A7EFEA07CD8F}" type="slidenum">
              <a:rPr lang="en-US" smtClean="0"/>
              <a:pPr>
                <a:defRPr/>
              </a:pPr>
              <a:t>‹#›</a:t>
            </a:fld>
            <a:endParaRPr lang="en-US"/>
          </a:p>
        </p:txBody>
      </p:sp>
    </p:spTree>
    <p:extLst>
      <p:ext uri="{BB962C8B-B14F-4D97-AF65-F5344CB8AC3E}">
        <p14:creationId xmlns:p14="http://schemas.microsoft.com/office/powerpoint/2010/main" val="118990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76EC5E-9C46-4E8F-B393-AE2A07CBDB24}" type="slidenum">
              <a:rPr lang="en-US" smtClean="0"/>
              <a:pPr>
                <a:defRPr/>
              </a:pPr>
              <a:t>‹#›</a:t>
            </a:fld>
            <a:endParaRPr lang="en-US"/>
          </a:p>
        </p:txBody>
      </p:sp>
    </p:spTree>
    <p:extLst>
      <p:ext uri="{BB962C8B-B14F-4D97-AF65-F5344CB8AC3E}">
        <p14:creationId xmlns:p14="http://schemas.microsoft.com/office/powerpoint/2010/main" val="1695291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F5D359-582A-463C-AD95-C6036E636B0D}" type="slidenum">
              <a:rPr lang="en-US" smtClean="0"/>
              <a:pPr>
                <a:defRPr/>
              </a:pPr>
              <a:t>‹#›</a:t>
            </a:fld>
            <a:endParaRPr lang="en-US"/>
          </a:p>
        </p:txBody>
      </p:sp>
    </p:spTree>
    <p:extLst>
      <p:ext uri="{BB962C8B-B14F-4D97-AF65-F5344CB8AC3E}">
        <p14:creationId xmlns:p14="http://schemas.microsoft.com/office/powerpoint/2010/main" val="475990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756507-4EA5-4E61-AFF7-E52AFD698B79}" type="slidenum">
              <a:rPr lang="en-US" smtClean="0"/>
              <a:pPr>
                <a:defRPr/>
              </a:pPr>
              <a:t>‹#›</a:t>
            </a:fld>
            <a:endParaRPr lang="en-US"/>
          </a:p>
        </p:txBody>
      </p:sp>
    </p:spTree>
    <p:extLst>
      <p:ext uri="{BB962C8B-B14F-4D97-AF65-F5344CB8AC3E}">
        <p14:creationId xmlns:p14="http://schemas.microsoft.com/office/powerpoint/2010/main" val="3956098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9248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0E42B2-0A38-43E4-86A5-86ACD9F29112}" type="slidenum">
              <a:rPr lang="en-US"/>
              <a:pPr>
                <a:defRPr/>
              </a:pPr>
              <a:t>‹#›</a:t>
            </a:fld>
            <a:endParaRPr lang="en-US"/>
          </a:p>
        </p:txBody>
      </p:sp>
    </p:spTree>
    <p:extLst>
      <p:ext uri="{BB962C8B-B14F-4D97-AF65-F5344CB8AC3E}">
        <p14:creationId xmlns:p14="http://schemas.microsoft.com/office/powerpoint/2010/main" val="4034990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49574C-4617-4176-9AE4-297A2E644940}" type="slidenum">
              <a:rPr lang="en-US" smtClean="0"/>
              <a:pPr>
                <a:defRPr/>
              </a:pPr>
              <a:t>‹#›</a:t>
            </a:fld>
            <a:endParaRPr lang="en-US"/>
          </a:p>
        </p:txBody>
      </p:sp>
    </p:spTree>
    <p:extLst>
      <p:ext uri="{BB962C8B-B14F-4D97-AF65-F5344CB8AC3E}">
        <p14:creationId xmlns:p14="http://schemas.microsoft.com/office/powerpoint/2010/main" val="2481563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defTabSz="274320">
              <a:buNone/>
              <a:tabLst/>
              <a:defRPr>
                <a:latin typeface="Courier New" pitchFamily="49" charset="0"/>
                <a:cs typeface="Courier New" pitchFamily="49" charset="0"/>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C548E0-ABFD-4E55-9351-B6084C762DEA}" type="slidenum">
              <a:rPr lang="en-US" smtClean="0"/>
              <a:pPr>
                <a:defRPr/>
              </a:pPr>
              <a:t>‹#›</a:t>
            </a:fld>
            <a:endParaRPr lang="en-US"/>
          </a:p>
        </p:txBody>
      </p:sp>
    </p:spTree>
    <p:extLst>
      <p:ext uri="{BB962C8B-B14F-4D97-AF65-F5344CB8AC3E}">
        <p14:creationId xmlns:p14="http://schemas.microsoft.com/office/powerpoint/2010/main" val="663511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lgn="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F58D6A-BA3D-4C10-9C8B-9B211F2B05CF}" type="slidenum">
              <a:rPr lang="en-US" smtClean="0"/>
              <a:pPr>
                <a:defRPr/>
              </a:pPr>
              <a:t>‹#›</a:t>
            </a:fld>
            <a:endParaRPr lang="en-US"/>
          </a:p>
        </p:txBody>
      </p:sp>
    </p:spTree>
    <p:extLst>
      <p:ext uri="{BB962C8B-B14F-4D97-AF65-F5344CB8AC3E}">
        <p14:creationId xmlns:p14="http://schemas.microsoft.com/office/powerpoint/2010/main" val="1231659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635C5BF-0C8E-4725-8244-4164D83738DC}" type="slidenum">
              <a:rPr lang="en-US" smtClean="0"/>
              <a:pPr>
                <a:defRPr/>
              </a:pPr>
              <a:t>‹#›</a:t>
            </a:fld>
            <a:endParaRPr lang="en-US"/>
          </a:p>
        </p:txBody>
      </p:sp>
    </p:spTree>
    <p:extLst>
      <p:ext uri="{BB962C8B-B14F-4D97-AF65-F5344CB8AC3E}">
        <p14:creationId xmlns:p14="http://schemas.microsoft.com/office/powerpoint/2010/main" val="2552092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D15F1C4-6461-4715-8235-5C4B5005AEBD}" type="slidenum">
              <a:rPr lang="en-US" smtClean="0"/>
              <a:pPr>
                <a:defRPr/>
              </a:pPr>
              <a:t>‹#›</a:t>
            </a:fld>
            <a:endParaRPr lang="en-US"/>
          </a:p>
        </p:txBody>
      </p:sp>
    </p:spTree>
    <p:extLst>
      <p:ext uri="{BB962C8B-B14F-4D97-AF65-F5344CB8AC3E}">
        <p14:creationId xmlns:p14="http://schemas.microsoft.com/office/powerpoint/2010/main" val="173086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408FF71-15D2-46AB-BDA7-19114D11831B}" type="slidenum">
              <a:rPr lang="en-US" smtClean="0"/>
              <a:pPr>
                <a:defRPr/>
              </a:pPr>
              <a:t>‹#›</a:t>
            </a:fld>
            <a:endParaRPr lang="en-US"/>
          </a:p>
        </p:txBody>
      </p:sp>
    </p:spTree>
    <p:extLst>
      <p:ext uri="{BB962C8B-B14F-4D97-AF65-F5344CB8AC3E}">
        <p14:creationId xmlns:p14="http://schemas.microsoft.com/office/powerpoint/2010/main" val="2890174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2892519-587A-4B59-8E8A-7C7C5DE71CD9}" type="slidenum">
              <a:rPr lang="en-US" smtClean="0"/>
              <a:pPr>
                <a:defRPr/>
              </a:pPr>
              <a:t>‹#›</a:t>
            </a:fld>
            <a:endParaRPr lang="en-US"/>
          </a:p>
        </p:txBody>
      </p:sp>
    </p:spTree>
    <p:extLst>
      <p:ext uri="{BB962C8B-B14F-4D97-AF65-F5344CB8AC3E}">
        <p14:creationId xmlns:p14="http://schemas.microsoft.com/office/powerpoint/2010/main" val="1929814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84A5C6-46DA-4F88-82C1-FF5801C48608}" type="slidenum">
              <a:rPr lang="en-US" smtClean="0"/>
              <a:pPr>
                <a:defRPr/>
              </a:pPr>
              <a:t>‹#›</a:t>
            </a:fld>
            <a:endParaRPr lang="en-US"/>
          </a:p>
        </p:txBody>
      </p:sp>
    </p:spTree>
    <p:extLst>
      <p:ext uri="{BB962C8B-B14F-4D97-AF65-F5344CB8AC3E}">
        <p14:creationId xmlns:p14="http://schemas.microsoft.com/office/powerpoint/2010/main" val="3236425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BC548E0-ABFD-4E55-9351-B6084C762DEA}"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w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26.emf"/><Relationship Id="rId4" Type="http://schemas.openxmlformats.org/officeDocument/2006/relationships/oleObject" Target="../embeddings/Microsoft_Excel_97-2003_Worksheet1.xls"/></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3.emf"/><Relationship Id="rId5" Type="http://schemas.openxmlformats.org/officeDocument/2006/relationships/oleObject" Target="../embeddings/Microsoft_Excel_97-2003_Worksheet2.xls"/><Relationship Id="rId4" Type="http://schemas.openxmlformats.org/officeDocument/2006/relationships/oleObject" Target="../embeddings/oleObject3.bin"/></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4.emf"/><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oleObject" Target="../embeddings/Microsoft_Excel_97-2003_Worksheet3.xls"/><Relationship Id="rId5" Type="http://schemas.openxmlformats.org/officeDocument/2006/relationships/oleObject" Target="../embeddings/oleObject4.bin"/><Relationship Id="rId4" Type="http://schemas.openxmlformats.org/officeDocument/2006/relationships/notesSlide" Target="../notesSlides/notesSlide1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5.emf"/><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oleObject" Target="../embeddings/Microsoft_Excel_97-2003_Worksheet4.xls"/><Relationship Id="rId5" Type="http://schemas.openxmlformats.org/officeDocument/2006/relationships/oleObject" Target="../embeddings/oleObject5.bin"/><Relationship Id="rId4" Type="http://schemas.openxmlformats.org/officeDocument/2006/relationships/notesSlide" Target="../notesSlides/notesSlide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4.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42.pn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41.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40.png"/><Relationship Id="rId5" Type="http://schemas.openxmlformats.org/officeDocument/2006/relationships/tags" Target="../tags/tag12.xml"/><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tags" Target="../tags/tag11.xml"/><Relationship Id="rId9" Type="http://schemas.openxmlformats.org/officeDocument/2006/relationships/image" Target="../media/image38.png"/><Relationship Id="rId14" Type="http://schemas.openxmlformats.org/officeDocument/2006/relationships/image" Target="../media/image43.png"/></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56.xml.rels><?xml version="1.0" encoding="UTF-8" standalone="yes"?>
<Relationships xmlns="http://schemas.openxmlformats.org/package/2006/relationships"><Relationship Id="rId8" Type="http://schemas.openxmlformats.org/officeDocument/2006/relationships/image" Target="../media/image50.emf"/><Relationship Id="rId13" Type="http://schemas.openxmlformats.org/officeDocument/2006/relationships/image" Target="../media/image55.png"/><Relationship Id="rId3" Type="http://schemas.openxmlformats.org/officeDocument/2006/relationships/slideLayout" Target="../slideLayouts/slideLayout2.xml"/><Relationship Id="rId7" Type="http://schemas.openxmlformats.org/officeDocument/2006/relationships/image" Target="../media/image49.emf"/><Relationship Id="rId12" Type="http://schemas.openxmlformats.org/officeDocument/2006/relationships/image" Target="../media/image54.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48.emf"/><Relationship Id="rId11" Type="http://schemas.openxmlformats.org/officeDocument/2006/relationships/image" Target="../media/image53.emf"/><Relationship Id="rId5" Type="http://schemas.openxmlformats.org/officeDocument/2006/relationships/image" Target="../media/image47.emf"/><Relationship Id="rId10" Type="http://schemas.openxmlformats.org/officeDocument/2006/relationships/image" Target="../media/image52.emf"/><Relationship Id="rId4" Type="http://schemas.openxmlformats.org/officeDocument/2006/relationships/image" Target="../media/image46.emf"/><Relationship Id="rId9" Type="http://schemas.openxmlformats.org/officeDocument/2006/relationships/image" Target="../media/image51.emf"/></Relationships>
</file>

<file path=ppt/slides/_rels/slide57.xml.rels><?xml version="1.0" encoding="UTF-8" standalone="yes"?>
<Relationships xmlns="http://schemas.openxmlformats.org/package/2006/relationships"><Relationship Id="rId8" Type="http://schemas.openxmlformats.org/officeDocument/2006/relationships/image" Target="../media/image56.emf"/><Relationship Id="rId13" Type="http://schemas.openxmlformats.org/officeDocument/2006/relationships/image" Target="../media/image61.png"/><Relationship Id="rId3" Type="http://schemas.openxmlformats.org/officeDocument/2006/relationships/tags" Target="../tags/tag20.xml"/><Relationship Id="rId7" Type="http://schemas.openxmlformats.org/officeDocument/2006/relationships/slideLayout" Target="../slideLayouts/slideLayout2.xml"/><Relationship Id="rId12" Type="http://schemas.openxmlformats.org/officeDocument/2006/relationships/image" Target="../media/image60.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image" Target="../media/image59.png"/><Relationship Id="rId5" Type="http://schemas.openxmlformats.org/officeDocument/2006/relationships/tags" Target="../tags/tag22.xml"/><Relationship Id="rId15" Type="http://schemas.openxmlformats.org/officeDocument/2006/relationships/image" Target="../media/image63.png"/><Relationship Id="rId10" Type="http://schemas.openxmlformats.org/officeDocument/2006/relationships/image" Target="../media/image58.png"/><Relationship Id="rId4" Type="http://schemas.openxmlformats.org/officeDocument/2006/relationships/tags" Target="../tags/tag21.xml"/><Relationship Id="rId9" Type="http://schemas.openxmlformats.org/officeDocument/2006/relationships/image" Target="../media/image57.emf"/><Relationship Id="rId14" Type="http://schemas.openxmlformats.org/officeDocument/2006/relationships/image" Target="../media/image6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5.xml"/><Relationship Id="rId4" Type="http://schemas.openxmlformats.org/officeDocument/2006/relationships/image" Target="../media/image72.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504968" y="404814"/>
            <a:ext cx="7937358" cy="2747819"/>
          </a:xfrm>
        </p:spPr>
        <p:txBody>
          <a:bodyPr/>
          <a:lstStyle/>
          <a:p>
            <a:pPr eaLnBrk="1" hangingPunct="1"/>
            <a:r>
              <a:rPr lang="en-US" sz="5400" dirty="0" smtClean="0"/>
              <a:t>Learning </a:t>
            </a:r>
            <a:br>
              <a:rPr lang="en-US" sz="5400" dirty="0" smtClean="0"/>
            </a:br>
            <a:r>
              <a:rPr lang="en-US" sz="5400" dirty="0" smtClean="0"/>
              <a:t>with </a:t>
            </a:r>
            <a:br>
              <a:rPr lang="en-US" sz="5400" dirty="0" smtClean="0"/>
            </a:br>
            <a:r>
              <a:rPr lang="en-US" sz="5400" dirty="0" smtClean="0"/>
              <a:t>Humans in the Loop</a:t>
            </a:r>
          </a:p>
        </p:txBody>
      </p:sp>
      <p:sp>
        <p:nvSpPr>
          <p:cNvPr id="7171" name="Rectangle 3"/>
          <p:cNvSpPr>
            <a:spLocks noGrp="1" noChangeArrowheads="1"/>
          </p:cNvSpPr>
          <p:nvPr>
            <p:ph type="subTitle" idx="1"/>
          </p:nvPr>
        </p:nvSpPr>
        <p:spPr>
          <a:xfrm>
            <a:off x="573088" y="3424006"/>
            <a:ext cx="7985125" cy="2731749"/>
          </a:xfrm>
        </p:spPr>
        <p:txBody>
          <a:bodyPr>
            <a:normAutofit fontScale="77500" lnSpcReduction="20000"/>
          </a:bodyPr>
          <a:lstStyle/>
          <a:p>
            <a:r>
              <a:rPr lang="en-US" dirty="0" smtClean="0"/>
              <a:t>Josef Broder, Olivier Chapelle, Geri Gay, </a:t>
            </a:r>
            <a:r>
              <a:rPr lang="en-US" dirty="0" err="1" smtClean="0"/>
              <a:t>Arpita</a:t>
            </a:r>
            <a:r>
              <a:rPr lang="en-US" dirty="0" smtClean="0"/>
              <a:t> </a:t>
            </a:r>
            <a:r>
              <a:rPr lang="en-US" dirty="0" err="1" smtClean="0"/>
              <a:t>Ghosh</a:t>
            </a:r>
            <a:r>
              <a:rPr lang="en-US" dirty="0" smtClean="0"/>
              <a:t>, </a:t>
            </a:r>
            <a:br>
              <a:rPr lang="en-US" dirty="0" smtClean="0"/>
            </a:br>
            <a:r>
              <a:rPr lang="en-US" dirty="0" smtClean="0"/>
              <a:t>Laura </a:t>
            </a:r>
            <a:r>
              <a:rPr lang="en-US" dirty="0" err="1" smtClean="0"/>
              <a:t>Granka</a:t>
            </a:r>
            <a:r>
              <a:rPr lang="en-US" dirty="0" smtClean="0"/>
              <a:t>, </a:t>
            </a:r>
            <a:r>
              <a:rPr lang="en-US" u="sng" dirty="0" smtClean="0"/>
              <a:t>Thorsten Joachims</a:t>
            </a:r>
            <a:r>
              <a:rPr lang="en-US" dirty="0" smtClean="0"/>
              <a:t>, Bobby Kleinberg, </a:t>
            </a:r>
            <a:r>
              <a:rPr lang="en-US" dirty="0" err="1" smtClean="0"/>
              <a:t>Madhu</a:t>
            </a:r>
            <a:r>
              <a:rPr lang="en-US" dirty="0" smtClean="0"/>
              <a:t> Kurup, Filip Radlinski, Karthik Raman, Tobias Schnabel, </a:t>
            </a:r>
            <a:br>
              <a:rPr lang="en-US" dirty="0" smtClean="0"/>
            </a:br>
            <a:r>
              <a:rPr lang="en-US" dirty="0" smtClean="0"/>
              <a:t>Pannaga Shivaswamy, Yisong Yue</a:t>
            </a:r>
          </a:p>
          <a:p>
            <a:pPr eaLnBrk="1" hangingPunct="1"/>
            <a:r>
              <a:rPr lang="en-US" dirty="0" smtClean="0"/>
              <a:t/>
            </a:r>
            <a:br>
              <a:rPr lang="en-US" dirty="0" smtClean="0"/>
            </a:br>
            <a:r>
              <a:rPr lang="en-US" dirty="0" smtClean="0"/>
              <a:t>Department of Computer Science</a:t>
            </a:r>
          </a:p>
          <a:p>
            <a:pPr eaLnBrk="1" hangingPunct="1"/>
            <a:r>
              <a:rPr lang="en-US" dirty="0" smtClean="0"/>
              <a:t>Cornell University</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4056726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Explicit Feedback?</a:t>
            </a:r>
            <a:endParaRPr lang="en-US" dirty="0"/>
          </a:p>
        </p:txBody>
      </p:sp>
      <p:sp>
        <p:nvSpPr>
          <p:cNvPr id="4" name="TextBox 3"/>
          <p:cNvSpPr txBox="1"/>
          <p:nvPr/>
        </p:nvSpPr>
        <p:spPr>
          <a:xfrm>
            <a:off x="6861867" y="6424590"/>
            <a:ext cx="1873141" cy="307777"/>
          </a:xfrm>
          <a:prstGeom prst="rect">
            <a:avLst/>
          </a:prstGeom>
          <a:noFill/>
        </p:spPr>
        <p:txBody>
          <a:bodyPr wrap="none" rtlCol="0">
            <a:spAutoFit/>
          </a:bodyPr>
          <a:lstStyle/>
          <a:p>
            <a:pPr algn="r"/>
            <a:r>
              <a:rPr lang="en-US" sz="1400" dirty="0" smtClean="0">
                <a:latin typeface="+mn-lt"/>
              </a:rPr>
              <a:t>[Sipos et al., to appear]</a:t>
            </a:r>
            <a:endParaRPr lang="en-US" sz="1400" dirty="0">
              <a:latin typeface="+mn-l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665" y="1892800"/>
            <a:ext cx="8239125" cy="3905250"/>
          </a:xfrm>
          <a:prstGeom prst="rect">
            <a:avLst/>
          </a:prstGeom>
          <a:noFill/>
          <a:ln w="38100">
            <a:solidFill>
              <a:schemeClr val="accent6">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Oval 4"/>
          <p:cNvSpPr/>
          <p:nvPr/>
        </p:nvSpPr>
        <p:spPr>
          <a:xfrm>
            <a:off x="385855" y="5118820"/>
            <a:ext cx="3802095" cy="84491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323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Polarity of Answer</a:t>
            </a:r>
            <a:endParaRPr lang="en-US" dirty="0"/>
          </a:p>
        </p:txBody>
      </p:sp>
      <p:pic>
        <p:nvPicPr>
          <p:cNvPr id="3074" name="Picture 2" descr="C:\Users\tj\AppData\Local\Temp\7zE73E6.tmp\pola-glob.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8740" y="1239915"/>
            <a:ext cx="7033940" cy="5282058"/>
          </a:xfrm>
          <a:prstGeom prst="rect">
            <a:avLst/>
          </a:prstGeom>
          <a:noFill/>
          <a:ln w="38100">
            <a:solidFill>
              <a:schemeClr val="accent6">
                <a:lumMod val="50000"/>
                <a:lumOff val="50000"/>
              </a:schemeClr>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61867" y="6539268"/>
            <a:ext cx="1873141" cy="307777"/>
          </a:xfrm>
          <a:prstGeom prst="rect">
            <a:avLst/>
          </a:prstGeom>
          <a:noFill/>
        </p:spPr>
        <p:txBody>
          <a:bodyPr wrap="none" rtlCol="0">
            <a:spAutoFit/>
          </a:bodyPr>
          <a:lstStyle/>
          <a:p>
            <a:pPr algn="r"/>
            <a:r>
              <a:rPr lang="en-US" sz="1400" dirty="0" smtClean="0">
                <a:latin typeface="+mn-lt"/>
              </a:rPr>
              <a:t>[Sipos et al., to appear]</a:t>
            </a:r>
            <a:endParaRPr lang="en-US" sz="1400" dirty="0">
              <a:latin typeface="+mn-lt"/>
            </a:endParaRPr>
          </a:p>
        </p:txBody>
      </p:sp>
    </p:spTree>
    <p:extLst>
      <p:ext uri="{BB962C8B-B14F-4D97-AF65-F5344CB8AC3E}">
        <p14:creationId xmlns:p14="http://schemas.microsoft.com/office/powerpoint/2010/main" val="4081089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Participation</a:t>
            </a:r>
            <a:endParaRPr lang="en-US" dirty="0"/>
          </a:p>
        </p:txBody>
      </p:sp>
      <p:pic>
        <p:nvPicPr>
          <p:cNvPr id="2050" name="Picture 2" descr="C:\Users\tj\AppData\Local\Temp\7zEDA74.tmp\part-glob.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7145" y="1278320"/>
            <a:ext cx="7028115" cy="5277684"/>
          </a:xfrm>
          <a:prstGeom prst="rect">
            <a:avLst/>
          </a:prstGeom>
          <a:noFill/>
          <a:ln w="38100">
            <a:solidFill>
              <a:schemeClr val="accent6">
                <a:lumMod val="50000"/>
                <a:lumOff val="50000"/>
              </a:schemeClr>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85004" y="6539805"/>
            <a:ext cx="1873141" cy="307777"/>
          </a:xfrm>
          <a:prstGeom prst="rect">
            <a:avLst/>
          </a:prstGeom>
          <a:noFill/>
        </p:spPr>
        <p:txBody>
          <a:bodyPr wrap="none" rtlCol="0">
            <a:spAutoFit/>
          </a:bodyPr>
          <a:lstStyle/>
          <a:p>
            <a:pPr algn="r"/>
            <a:r>
              <a:rPr lang="en-US" sz="1400" dirty="0" smtClean="0">
                <a:latin typeface="+mn-lt"/>
              </a:rPr>
              <a:t>[Sipos et al., to appear]</a:t>
            </a:r>
            <a:endParaRPr lang="en-US" sz="1400" dirty="0">
              <a:latin typeface="+mn-lt"/>
            </a:endParaRPr>
          </a:p>
        </p:txBody>
      </p:sp>
    </p:spTree>
    <p:extLst>
      <p:ext uri="{BB962C8B-B14F-4D97-AF65-F5344CB8AC3E}">
        <p14:creationId xmlns:p14="http://schemas.microsoft.com/office/powerpoint/2010/main" val="2973865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Interactive Learning System</a:t>
            </a:r>
            <a:endParaRPr lang="en-US" dirty="0"/>
          </a:p>
        </p:txBody>
      </p:sp>
      <p:sp>
        <p:nvSpPr>
          <p:cNvPr id="4" name="Content Placeholder 3"/>
          <p:cNvSpPr>
            <a:spLocks noGrp="1"/>
          </p:cNvSpPr>
          <p:nvPr>
            <p:ph idx="1"/>
          </p:nvPr>
        </p:nvSpPr>
        <p:spPr/>
        <p:txBody>
          <a:bodyPr/>
          <a:lstStyle/>
          <a:p>
            <a:endParaRPr lang="en-US" dirty="0" smtClean="0"/>
          </a:p>
          <a:p>
            <a:endParaRPr lang="en-US" dirty="0"/>
          </a:p>
        </p:txBody>
      </p:sp>
      <p:sp>
        <p:nvSpPr>
          <p:cNvPr id="5" name="U-Turn Arrow 4"/>
          <p:cNvSpPr/>
          <p:nvPr/>
        </p:nvSpPr>
        <p:spPr bwMode="auto">
          <a:xfrm>
            <a:off x="2037270" y="1820676"/>
            <a:ext cx="5223080" cy="532179"/>
          </a:xfrm>
          <a:prstGeom prst="uturnArrow">
            <a:avLst/>
          </a:prstGeom>
          <a:solidFill>
            <a:schemeClr val="bg2">
              <a:lumMod val="75000"/>
              <a:lumOff val="25000"/>
            </a:schemeClr>
          </a:solidFill>
          <a:ln w="9525"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mn-lt"/>
            </a:endParaRPr>
          </a:p>
        </p:txBody>
      </p:sp>
      <p:sp>
        <p:nvSpPr>
          <p:cNvPr id="6" name="Rounded Rectangle 5"/>
          <p:cNvSpPr/>
          <p:nvPr/>
        </p:nvSpPr>
        <p:spPr bwMode="auto">
          <a:xfrm>
            <a:off x="961930" y="2237640"/>
            <a:ext cx="2224585" cy="883315"/>
          </a:xfrm>
          <a:prstGeom prst="roundRect">
            <a:avLst/>
          </a:prstGeom>
          <a:solidFill>
            <a:schemeClr val="bg2">
              <a:lumMod val="75000"/>
              <a:lumOff val="25000"/>
            </a:schemeClr>
          </a:solidFill>
          <a:ln w="38100" cap="flat" cmpd="sng" algn="ctr">
            <a:solidFill>
              <a:schemeClr val="tx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600" dirty="0" smtClean="0">
                <a:latin typeface="+mn-lt"/>
              </a:rPr>
              <a:t>Algorithm</a:t>
            </a:r>
            <a:endParaRPr kumimoji="0" lang="en-US" sz="1200" b="0" i="0" u="none" strike="noStrike" cap="none" normalizeH="0" baseline="0" dirty="0" smtClean="0">
              <a:ln>
                <a:noFill/>
              </a:ln>
              <a:solidFill>
                <a:schemeClr val="tx1"/>
              </a:solidFill>
              <a:effectLst/>
              <a:latin typeface="+mn-lt"/>
            </a:endParaRPr>
          </a:p>
        </p:txBody>
      </p:sp>
      <p:sp>
        <p:nvSpPr>
          <p:cNvPr id="7" name="U-Turn Arrow 6"/>
          <p:cNvSpPr/>
          <p:nvPr/>
        </p:nvSpPr>
        <p:spPr bwMode="auto">
          <a:xfrm rot="10800000">
            <a:off x="1960461" y="3005740"/>
            <a:ext cx="5223080" cy="532179"/>
          </a:xfrm>
          <a:prstGeom prst="uturnArrow">
            <a:avLst/>
          </a:prstGeom>
          <a:solidFill>
            <a:schemeClr val="bg2">
              <a:lumMod val="75000"/>
              <a:lumOff val="25000"/>
            </a:schemeClr>
          </a:solidFill>
          <a:ln w="9525"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mn-lt"/>
            </a:endParaRPr>
          </a:p>
        </p:txBody>
      </p:sp>
      <p:sp>
        <p:nvSpPr>
          <p:cNvPr id="8" name="Rounded Rectangle 7"/>
          <p:cNvSpPr/>
          <p:nvPr/>
        </p:nvSpPr>
        <p:spPr bwMode="auto">
          <a:xfrm>
            <a:off x="5957485" y="2237640"/>
            <a:ext cx="2224585" cy="883315"/>
          </a:xfrm>
          <a:prstGeom prst="roundRect">
            <a:avLst/>
          </a:prstGeom>
          <a:solidFill>
            <a:schemeClr val="bg2">
              <a:lumMod val="75000"/>
              <a:lumOff val="25000"/>
            </a:schemeClr>
          </a:solidFill>
          <a:ln w="38100" cap="flat" cmpd="sng" algn="ctr">
            <a:solidFill>
              <a:schemeClr val="tx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3600" dirty="0" smtClean="0">
                <a:latin typeface="+mn-lt"/>
              </a:rPr>
              <a:t>User</a:t>
            </a:r>
            <a:endParaRPr kumimoji="0" lang="en-US" sz="1200" b="0" i="0" u="none" strike="noStrike" cap="none" normalizeH="0" baseline="0" dirty="0" smtClean="0">
              <a:ln>
                <a:noFill/>
              </a:ln>
              <a:solidFill>
                <a:schemeClr val="tx1"/>
              </a:solidFill>
              <a:effectLst/>
              <a:latin typeface="+mn-lt"/>
            </a:endParaRPr>
          </a:p>
        </p:txBody>
      </p:sp>
      <p:sp>
        <p:nvSpPr>
          <p:cNvPr id="9" name="TextBox 8"/>
          <p:cNvSpPr txBox="1"/>
          <p:nvPr/>
        </p:nvSpPr>
        <p:spPr>
          <a:xfrm>
            <a:off x="2259404" y="3044950"/>
            <a:ext cx="4644926" cy="830997"/>
          </a:xfrm>
          <a:prstGeom prst="rect">
            <a:avLst/>
          </a:prstGeom>
          <a:noFill/>
        </p:spPr>
        <p:txBody>
          <a:bodyPr wrap="none" rtlCol="0">
            <a:spAutoFit/>
          </a:bodyPr>
          <a:lstStyle/>
          <a:p>
            <a:r>
              <a:rPr lang="en-US" sz="2400" dirty="0">
                <a:latin typeface="Calibri"/>
              </a:rPr>
              <a:t>x</a:t>
            </a:r>
            <a:r>
              <a:rPr lang="en-US" sz="2400" baseline="-25000" dirty="0" smtClean="0">
                <a:latin typeface="Calibri"/>
              </a:rPr>
              <a:t>t+1</a:t>
            </a:r>
            <a:r>
              <a:rPr lang="en-US" sz="2400" dirty="0" smtClean="0">
                <a:latin typeface="+mn-lt"/>
              </a:rPr>
              <a:t> dependent on </a:t>
            </a:r>
            <a:r>
              <a:rPr lang="en-US" sz="2400" dirty="0" err="1" smtClean="0">
                <a:latin typeface="+mn-lt"/>
              </a:rPr>
              <a:t>y</a:t>
            </a:r>
            <a:r>
              <a:rPr lang="en-US" sz="2400" baseline="-25000" dirty="0" err="1" smtClean="0"/>
              <a:t>t</a:t>
            </a:r>
            <a:r>
              <a:rPr lang="en-US" sz="2400" dirty="0" smtClean="0">
                <a:latin typeface="+mn-lt"/>
              </a:rPr>
              <a:t> </a:t>
            </a:r>
            <a:br>
              <a:rPr lang="en-US" sz="2400" dirty="0" smtClean="0">
                <a:latin typeface="+mn-lt"/>
              </a:rPr>
            </a:br>
            <a:r>
              <a:rPr lang="en-US" sz="2400" dirty="0" smtClean="0">
                <a:latin typeface="+mn-lt"/>
              </a:rPr>
              <a:t>(e.g. click given ranking, new query)</a:t>
            </a:r>
            <a:endParaRPr lang="en-US" sz="2400" dirty="0">
              <a:latin typeface="+mn-lt"/>
            </a:endParaRPr>
          </a:p>
        </p:txBody>
      </p:sp>
      <p:sp>
        <p:nvSpPr>
          <p:cNvPr id="10" name="TextBox 9"/>
          <p:cNvSpPr txBox="1"/>
          <p:nvPr/>
        </p:nvSpPr>
        <p:spPr>
          <a:xfrm>
            <a:off x="3122280" y="1470345"/>
            <a:ext cx="3042884" cy="830997"/>
          </a:xfrm>
          <a:prstGeom prst="rect">
            <a:avLst/>
          </a:prstGeom>
          <a:noFill/>
        </p:spPr>
        <p:txBody>
          <a:bodyPr wrap="none" rtlCol="0">
            <a:spAutoFit/>
          </a:bodyPr>
          <a:lstStyle/>
          <a:p>
            <a:r>
              <a:rPr lang="cy-GB" sz="2400" dirty="0" smtClean="0">
                <a:latin typeface="+mn-lt"/>
              </a:rPr>
              <a:t>y</a:t>
            </a:r>
            <a:r>
              <a:rPr lang="en-US" sz="2400" baseline="-25000" dirty="0" smtClean="0">
                <a:latin typeface="+mn-lt"/>
              </a:rPr>
              <a:t>t</a:t>
            </a:r>
            <a:r>
              <a:rPr lang="en-US" sz="2400" dirty="0" smtClean="0">
                <a:latin typeface="+mn-lt"/>
              </a:rPr>
              <a:t> dependent on </a:t>
            </a:r>
            <a:r>
              <a:rPr lang="en-US" sz="2400" dirty="0" err="1" smtClean="0">
                <a:latin typeface="+mn-lt"/>
              </a:rPr>
              <a:t>x</a:t>
            </a:r>
            <a:r>
              <a:rPr lang="en-US" sz="2400" baseline="-25000" dirty="0" err="1" smtClean="0">
                <a:latin typeface="+mn-lt"/>
              </a:rPr>
              <a:t>t</a:t>
            </a:r>
            <a:r>
              <a:rPr lang="en-US" sz="2400" dirty="0" smtClean="0">
                <a:latin typeface="+mn-lt"/>
              </a:rPr>
              <a:t> </a:t>
            </a:r>
            <a:br>
              <a:rPr lang="en-US" sz="2400" dirty="0" smtClean="0">
                <a:latin typeface="+mn-lt"/>
              </a:rPr>
            </a:br>
            <a:r>
              <a:rPr lang="en-US" sz="2400" dirty="0" smtClean="0">
                <a:latin typeface="+mn-lt"/>
              </a:rPr>
              <a:t>(e.g. ranking for query)</a:t>
            </a:r>
            <a:endParaRPr lang="en-US" sz="2400" dirty="0">
              <a:latin typeface="+mn-lt"/>
            </a:endParaRPr>
          </a:p>
        </p:txBody>
      </p:sp>
      <p:sp>
        <p:nvSpPr>
          <p:cNvPr id="11" name="TextBox 10"/>
          <p:cNvSpPr txBox="1"/>
          <p:nvPr/>
        </p:nvSpPr>
        <p:spPr>
          <a:xfrm>
            <a:off x="3766896" y="2429665"/>
            <a:ext cx="1681742" cy="461665"/>
          </a:xfrm>
          <a:prstGeom prst="rect">
            <a:avLst/>
          </a:prstGeom>
          <a:noFill/>
        </p:spPr>
        <p:txBody>
          <a:bodyPr wrap="none" rtlCol="0">
            <a:spAutoFit/>
          </a:bodyPr>
          <a:lstStyle/>
          <a:p>
            <a:r>
              <a:rPr lang="en-US" sz="2400" dirty="0" smtClean="0">
                <a:latin typeface="+mn-lt"/>
              </a:rPr>
              <a:t>Utility: U(y</a:t>
            </a:r>
            <a:r>
              <a:rPr lang="cy-GB" sz="2400" baseline="-25000" dirty="0" smtClean="0">
                <a:latin typeface="+mn-lt"/>
              </a:rPr>
              <a:t>t</a:t>
            </a:r>
            <a:r>
              <a:rPr lang="en-US" sz="2400" dirty="0" smtClean="0">
                <a:latin typeface="+mn-lt"/>
              </a:rPr>
              <a:t>)</a:t>
            </a:r>
            <a:endParaRPr lang="en-US" sz="2400" dirty="0">
              <a:latin typeface="+mn-lt"/>
            </a:endParaRPr>
          </a:p>
        </p:txBody>
      </p:sp>
      <p:sp>
        <p:nvSpPr>
          <p:cNvPr id="20" name="Content Placeholder 2"/>
          <p:cNvSpPr txBox="1">
            <a:spLocks/>
          </p:cNvSpPr>
          <p:nvPr/>
        </p:nvSpPr>
        <p:spPr bwMode="auto">
          <a:xfrm>
            <a:off x="609600" y="4312315"/>
            <a:ext cx="8229600" cy="1689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Observed Data ≠ Training Data</a:t>
            </a:r>
            <a:endParaRPr lang="en-US" dirty="0">
              <a:sym typeface="Wingdings" panose="05000000000000000000" pitchFamily="2" charset="2"/>
            </a:endParaRPr>
          </a:p>
          <a:p>
            <a:pPr lvl="1"/>
            <a:r>
              <a:rPr lang="en-US" dirty="0">
                <a:sym typeface="Wingdings" panose="05000000000000000000" pitchFamily="2" charset="2"/>
              </a:rPr>
              <a:t>Observed data is user’s decisions</a:t>
            </a:r>
          </a:p>
          <a:p>
            <a:pPr lvl="1"/>
            <a:r>
              <a:rPr lang="en-US" dirty="0">
                <a:sym typeface="Wingdings" panose="05000000000000000000" pitchFamily="2" charset="2"/>
              </a:rPr>
              <a:t>Even explicit feedback reflects user’s decision </a:t>
            </a:r>
            <a:r>
              <a:rPr lang="en-US" dirty="0" smtClean="0">
                <a:sym typeface="Wingdings" panose="05000000000000000000" pitchFamily="2" charset="2"/>
              </a:rPr>
              <a:t>process</a:t>
            </a:r>
          </a:p>
        </p:txBody>
      </p:sp>
      <p:sp>
        <p:nvSpPr>
          <p:cNvPr id="14" name="Content Placeholder 2"/>
          <p:cNvSpPr txBox="1">
            <a:spLocks/>
          </p:cNvSpPr>
          <p:nvPr/>
        </p:nvSpPr>
        <p:spPr bwMode="auto">
          <a:xfrm>
            <a:off x="605355" y="4811580"/>
            <a:ext cx="8229600" cy="1504168"/>
          </a:xfrm>
          <a:prstGeom prst="rect">
            <a:avLst/>
          </a:prstGeom>
          <a:solidFill>
            <a:schemeClr val="bg1"/>
          </a:solidFill>
          <a:ln>
            <a:noFill/>
          </a:ln>
          <a:extLst/>
        </p:spPr>
        <p:txBody>
          <a:bodyPr vert="horz" wrap="square" lIns="91440" tIns="45720" rIns="91440" bIns="45720" numCol="1" anchor="t" anchorCtr="0" compatLnSpc="1">
            <a:prstTxWarp prst="textNoShape">
              <a:avLst/>
            </a:prstTxWarp>
            <a:normAutofit fontScale="92500"/>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ym typeface="Wingdings" panose="05000000000000000000" pitchFamily="2" charset="2"/>
              </a:rPr>
              <a:t>Decisions  Feedback  Learning Algorithm</a:t>
            </a:r>
          </a:p>
          <a:p>
            <a:pPr lvl="1"/>
            <a:r>
              <a:rPr lang="en-US" dirty="0" smtClean="0">
                <a:sym typeface="Wingdings" panose="05000000000000000000" pitchFamily="2" charset="2"/>
              </a:rPr>
              <a:t>Model the users decision process to extract feedback</a:t>
            </a:r>
          </a:p>
          <a:p>
            <a:pPr lvl="1"/>
            <a:r>
              <a:rPr lang="en-US" dirty="0" smtClean="0">
                <a:sym typeface="Wingdings" panose="05000000000000000000" pitchFamily="2" charset="2"/>
              </a:rPr>
              <a:t>Design learning algorithm for this type of feedback</a:t>
            </a:r>
            <a:endParaRPr lang="en-US" dirty="0">
              <a:sym typeface="Wingdings" panose="05000000000000000000" pitchFamily="2" charset="2"/>
            </a:endParaRPr>
          </a:p>
        </p:txBody>
      </p:sp>
      <p:grpSp>
        <p:nvGrpSpPr>
          <p:cNvPr id="15" name="Group 20"/>
          <p:cNvGrpSpPr/>
          <p:nvPr/>
        </p:nvGrpSpPr>
        <p:grpSpPr>
          <a:xfrm>
            <a:off x="5877768" y="4312315"/>
            <a:ext cx="345647" cy="422455"/>
            <a:chOff x="7798019" y="3505810"/>
            <a:chExt cx="345647" cy="422455"/>
          </a:xfrm>
        </p:grpSpPr>
        <p:cxnSp>
          <p:nvCxnSpPr>
            <p:cNvPr id="16" name="Straight Connector 15"/>
            <p:cNvCxnSpPr/>
            <p:nvPr/>
          </p:nvCxnSpPr>
          <p:spPr bwMode="auto">
            <a:xfrm rot="16200000" flipH="1">
              <a:off x="7778817" y="3793847"/>
              <a:ext cx="153620" cy="115215"/>
            </a:xfrm>
            <a:prstGeom prst="line">
              <a:avLst/>
            </a:prstGeom>
            <a:solidFill>
              <a:schemeClr val="accent1"/>
            </a:solidFill>
            <a:ln w="50800" cap="flat" cmpd="sng" algn="ctr">
              <a:solidFill>
                <a:srgbClr val="009900"/>
              </a:solidFill>
              <a:prstDash val="solid"/>
              <a:round/>
              <a:headEnd type="none" w="med" len="med"/>
              <a:tailEnd type="none" w="med" len="med"/>
            </a:ln>
            <a:effectLst/>
          </p:spPr>
        </p:cxnSp>
        <p:cxnSp>
          <p:nvCxnSpPr>
            <p:cNvPr id="17" name="Straight Connector 16"/>
            <p:cNvCxnSpPr/>
            <p:nvPr/>
          </p:nvCxnSpPr>
          <p:spPr bwMode="auto">
            <a:xfrm rot="5400000" flipH="1" flipV="1">
              <a:off x="7817223" y="3601823"/>
              <a:ext cx="422455" cy="230430"/>
            </a:xfrm>
            <a:prstGeom prst="line">
              <a:avLst/>
            </a:prstGeom>
            <a:solidFill>
              <a:schemeClr val="accent1"/>
            </a:solidFill>
            <a:ln w="50800" cap="flat" cmpd="sng" algn="ctr">
              <a:solidFill>
                <a:srgbClr val="009900"/>
              </a:solidFill>
              <a:prstDash val="solid"/>
              <a:round/>
              <a:headEnd type="none" w="med" len="med"/>
              <a:tailEnd type="none" w="med" len="med"/>
            </a:ln>
            <a:effectLst/>
          </p:spPr>
        </p:cxnSp>
      </p:grpSp>
      <p:sp>
        <p:nvSpPr>
          <p:cNvPr id="18" name="Oval Callout 17"/>
          <p:cNvSpPr/>
          <p:nvPr/>
        </p:nvSpPr>
        <p:spPr>
          <a:xfrm>
            <a:off x="462665" y="1431940"/>
            <a:ext cx="1267365" cy="614480"/>
          </a:xfrm>
          <a:prstGeom prst="wedgeEllipseCallout">
            <a:avLst>
              <a:gd name="adj1" fmla="val 24287"/>
              <a:gd name="adj2" fmla="val 105239"/>
            </a:avLst>
          </a:prstGeom>
          <a:solidFill>
            <a:schemeClr val="accent5">
              <a:lumMod val="9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800" dirty="0" smtClean="0">
                <a:solidFill>
                  <a:srgbClr val="008000"/>
                </a:solidFill>
              </a:rPr>
              <a:t>Design!</a:t>
            </a:r>
            <a:endParaRPr lang="en-US" sz="1800" dirty="0">
              <a:solidFill>
                <a:srgbClr val="008000"/>
              </a:solidFill>
            </a:endParaRPr>
          </a:p>
        </p:txBody>
      </p:sp>
      <p:sp>
        <p:nvSpPr>
          <p:cNvPr id="19" name="Oval Callout 18"/>
          <p:cNvSpPr/>
          <p:nvPr/>
        </p:nvSpPr>
        <p:spPr>
          <a:xfrm>
            <a:off x="7567590" y="1431940"/>
            <a:ext cx="1267365" cy="614480"/>
          </a:xfrm>
          <a:prstGeom prst="wedgeEllipseCallout">
            <a:avLst>
              <a:gd name="adj1" fmla="val -35839"/>
              <a:gd name="adj2" fmla="val 103690"/>
            </a:avLst>
          </a:prstGeom>
          <a:solidFill>
            <a:schemeClr val="accent5">
              <a:lumMod val="9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800" dirty="0" smtClean="0">
                <a:solidFill>
                  <a:srgbClr val="008000"/>
                </a:solidFill>
              </a:rPr>
              <a:t>Model!</a:t>
            </a:r>
            <a:endParaRPr lang="en-US" sz="1800" dirty="0">
              <a:solidFill>
                <a:srgbClr val="008000"/>
              </a:solidFill>
            </a:endParaRPr>
          </a:p>
        </p:txBody>
      </p:sp>
    </p:spTree>
    <p:extLst>
      <p:ext uri="{BB962C8B-B14F-4D97-AF65-F5344CB8AC3E}">
        <p14:creationId xmlns:p14="http://schemas.microsoft.com/office/powerpoint/2010/main" val="3795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Decide between two Ranking Functions</a:t>
            </a:r>
            <a:endParaRPr lang="en-US" dirty="0"/>
          </a:p>
        </p:txBody>
      </p:sp>
      <p:sp>
        <p:nvSpPr>
          <p:cNvPr id="4" name="Rounded Rectangle 3"/>
          <p:cNvSpPr/>
          <p:nvPr/>
        </p:nvSpPr>
        <p:spPr bwMode="auto">
          <a:xfrm>
            <a:off x="2971800" y="1371600"/>
            <a:ext cx="3200400" cy="1089781"/>
          </a:xfrm>
          <a:prstGeom prst="roundRect">
            <a:avLst/>
          </a:prstGeom>
          <a:solidFill>
            <a:schemeClr val="accent3">
              <a:lumMod val="8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2800" dirty="0" smtClean="0">
                <a:latin typeface="+mn-lt"/>
              </a:rPr>
              <a:t>Distribution P(</a:t>
            </a:r>
            <a:r>
              <a:rPr lang="en-US" sz="2800" dirty="0" err="1" smtClean="0">
                <a:latin typeface="+mn-lt"/>
              </a:rPr>
              <a:t>u,q</a:t>
            </a:r>
            <a:r>
              <a:rPr lang="en-US" sz="2800" dirty="0" smtClean="0">
                <a:latin typeface="+mn-lt"/>
              </a:rPr>
              <a:t>)</a:t>
            </a:r>
          </a:p>
          <a:p>
            <a:r>
              <a:rPr lang="en-US" sz="2800" dirty="0" smtClean="0">
                <a:latin typeface="+mn-lt"/>
              </a:rPr>
              <a:t>of users u, queries q</a:t>
            </a:r>
          </a:p>
        </p:txBody>
      </p:sp>
      <p:sp>
        <p:nvSpPr>
          <p:cNvPr id="5" name="Rounded Rectangle 4"/>
          <p:cNvSpPr/>
          <p:nvPr/>
        </p:nvSpPr>
        <p:spPr bwMode="auto">
          <a:xfrm>
            <a:off x="609600" y="2796419"/>
            <a:ext cx="3200400" cy="1089781"/>
          </a:xfrm>
          <a:prstGeom prst="roundRect">
            <a:avLst/>
          </a:prstGeom>
          <a:solidFill>
            <a:schemeClr val="accent3">
              <a:lumMod val="8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2800" dirty="0" smtClean="0">
                <a:latin typeface="+mn-lt"/>
              </a:rPr>
              <a:t>Retrieval Function 1</a:t>
            </a:r>
            <a:br>
              <a:rPr lang="en-US" sz="2800" dirty="0" smtClean="0">
                <a:latin typeface="+mn-lt"/>
              </a:rPr>
            </a:br>
            <a:r>
              <a:rPr lang="en-US" sz="2800" dirty="0" smtClean="0">
                <a:latin typeface="+mn-lt"/>
              </a:rPr>
              <a:t> f</a:t>
            </a:r>
            <a:r>
              <a:rPr lang="en-US" sz="2800" baseline="-25000" dirty="0" smtClean="0">
                <a:latin typeface="+mn-lt"/>
              </a:rPr>
              <a:t>1</a:t>
            </a:r>
            <a:r>
              <a:rPr lang="en-US" sz="2800" dirty="0" smtClean="0">
                <a:latin typeface="+mn-lt"/>
              </a:rPr>
              <a:t>(</a:t>
            </a:r>
            <a:r>
              <a:rPr lang="en-US" sz="2800" dirty="0" err="1" smtClean="0">
                <a:latin typeface="+mn-lt"/>
              </a:rPr>
              <a:t>u,q</a:t>
            </a:r>
            <a:r>
              <a:rPr lang="en-US" sz="2800" dirty="0" smtClean="0">
                <a:latin typeface="+mn-lt"/>
              </a:rPr>
              <a:t>) </a:t>
            </a:r>
            <a:r>
              <a:rPr lang="en-US" sz="2800" dirty="0" smtClean="0">
                <a:latin typeface="+mn-lt"/>
                <a:sym typeface="Wingdings" pitchFamily="2" charset="2"/>
              </a:rPr>
              <a:t> r</a:t>
            </a:r>
            <a:r>
              <a:rPr lang="en-US" sz="2800" baseline="-25000" dirty="0" smtClean="0">
                <a:latin typeface="+mn-lt"/>
                <a:sym typeface="Wingdings" pitchFamily="2" charset="2"/>
              </a:rPr>
              <a:t>1</a:t>
            </a:r>
            <a:endParaRPr lang="en-US" sz="2800" baseline="-25000" dirty="0" smtClean="0">
              <a:latin typeface="+mn-lt"/>
            </a:endParaRPr>
          </a:p>
        </p:txBody>
      </p:sp>
      <p:sp>
        <p:nvSpPr>
          <p:cNvPr id="7" name="Rounded Rectangle 6"/>
          <p:cNvSpPr/>
          <p:nvPr/>
        </p:nvSpPr>
        <p:spPr bwMode="auto">
          <a:xfrm>
            <a:off x="5334000" y="2796419"/>
            <a:ext cx="3200400" cy="1089781"/>
          </a:xfrm>
          <a:prstGeom prst="roundRect">
            <a:avLst/>
          </a:prstGeom>
          <a:solidFill>
            <a:schemeClr val="accent3">
              <a:lumMod val="8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2800" dirty="0" smtClean="0">
                <a:latin typeface="+mn-lt"/>
              </a:rPr>
              <a:t>Retrieval Function 2</a:t>
            </a:r>
            <a:br>
              <a:rPr lang="en-US" sz="2800" dirty="0" smtClean="0">
                <a:latin typeface="+mn-lt"/>
              </a:rPr>
            </a:br>
            <a:r>
              <a:rPr lang="en-US" sz="2800" dirty="0" smtClean="0">
                <a:latin typeface="+mn-lt"/>
              </a:rPr>
              <a:t> f</a:t>
            </a:r>
            <a:r>
              <a:rPr lang="en-US" sz="2800" baseline="-25000" dirty="0" smtClean="0">
                <a:latin typeface="+mn-lt"/>
              </a:rPr>
              <a:t>2</a:t>
            </a:r>
            <a:r>
              <a:rPr lang="en-US" sz="2800" dirty="0" smtClean="0">
                <a:latin typeface="+mn-lt"/>
              </a:rPr>
              <a:t>(</a:t>
            </a:r>
            <a:r>
              <a:rPr lang="en-US" sz="2800" dirty="0" err="1" smtClean="0">
                <a:latin typeface="+mn-lt"/>
              </a:rPr>
              <a:t>u,q</a:t>
            </a:r>
            <a:r>
              <a:rPr lang="en-US" sz="2800" dirty="0" smtClean="0">
                <a:latin typeface="+mn-lt"/>
              </a:rPr>
              <a:t>) </a:t>
            </a:r>
            <a:r>
              <a:rPr lang="en-US" sz="2800" dirty="0" smtClean="0">
                <a:latin typeface="+mn-lt"/>
                <a:sym typeface="Wingdings" pitchFamily="2" charset="2"/>
              </a:rPr>
              <a:t> r</a:t>
            </a:r>
            <a:r>
              <a:rPr lang="en-US" sz="2800" baseline="-25000" dirty="0" smtClean="0">
                <a:latin typeface="+mn-lt"/>
                <a:sym typeface="Wingdings" pitchFamily="2" charset="2"/>
              </a:rPr>
              <a:t>2</a:t>
            </a:r>
            <a:endParaRPr lang="en-US" sz="2800" baseline="-25000" dirty="0" smtClean="0">
              <a:latin typeface="+mn-lt"/>
            </a:endParaRPr>
          </a:p>
        </p:txBody>
      </p:sp>
      <p:sp>
        <p:nvSpPr>
          <p:cNvPr id="9" name="TextBox 8"/>
          <p:cNvSpPr txBox="1"/>
          <p:nvPr/>
        </p:nvSpPr>
        <p:spPr>
          <a:xfrm>
            <a:off x="3657600" y="3025019"/>
            <a:ext cx="1828800" cy="707886"/>
          </a:xfrm>
          <a:prstGeom prst="rect">
            <a:avLst/>
          </a:prstGeom>
          <a:noFill/>
        </p:spPr>
        <p:txBody>
          <a:bodyPr wrap="square" rtlCol="0">
            <a:spAutoFit/>
          </a:bodyPr>
          <a:lstStyle/>
          <a:p>
            <a:r>
              <a:rPr lang="en-US" sz="2000" dirty="0" smtClean="0">
                <a:latin typeface="+mn-lt"/>
              </a:rPr>
              <a:t>Which one </a:t>
            </a:r>
            <a:br>
              <a:rPr lang="en-US" sz="2000" dirty="0" smtClean="0">
                <a:latin typeface="+mn-lt"/>
              </a:rPr>
            </a:br>
            <a:r>
              <a:rPr lang="en-US" sz="2000" dirty="0" smtClean="0">
                <a:latin typeface="+mn-lt"/>
              </a:rPr>
              <a:t>is better?</a:t>
            </a:r>
            <a:endParaRPr lang="en-US" sz="2000" dirty="0">
              <a:latin typeface="+mn-lt"/>
            </a:endParaRPr>
          </a:p>
        </p:txBody>
      </p:sp>
      <p:cxnSp>
        <p:nvCxnSpPr>
          <p:cNvPr id="18" name="Straight Arrow Connector 17"/>
          <p:cNvCxnSpPr/>
          <p:nvPr/>
        </p:nvCxnSpPr>
        <p:spPr bwMode="auto">
          <a:xfrm rot="5400000">
            <a:off x="3223381" y="1447800"/>
            <a:ext cx="335038" cy="2362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rot="16200000" flipH="1">
            <a:off x="5585581" y="1447800"/>
            <a:ext cx="335038" cy="2362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6" name="TextBox 15"/>
          <p:cNvSpPr txBox="1"/>
          <p:nvPr/>
        </p:nvSpPr>
        <p:spPr>
          <a:xfrm>
            <a:off x="6138155" y="1488335"/>
            <a:ext cx="1332689" cy="861774"/>
          </a:xfrm>
          <a:prstGeom prst="rect">
            <a:avLst/>
          </a:prstGeom>
          <a:noFill/>
        </p:spPr>
        <p:txBody>
          <a:bodyPr wrap="square" rtlCol="0">
            <a:spAutoFit/>
          </a:bodyPr>
          <a:lstStyle/>
          <a:p>
            <a:r>
              <a:rPr lang="en-US" sz="1600" dirty="0" smtClean="0">
                <a:latin typeface="+mn-lt"/>
                <a:sym typeface="MT Extra"/>
              </a:rPr>
              <a:t></a:t>
            </a:r>
            <a:endParaRPr lang="en-US" sz="1600" dirty="0" smtClean="0">
              <a:latin typeface="+mn-lt"/>
            </a:endParaRPr>
          </a:p>
          <a:p>
            <a:r>
              <a:rPr lang="en-US" sz="1800" dirty="0" smtClean="0">
                <a:latin typeface="+mn-lt"/>
              </a:rPr>
              <a:t>(</a:t>
            </a:r>
            <a:r>
              <a:rPr lang="en-US" sz="1800" dirty="0" err="1" smtClean="0">
                <a:latin typeface="+mn-lt"/>
              </a:rPr>
              <a:t>tj,”SVM</a:t>
            </a:r>
            <a:r>
              <a:rPr lang="en-US" sz="1800" dirty="0" smtClean="0">
                <a:latin typeface="+mn-lt"/>
              </a:rPr>
              <a:t>”)</a:t>
            </a:r>
          </a:p>
          <a:p>
            <a:r>
              <a:rPr lang="en-US" sz="1600" dirty="0" smtClean="0">
                <a:latin typeface="+mn-lt"/>
                <a:sym typeface="MT Extra"/>
              </a:rPr>
              <a:t></a:t>
            </a:r>
            <a:endParaRPr lang="en-US" sz="1600" dirty="0" smtClean="0">
              <a:latin typeface="+mn-lt"/>
            </a:endParaRPr>
          </a:p>
        </p:txBody>
      </p:sp>
      <p:sp>
        <p:nvSpPr>
          <p:cNvPr id="21" name="Text Box 5"/>
          <p:cNvSpPr txBox="1">
            <a:spLocks noChangeArrowheads="1"/>
          </p:cNvSpPr>
          <p:nvPr/>
        </p:nvSpPr>
        <p:spPr bwMode="auto">
          <a:xfrm>
            <a:off x="653644" y="4145032"/>
            <a:ext cx="3110959" cy="1692002"/>
          </a:xfrm>
          <a:prstGeom prst="rect">
            <a:avLst/>
          </a:prstGeom>
          <a:solidFill>
            <a:schemeClr val="bg1"/>
          </a:solidFill>
          <a:ln w="76200">
            <a:solidFill>
              <a:schemeClr val="folHlink"/>
            </a:solidFill>
            <a:miter lim="800000"/>
            <a:headEnd/>
            <a:tailEnd/>
          </a:ln>
        </p:spPr>
        <p:txBody>
          <a:bodyPr wrap="square">
            <a:spAutoFit/>
          </a:bodyPr>
          <a:lstStyle/>
          <a:p>
            <a:pPr algn="l">
              <a:lnSpc>
                <a:spcPct val="90000"/>
              </a:lnSpc>
              <a:tabLst>
                <a:tab pos="290513" algn="l"/>
              </a:tabLst>
            </a:pPr>
            <a:r>
              <a:rPr lang="en-US" sz="1050" dirty="0">
                <a:latin typeface="+mn-lt"/>
              </a:rPr>
              <a:t>1. 	Kernel Machines </a:t>
            </a:r>
            <a:br>
              <a:rPr lang="en-US" sz="1050" dirty="0">
                <a:latin typeface="+mn-lt"/>
              </a:rPr>
            </a:br>
            <a:r>
              <a:rPr lang="en-US" sz="1050" dirty="0">
                <a:latin typeface="+mn-lt"/>
              </a:rPr>
              <a:t>	</a:t>
            </a:r>
            <a:r>
              <a:rPr lang="en-US" sz="1050" i="1" dirty="0">
                <a:latin typeface="+mn-lt"/>
              </a:rPr>
              <a:t>http://svm.first.gmd.de/</a:t>
            </a:r>
            <a:endParaRPr lang="en-US" sz="1050" dirty="0">
              <a:latin typeface="+mn-lt"/>
            </a:endParaRPr>
          </a:p>
          <a:p>
            <a:pPr algn="l">
              <a:lnSpc>
                <a:spcPct val="90000"/>
              </a:lnSpc>
              <a:tabLst>
                <a:tab pos="290513" algn="l"/>
              </a:tabLst>
            </a:pPr>
            <a:r>
              <a:rPr lang="en-US" sz="1050" dirty="0" smtClean="0">
                <a:latin typeface="+mn-lt"/>
              </a:rPr>
              <a:t>2.	SVM-Light Support Vector Machine </a:t>
            </a:r>
            <a:br>
              <a:rPr lang="en-US" sz="1050" dirty="0" smtClean="0">
                <a:latin typeface="+mn-lt"/>
              </a:rPr>
            </a:br>
            <a:r>
              <a:rPr lang="en-US" sz="1050" dirty="0" smtClean="0">
                <a:latin typeface="+mn-lt"/>
              </a:rPr>
              <a:t>	</a:t>
            </a:r>
            <a:r>
              <a:rPr lang="en-US" sz="1050" i="1" dirty="0" smtClean="0">
                <a:latin typeface="+mn-lt"/>
              </a:rPr>
              <a:t>http://svmlight.joachims.org/</a:t>
            </a:r>
            <a:endParaRPr lang="en-US" sz="1050" dirty="0" smtClean="0">
              <a:latin typeface="+mn-lt"/>
            </a:endParaRPr>
          </a:p>
          <a:p>
            <a:pPr algn="l">
              <a:lnSpc>
                <a:spcPct val="90000"/>
              </a:lnSpc>
              <a:tabLst>
                <a:tab pos="290513" algn="l"/>
              </a:tabLst>
            </a:pPr>
            <a:r>
              <a:rPr lang="en-US" sz="1050" dirty="0" smtClean="0">
                <a:latin typeface="+mn-lt"/>
              </a:rPr>
              <a:t>3.</a:t>
            </a:r>
            <a:r>
              <a:rPr lang="en-US" sz="1050" dirty="0">
                <a:latin typeface="+mn-lt"/>
              </a:rPr>
              <a:t>	</a:t>
            </a:r>
            <a:r>
              <a:rPr lang="en-US" sz="1050" dirty="0" smtClean="0">
                <a:latin typeface="+mn-lt"/>
              </a:rPr>
              <a:t>School of Veterinary Medicine at </a:t>
            </a:r>
            <a:r>
              <a:rPr lang="en-US" sz="1050" dirty="0" err="1" smtClean="0">
                <a:latin typeface="+mn-lt"/>
              </a:rPr>
              <a:t>UPenn</a:t>
            </a:r>
            <a:r>
              <a:rPr lang="en-US" sz="1050" dirty="0">
                <a:latin typeface="+mn-lt"/>
              </a:rPr>
              <a:t/>
            </a:r>
            <a:br>
              <a:rPr lang="en-US" sz="1050" dirty="0">
                <a:latin typeface="+mn-lt"/>
              </a:rPr>
            </a:br>
            <a:r>
              <a:rPr lang="en-US" sz="1050" dirty="0">
                <a:latin typeface="+mn-lt"/>
              </a:rPr>
              <a:t>	</a:t>
            </a:r>
            <a:r>
              <a:rPr lang="en-US" sz="1050" i="1" dirty="0">
                <a:latin typeface="+mn-lt"/>
              </a:rPr>
              <a:t>http</a:t>
            </a:r>
            <a:r>
              <a:rPr lang="en-US" sz="1050" i="1" dirty="0" smtClean="0">
                <a:latin typeface="+mn-lt"/>
              </a:rPr>
              <a:t>://</a:t>
            </a:r>
            <a:r>
              <a:rPr lang="en-US" sz="1050" dirty="0" smtClean="0">
                <a:latin typeface="+mn-lt"/>
              </a:rPr>
              <a:t>www.vet.upenn.edu</a:t>
            </a:r>
            <a:r>
              <a:rPr lang="en-US" sz="1050" i="1" dirty="0" smtClean="0">
                <a:latin typeface="+mn-lt"/>
              </a:rPr>
              <a:t>/</a:t>
            </a:r>
            <a:endParaRPr lang="en-US" sz="1050" dirty="0">
              <a:latin typeface="+mn-lt"/>
            </a:endParaRPr>
          </a:p>
          <a:p>
            <a:pPr algn="l">
              <a:lnSpc>
                <a:spcPct val="90000"/>
              </a:lnSpc>
              <a:tabLst>
                <a:tab pos="290513" algn="l"/>
              </a:tabLst>
            </a:pPr>
            <a:r>
              <a:rPr lang="en-US" sz="1050" dirty="0">
                <a:latin typeface="+mn-lt"/>
              </a:rPr>
              <a:t>4</a:t>
            </a:r>
            <a:r>
              <a:rPr lang="en-US" sz="1050" dirty="0" smtClean="0">
                <a:latin typeface="+mn-lt"/>
              </a:rPr>
              <a:t>.</a:t>
            </a:r>
            <a:r>
              <a:rPr lang="en-US" sz="1050" dirty="0">
                <a:latin typeface="+mn-lt"/>
              </a:rPr>
              <a:t>	An Introduction to Support Vector Machines</a:t>
            </a:r>
            <a:br>
              <a:rPr lang="en-US" sz="1050" dirty="0">
                <a:latin typeface="+mn-lt"/>
              </a:rPr>
            </a:br>
            <a:r>
              <a:rPr lang="en-US" sz="1050" dirty="0">
                <a:latin typeface="+mn-lt"/>
              </a:rPr>
              <a:t>	</a:t>
            </a:r>
            <a:r>
              <a:rPr lang="en-US" sz="1050" i="1" dirty="0">
                <a:latin typeface="+mn-lt"/>
              </a:rPr>
              <a:t>http://www.support-vector.net/</a:t>
            </a:r>
            <a:endParaRPr lang="en-US" sz="1050" dirty="0">
              <a:latin typeface="+mn-lt"/>
            </a:endParaRPr>
          </a:p>
          <a:p>
            <a:pPr algn="l">
              <a:lnSpc>
                <a:spcPct val="90000"/>
              </a:lnSpc>
              <a:tabLst>
                <a:tab pos="290513" algn="l"/>
              </a:tabLst>
            </a:pPr>
            <a:r>
              <a:rPr lang="en-US" sz="1050" dirty="0" smtClean="0">
                <a:latin typeface="+mn-lt"/>
              </a:rPr>
              <a:t>5.	Service Master Company</a:t>
            </a:r>
          </a:p>
          <a:p>
            <a:pPr algn="l">
              <a:lnSpc>
                <a:spcPct val="90000"/>
              </a:lnSpc>
              <a:tabLst>
                <a:tab pos="290513" algn="l"/>
              </a:tabLst>
            </a:pPr>
            <a:r>
              <a:rPr lang="en-US" sz="1050" dirty="0" smtClean="0">
                <a:latin typeface="+mn-lt"/>
              </a:rPr>
              <a:t>	</a:t>
            </a:r>
            <a:r>
              <a:rPr lang="en-US" sz="1050" i="1" dirty="0" smtClean="0">
                <a:latin typeface="+mn-lt"/>
              </a:rPr>
              <a:t>http://www.servicemaster.com/</a:t>
            </a:r>
          </a:p>
          <a:p>
            <a:pPr>
              <a:lnSpc>
                <a:spcPct val="90000"/>
              </a:lnSpc>
              <a:tabLst>
                <a:tab pos="290513" algn="l"/>
              </a:tabLst>
            </a:pPr>
            <a:r>
              <a:rPr lang="en-US" sz="1050" dirty="0" smtClean="0">
                <a:latin typeface="+mn-lt"/>
              </a:rPr>
              <a:t>⁞</a:t>
            </a:r>
          </a:p>
        </p:txBody>
      </p:sp>
      <p:sp>
        <p:nvSpPr>
          <p:cNvPr id="22" name="Text Box 5"/>
          <p:cNvSpPr txBox="1">
            <a:spLocks noChangeArrowheads="1"/>
          </p:cNvSpPr>
          <p:nvPr/>
        </p:nvSpPr>
        <p:spPr bwMode="auto">
          <a:xfrm>
            <a:off x="5387771" y="4151517"/>
            <a:ext cx="3114203" cy="1692002"/>
          </a:xfrm>
          <a:prstGeom prst="rect">
            <a:avLst/>
          </a:prstGeom>
          <a:solidFill>
            <a:schemeClr val="bg1"/>
          </a:solidFill>
          <a:ln w="76200">
            <a:solidFill>
              <a:schemeClr val="folHlink"/>
            </a:solidFill>
            <a:miter lim="800000"/>
            <a:headEnd/>
            <a:tailEnd/>
          </a:ln>
        </p:spPr>
        <p:txBody>
          <a:bodyPr wrap="square">
            <a:spAutoFit/>
          </a:bodyPr>
          <a:lstStyle/>
          <a:p>
            <a:pPr algn="l">
              <a:lnSpc>
                <a:spcPct val="90000"/>
              </a:lnSpc>
              <a:tabLst>
                <a:tab pos="290513" algn="l"/>
              </a:tabLst>
            </a:pPr>
            <a:r>
              <a:rPr lang="en-US" sz="1050" dirty="0" smtClean="0">
                <a:latin typeface="+mn-lt"/>
              </a:rPr>
              <a:t>1.	School of Veterinary Medicine at </a:t>
            </a:r>
            <a:r>
              <a:rPr lang="en-US" sz="1050" dirty="0" err="1" smtClean="0">
                <a:latin typeface="+mn-lt"/>
              </a:rPr>
              <a:t>UPenn</a:t>
            </a:r>
            <a:r>
              <a:rPr lang="en-US" sz="1050" dirty="0" smtClean="0">
                <a:latin typeface="+mn-lt"/>
              </a:rPr>
              <a:t/>
            </a:r>
            <a:br>
              <a:rPr lang="en-US" sz="1050" dirty="0" smtClean="0">
                <a:latin typeface="+mn-lt"/>
              </a:rPr>
            </a:br>
            <a:r>
              <a:rPr lang="en-US" sz="1050" dirty="0" smtClean="0">
                <a:latin typeface="+mn-lt"/>
              </a:rPr>
              <a:t>	</a:t>
            </a:r>
            <a:r>
              <a:rPr lang="en-US" sz="1050" i="1" dirty="0" smtClean="0">
                <a:latin typeface="+mn-lt"/>
              </a:rPr>
              <a:t>http://</a:t>
            </a:r>
            <a:r>
              <a:rPr lang="en-US" sz="1050" dirty="0" smtClean="0">
                <a:latin typeface="+mn-lt"/>
              </a:rPr>
              <a:t>www.vet.upenn.edu</a:t>
            </a:r>
            <a:r>
              <a:rPr lang="en-US" sz="1050" i="1" dirty="0" smtClean="0">
                <a:latin typeface="+mn-lt"/>
              </a:rPr>
              <a:t>/</a:t>
            </a:r>
            <a:endParaRPr lang="en-US" sz="1050" dirty="0" smtClean="0">
              <a:latin typeface="+mn-lt"/>
            </a:endParaRPr>
          </a:p>
          <a:p>
            <a:pPr algn="l">
              <a:lnSpc>
                <a:spcPct val="90000"/>
              </a:lnSpc>
              <a:tabLst>
                <a:tab pos="290513" algn="l"/>
              </a:tabLst>
            </a:pPr>
            <a:r>
              <a:rPr lang="en-US" sz="1050" dirty="0" smtClean="0">
                <a:latin typeface="+mn-lt"/>
              </a:rPr>
              <a:t>2.	Service Master Company</a:t>
            </a:r>
          </a:p>
          <a:p>
            <a:pPr algn="l">
              <a:lnSpc>
                <a:spcPct val="90000"/>
              </a:lnSpc>
              <a:tabLst>
                <a:tab pos="290513" algn="l"/>
              </a:tabLst>
            </a:pPr>
            <a:r>
              <a:rPr lang="en-US" sz="1050" dirty="0" smtClean="0">
                <a:latin typeface="+mn-lt"/>
              </a:rPr>
              <a:t>	</a:t>
            </a:r>
            <a:r>
              <a:rPr lang="en-US" sz="1050" i="1" dirty="0" smtClean="0">
                <a:latin typeface="+mn-lt"/>
              </a:rPr>
              <a:t>http://www.servicemaster.com/ </a:t>
            </a:r>
          </a:p>
          <a:p>
            <a:pPr algn="l">
              <a:lnSpc>
                <a:spcPct val="90000"/>
              </a:lnSpc>
              <a:tabLst>
                <a:tab pos="290513" algn="l"/>
              </a:tabLst>
            </a:pPr>
            <a:r>
              <a:rPr lang="en-US" sz="1050" dirty="0" smtClean="0">
                <a:latin typeface="+mn-lt"/>
              </a:rPr>
              <a:t>3.</a:t>
            </a:r>
            <a:r>
              <a:rPr lang="en-US" sz="1050" dirty="0">
                <a:latin typeface="+mn-lt"/>
              </a:rPr>
              <a:t>	Support Vector Machine</a:t>
            </a:r>
            <a:br>
              <a:rPr lang="en-US" sz="1050" dirty="0">
                <a:latin typeface="+mn-lt"/>
              </a:rPr>
            </a:br>
            <a:r>
              <a:rPr lang="en-US" sz="1050" dirty="0">
                <a:latin typeface="+mn-lt"/>
              </a:rPr>
              <a:t>	</a:t>
            </a:r>
            <a:r>
              <a:rPr lang="en-US" sz="1050" i="1" dirty="0">
                <a:latin typeface="+mn-lt"/>
              </a:rPr>
              <a:t>http://jbolivar.freeservers.com/</a:t>
            </a:r>
            <a:endParaRPr lang="en-US" sz="1050" dirty="0">
              <a:latin typeface="+mn-lt"/>
            </a:endParaRPr>
          </a:p>
          <a:p>
            <a:pPr algn="l">
              <a:lnSpc>
                <a:spcPct val="90000"/>
              </a:lnSpc>
              <a:tabLst>
                <a:tab pos="290513" algn="l"/>
              </a:tabLst>
            </a:pPr>
            <a:r>
              <a:rPr lang="en-US" sz="1050" dirty="0" smtClean="0">
                <a:latin typeface="+mn-lt"/>
              </a:rPr>
              <a:t>4.</a:t>
            </a:r>
            <a:r>
              <a:rPr lang="en-US" sz="1050" dirty="0">
                <a:latin typeface="+mn-lt"/>
              </a:rPr>
              <a:t>	Archives of SUPPORT-VECTOR-MACHINES </a:t>
            </a:r>
            <a:br>
              <a:rPr lang="en-US" sz="1050" dirty="0">
                <a:latin typeface="+mn-lt"/>
              </a:rPr>
            </a:br>
            <a:r>
              <a:rPr lang="en-US" sz="1050" dirty="0">
                <a:latin typeface="+mn-lt"/>
              </a:rPr>
              <a:t>	</a:t>
            </a:r>
            <a:r>
              <a:rPr lang="en-US" sz="1050" i="1" dirty="0">
                <a:latin typeface="+mn-lt"/>
              </a:rPr>
              <a:t>http://www.jiscmail.ac.uk/lists/SUPPORT...</a:t>
            </a:r>
            <a:endParaRPr lang="en-US" sz="1050" dirty="0">
              <a:latin typeface="+mn-lt"/>
            </a:endParaRPr>
          </a:p>
          <a:p>
            <a:pPr algn="l">
              <a:lnSpc>
                <a:spcPct val="90000"/>
              </a:lnSpc>
              <a:tabLst>
                <a:tab pos="290513" algn="l"/>
              </a:tabLst>
            </a:pPr>
            <a:r>
              <a:rPr lang="en-US" sz="1050" dirty="0" smtClean="0">
                <a:latin typeface="+mn-lt"/>
              </a:rPr>
              <a:t>5.	SVM-Light </a:t>
            </a:r>
            <a:r>
              <a:rPr lang="en-US" sz="1050" dirty="0">
                <a:latin typeface="+mn-lt"/>
              </a:rPr>
              <a:t>Support Vector Machine </a:t>
            </a:r>
            <a:br>
              <a:rPr lang="en-US" sz="1050" dirty="0">
                <a:latin typeface="+mn-lt"/>
              </a:rPr>
            </a:br>
            <a:r>
              <a:rPr lang="en-US" sz="1050" dirty="0">
                <a:latin typeface="+mn-lt"/>
              </a:rPr>
              <a:t>	</a:t>
            </a:r>
            <a:r>
              <a:rPr lang="en-US" sz="1050" i="1" dirty="0">
                <a:latin typeface="+mn-lt"/>
              </a:rPr>
              <a:t>http://ais.gmd.de/~thorsten/svm light</a:t>
            </a:r>
            <a:r>
              <a:rPr lang="en-US" sz="1050" i="1" dirty="0" smtClean="0">
                <a:latin typeface="+mn-lt"/>
              </a:rPr>
              <a:t>/</a:t>
            </a:r>
          </a:p>
          <a:p>
            <a:pPr>
              <a:lnSpc>
                <a:spcPct val="90000"/>
              </a:lnSpc>
              <a:tabLst>
                <a:tab pos="290513" algn="l"/>
              </a:tabLst>
            </a:pPr>
            <a:r>
              <a:rPr lang="en-US" sz="1050" dirty="0" smtClean="0">
                <a:latin typeface="+mn-lt"/>
              </a:rPr>
              <a:t>⁞</a:t>
            </a:r>
          </a:p>
        </p:txBody>
      </p:sp>
      <p:sp>
        <p:nvSpPr>
          <p:cNvPr id="23" name="TextBox 22"/>
          <p:cNvSpPr txBox="1"/>
          <p:nvPr/>
        </p:nvSpPr>
        <p:spPr>
          <a:xfrm>
            <a:off x="1215954" y="5914418"/>
            <a:ext cx="2091447" cy="400110"/>
          </a:xfrm>
          <a:prstGeom prst="rect">
            <a:avLst/>
          </a:prstGeom>
          <a:noFill/>
        </p:spPr>
        <p:txBody>
          <a:bodyPr wrap="square" rtlCol="0">
            <a:spAutoFit/>
          </a:bodyPr>
          <a:lstStyle/>
          <a:p>
            <a:r>
              <a:rPr lang="en-US" sz="2000" dirty="0" smtClean="0">
                <a:latin typeface="+mn-lt"/>
              </a:rPr>
              <a:t>U(tj,”SVM”,r</a:t>
            </a:r>
            <a:r>
              <a:rPr lang="en-US" sz="2000" baseline="-25000" dirty="0" smtClean="0">
                <a:latin typeface="+mn-lt"/>
              </a:rPr>
              <a:t>1</a:t>
            </a:r>
            <a:r>
              <a:rPr lang="en-US" sz="2000" dirty="0" smtClean="0">
                <a:latin typeface="+mn-lt"/>
              </a:rPr>
              <a:t>)</a:t>
            </a:r>
            <a:endParaRPr lang="en-US" sz="2000" dirty="0">
              <a:latin typeface="+mn-lt"/>
            </a:endParaRPr>
          </a:p>
        </p:txBody>
      </p:sp>
      <p:sp>
        <p:nvSpPr>
          <p:cNvPr id="24" name="TextBox 23"/>
          <p:cNvSpPr txBox="1"/>
          <p:nvPr/>
        </p:nvSpPr>
        <p:spPr>
          <a:xfrm>
            <a:off x="5872418" y="5920898"/>
            <a:ext cx="2091447" cy="400110"/>
          </a:xfrm>
          <a:prstGeom prst="rect">
            <a:avLst/>
          </a:prstGeom>
          <a:noFill/>
        </p:spPr>
        <p:txBody>
          <a:bodyPr wrap="square" rtlCol="0">
            <a:spAutoFit/>
          </a:bodyPr>
          <a:lstStyle/>
          <a:p>
            <a:r>
              <a:rPr lang="en-US" sz="2000" dirty="0" smtClean="0">
                <a:latin typeface="+mn-lt"/>
              </a:rPr>
              <a:t>U(tj,”SVM”,r</a:t>
            </a:r>
            <a:r>
              <a:rPr lang="en-US" sz="2000" baseline="-25000" dirty="0" smtClean="0">
                <a:latin typeface="+mn-lt"/>
              </a:rPr>
              <a:t>2</a:t>
            </a:r>
            <a:r>
              <a:rPr lang="en-US" sz="2000" dirty="0" smtClean="0">
                <a:latin typeface="+mn-lt"/>
              </a:rPr>
              <a:t>)</a:t>
            </a:r>
            <a:endParaRPr lang="en-US" sz="2000" dirty="0">
              <a:latin typeface="+mn-lt"/>
            </a:endParaRPr>
          </a:p>
        </p:txBody>
      </p:sp>
    </p:spTree>
    <p:extLst>
      <p:ext uri="{BB962C8B-B14F-4D97-AF65-F5344CB8AC3E}">
        <p14:creationId xmlns:p14="http://schemas.microsoft.com/office/powerpoint/2010/main" val="83931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linds(horizont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animBg="1"/>
      <p:bldP spid="22" grpId="0" animBg="1"/>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Models of </a:t>
            </a:r>
            <a:br>
              <a:rPr lang="en-US" dirty="0" smtClean="0"/>
            </a:br>
            <a:r>
              <a:rPr lang="en-US" dirty="0" smtClean="0"/>
              <a:t>Decision Making</a:t>
            </a:r>
            <a:endParaRPr lang="en-US" dirty="0"/>
          </a:p>
        </p:txBody>
      </p:sp>
      <p:sp>
        <p:nvSpPr>
          <p:cNvPr id="3" name="Content Placeholder 2"/>
          <p:cNvSpPr>
            <a:spLocks noGrp="1"/>
          </p:cNvSpPr>
          <p:nvPr>
            <p:ph idx="1"/>
          </p:nvPr>
        </p:nvSpPr>
        <p:spPr>
          <a:xfrm>
            <a:off x="577880" y="1470346"/>
            <a:ext cx="7924800" cy="4992650"/>
          </a:xfrm>
        </p:spPr>
        <p:txBody>
          <a:bodyPr>
            <a:normAutofit fontScale="77500" lnSpcReduction="20000"/>
          </a:bodyPr>
          <a:lstStyle/>
          <a:p>
            <a:r>
              <a:rPr lang="en-US" dirty="0" smtClean="0"/>
              <a:t>Rational Choice</a:t>
            </a:r>
          </a:p>
          <a:p>
            <a:pPr lvl="1"/>
            <a:r>
              <a:rPr lang="en-US" dirty="0" smtClean="0"/>
              <a:t>Alternatives </a:t>
            </a:r>
            <a:r>
              <a:rPr lang="en-US" dirty="0" smtClean="0">
                <a:latin typeface="cmsy10"/>
              </a:rPr>
              <a:t>Y</a:t>
            </a:r>
            <a:endParaRPr lang="en-US" dirty="0" smtClean="0"/>
          </a:p>
          <a:p>
            <a:pPr lvl="1"/>
            <a:r>
              <a:rPr lang="en-US" dirty="0" smtClean="0"/>
              <a:t>Utility function U(y)</a:t>
            </a:r>
          </a:p>
          <a:p>
            <a:pPr lvl="1"/>
            <a:r>
              <a:rPr lang="en-US" dirty="0" smtClean="0"/>
              <a:t>Decision </a:t>
            </a:r>
            <a:br>
              <a:rPr lang="en-US" dirty="0" smtClean="0"/>
            </a:br>
            <a:r>
              <a:rPr lang="en-US" dirty="0" smtClean="0"/>
              <a:t>y</a:t>
            </a:r>
            <a:r>
              <a:rPr lang="en-US" baseline="30000" dirty="0" smtClean="0"/>
              <a:t>*</a:t>
            </a:r>
            <a:r>
              <a:rPr lang="en-US" dirty="0" smtClean="0"/>
              <a:t>=</a:t>
            </a:r>
            <a:r>
              <a:rPr lang="en-US" dirty="0" smtClean="0">
                <a:latin typeface="Times New Roman"/>
              </a:rPr>
              <a:t>argmax</a:t>
            </a:r>
            <a:r>
              <a:rPr lang="en-US" baseline="-25000" dirty="0" smtClean="0">
                <a:latin typeface="Times New Roman"/>
              </a:rPr>
              <a:t>y</a:t>
            </a:r>
            <a:r>
              <a:rPr lang="en-US" baseline="-25000" dirty="0" smtClean="0">
                <a:latin typeface="cmsy10"/>
              </a:rPr>
              <a:t>2Y</a:t>
            </a:r>
            <a:r>
              <a:rPr lang="en-US" dirty="0" smtClean="0"/>
              <a:t>{U(y)}</a:t>
            </a:r>
          </a:p>
          <a:p>
            <a:r>
              <a:rPr lang="en-US" dirty="0" smtClean="0"/>
              <a:t>Bounded Rationality</a:t>
            </a:r>
          </a:p>
          <a:p>
            <a:pPr lvl="1"/>
            <a:r>
              <a:rPr lang="en-US" dirty="0" smtClean="0"/>
              <a:t>Time constraints</a:t>
            </a:r>
          </a:p>
          <a:p>
            <a:pPr lvl="1"/>
            <a:r>
              <a:rPr lang="en-US" dirty="0" smtClean="0"/>
              <a:t>Computation constraints</a:t>
            </a:r>
          </a:p>
          <a:p>
            <a:pPr lvl="1"/>
            <a:r>
              <a:rPr lang="en-US" dirty="0" smtClean="0"/>
              <a:t>Approximate U(y)</a:t>
            </a:r>
            <a:endParaRPr lang="en-US" dirty="0"/>
          </a:p>
          <a:p>
            <a:r>
              <a:rPr lang="en-US" dirty="0" smtClean="0"/>
              <a:t>Behavioral Economics</a:t>
            </a:r>
          </a:p>
          <a:p>
            <a:pPr lvl="1"/>
            <a:r>
              <a:rPr lang="en-US" dirty="0" smtClean="0"/>
              <a:t>Framing</a:t>
            </a:r>
          </a:p>
          <a:p>
            <a:pPr lvl="1"/>
            <a:r>
              <a:rPr lang="en-US" dirty="0" smtClean="0"/>
              <a:t>Fairness</a:t>
            </a:r>
          </a:p>
          <a:p>
            <a:pPr lvl="1"/>
            <a:r>
              <a:rPr lang="en-US" dirty="0" smtClean="0"/>
              <a:t>Loss aversion</a:t>
            </a:r>
          </a:p>
          <a:p>
            <a:pPr lvl="1"/>
            <a:r>
              <a:rPr lang="en-US" dirty="0" smtClean="0"/>
              <a:t>Handling uncertainty</a:t>
            </a:r>
          </a:p>
        </p:txBody>
      </p:sp>
      <p:pic>
        <p:nvPicPr>
          <p:cNvPr id="15" name="Picture 5" descr="google_svm2"/>
          <p:cNvPicPr>
            <a:picLocks noChangeAspect="1" noChangeArrowheads="1"/>
          </p:cNvPicPr>
          <p:nvPr/>
        </p:nvPicPr>
        <p:blipFill>
          <a:blip r:embed="rId3" cstate="print"/>
          <a:srcRect/>
          <a:stretch>
            <a:fillRect/>
          </a:stretch>
        </p:blipFill>
        <p:spPr bwMode="auto">
          <a:xfrm>
            <a:off x="4802430" y="1774199"/>
            <a:ext cx="3994120" cy="4842415"/>
          </a:xfrm>
          <a:prstGeom prst="rect">
            <a:avLst/>
          </a:prstGeom>
          <a:noFill/>
          <a:ln w="9525">
            <a:noFill/>
            <a:miter lim="800000"/>
            <a:headEnd/>
            <a:tailEnd/>
          </a:ln>
        </p:spPr>
      </p:pic>
      <p:sp>
        <p:nvSpPr>
          <p:cNvPr id="5" name="Explosion 1 4"/>
          <p:cNvSpPr/>
          <p:nvPr/>
        </p:nvSpPr>
        <p:spPr bwMode="auto">
          <a:xfrm>
            <a:off x="5608935" y="4312315"/>
            <a:ext cx="900752" cy="354842"/>
          </a:xfrm>
          <a:prstGeom prst="irregularSeal1">
            <a:avLst/>
          </a:prstGeom>
          <a:solidFill>
            <a:srgbClr val="FF0000"/>
          </a:solidFill>
          <a:ln w="9525" cap="flat" cmpd="sng" algn="ctr">
            <a:solidFill>
              <a:schemeClr val="accent6">
                <a:lumMod val="90000"/>
                <a:lumOff val="1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Times New Roman" pitchFamily="18" charset="0"/>
              </a:rPr>
              <a:t>Click</a:t>
            </a:r>
          </a:p>
        </p:txBody>
      </p:sp>
    </p:spTree>
    <p:extLst>
      <p:ext uri="{BB962C8B-B14F-4D97-AF65-F5344CB8AC3E}">
        <p14:creationId xmlns:p14="http://schemas.microsoft.com/office/powerpoint/2010/main" val="11660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Model of how Users Click in Search</a:t>
            </a:r>
            <a:endParaRPr lang="en-US" dirty="0"/>
          </a:p>
        </p:txBody>
      </p:sp>
      <p:sp>
        <p:nvSpPr>
          <p:cNvPr id="3" name="Content Placeholder 2"/>
          <p:cNvSpPr>
            <a:spLocks noGrp="1"/>
          </p:cNvSpPr>
          <p:nvPr>
            <p:ph idx="1"/>
          </p:nvPr>
        </p:nvSpPr>
        <p:spPr>
          <a:xfrm>
            <a:off x="457200" y="1600200"/>
            <a:ext cx="4230015" cy="5131630"/>
          </a:xfrm>
        </p:spPr>
        <p:txBody>
          <a:bodyPr>
            <a:normAutofit fontScale="92500" lnSpcReduction="10000"/>
          </a:bodyPr>
          <a:lstStyle/>
          <a:p>
            <a:r>
              <a:rPr lang="en-US" dirty="0" smtClean="0"/>
              <a:t>Model of clicking: </a:t>
            </a:r>
          </a:p>
          <a:p>
            <a:pPr lvl="1"/>
            <a:r>
              <a:rPr lang="en-US" dirty="0" smtClean="0"/>
              <a:t>Users explore ranking to position k</a:t>
            </a:r>
          </a:p>
          <a:p>
            <a:pPr lvl="1"/>
            <a:r>
              <a:rPr lang="en-US" dirty="0" smtClean="0"/>
              <a:t>Users click on most relevant (looking) links in top k</a:t>
            </a:r>
          </a:p>
          <a:p>
            <a:pPr lvl="1"/>
            <a:r>
              <a:rPr lang="en-US" dirty="0" smtClean="0"/>
              <a:t>Users stop clicking when time budget up or other action more promising (e.g. reformulation)</a:t>
            </a:r>
          </a:p>
          <a:p>
            <a:pPr lvl="1"/>
            <a:r>
              <a:rPr lang="en-US" dirty="0" smtClean="0"/>
              <a:t>Empirically supported by [</a:t>
            </a:r>
            <a:r>
              <a:rPr lang="en-US" dirty="0" err="1" smtClean="0"/>
              <a:t>Granka</a:t>
            </a:r>
            <a:r>
              <a:rPr lang="en-US" dirty="0" smtClean="0"/>
              <a:t> et al., 2004]</a:t>
            </a:r>
          </a:p>
        </p:txBody>
      </p:sp>
      <p:pic>
        <p:nvPicPr>
          <p:cNvPr id="4" name="Picture 5" descr="google_svm2"/>
          <p:cNvPicPr>
            <a:picLocks noChangeAspect="1" noChangeArrowheads="1"/>
          </p:cNvPicPr>
          <p:nvPr/>
        </p:nvPicPr>
        <p:blipFill>
          <a:blip r:embed="rId2" cstate="print"/>
          <a:srcRect/>
          <a:stretch>
            <a:fillRect/>
          </a:stretch>
        </p:blipFill>
        <p:spPr bwMode="auto">
          <a:xfrm>
            <a:off x="4802430" y="1774199"/>
            <a:ext cx="3994120" cy="4842415"/>
          </a:xfrm>
          <a:prstGeom prst="rect">
            <a:avLst/>
          </a:prstGeom>
          <a:noFill/>
          <a:ln w="9525">
            <a:noFill/>
            <a:miter lim="800000"/>
            <a:headEnd/>
            <a:tailEnd/>
          </a:ln>
        </p:spPr>
      </p:pic>
      <p:sp>
        <p:nvSpPr>
          <p:cNvPr id="5" name="Explosion 1 4"/>
          <p:cNvSpPr/>
          <p:nvPr/>
        </p:nvSpPr>
        <p:spPr bwMode="auto">
          <a:xfrm>
            <a:off x="5608935" y="4312315"/>
            <a:ext cx="900752" cy="354842"/>
          </a:xfrm>
          <a:prstGeom prst="irregularSeal1">
            <a:avLst/>
          </a:prstGeom>
          <a:solidFill>
            <a:srgbClr val="FF0000"/>
          </a:solidFill>
          <a:ln w="9525" cap="flat" cmpd="sng" algn="ctr">
            <a:solidFill>
              <a:schemeClr val="accent6">
                <a:lumMod val="90000"/>
                <a:lumOff val="1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Times New Roman" pitchFamily="18" charset="0"/>
              </a:rPr>
              <a:t>Click</a:t>
            </a:r>
          </a:p>
        </p:txBody>
      </p:sp>
      <p:sp>
        <p:nvSpPr>
          <p:cNvPr id="6" name="Right Brace 5"/>
          <p:cNvSpPr/>
          <p:nvPr/>
        </p:nvSpPr>
        <p:spPr>
          <a:xfrm>
            <a:off x="7375565" y="3467406"/>
            <a:ext cx="327534" cy="2304300"/>
          </a:xfrm>
          <a:prstGeom prst="righ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solidFill>
            </a:endParaRPr>
          </a:p>
        </p:txBody>
      </p:sp>
      <mc:AlternateContent xmlns:mc="http://schemas.openxmlformats.org/markup-compatibility/2006" xmlns:a14="http://schemas.microsoft.com/office/drawing/2010/main">
        <mc:Choice Requires="a14">
          <p:sp>
            <p:nvSpPr>
              <p:cNvPr id="8" name="TextBox 7"/>
              <p:cNvSpPr txBox="1"/>
              <p:nvPr/>
            </p:nvSpPr>
            <p:spPr>
              <a:xfrm>
                <a:off x="7682805" y="4354077"/>
                <a:ext cx="1382580" cy="534313"/>
              </a:xfrm>
              <a:prstGeom prst="rect">
                <a:avLst/>
              </a:prstGeom>
              <a:solidFill>
                <a:schemeClr val="accent6">
                  <a:lumMod val="50000"/>
                  <a:lumOff val="50000"/>
                </a:schemeClr>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sz="1800" i="1" smtClean="0">
                              <a:solidFill>
                                <a:schemeClr val="bg1"/>
                              </a:solidFill>
                              <a:latin typeface="Cambria Math"/>
                            </a:rPr>
                          </m:ctrlPr>
                        </m:funcPr>
                        <m:fName>
                          <m:limLow>
                            <m:limLowPr>
                              <m:ctrlPr>
                                <a:rPr lang="en-US" sz="1800" i="1">
                                  <a:solidFill>
                                    <a:schemeClr val="bg1"/>
                                  </a:solidFill>
                                  <a:latin typeface="Cambria Math"/>
                                </a:rPr>
                              </m:ctrlPr>
                            </m:limLowPr>
                            <m:e>
                              <m:r>
                                <m:rPr>
                                  <m:sty m:val="p"/>
                                </m:rPr>
                                <a:rPr lang="en-US" sz="1800">
                                  <a:solidFill>
                                    <a:schemeClr val="bg1"/>
                                  </a:solidFill>
                                  <a:latin typeface="Cambria Math"/>
                                </a:rPr>
                                <m:t>argmax</m:t>
                              </m:r>
                            </m:e>
                            <m:lim>
                              <m:r>
                                <a:rPr lang="en-US" sz="1800" i="1">
                                  <a:solidFill>
                                    <a:schemeClr val="bg1"/>
                                  </a:solidFill>
                                  <a:latin typeface="Cambria Math"/>
                                </a:rPr>
                                <m:t>𝑦</m:t>
                              </m:r>
                              <m:r>
                                <a:rPr lang="en-US" sz="1800" i="1">
                                  <a:solidFill>
                                    <a:schemeClr val="bg1"/>
                                  </a:solidFill>
                                  <a:latin typeface="Cambria Math"/>
                                </a:rPr>
                                <m:t>∈</m:t>
                              </m:r>
                              <m:r>
                                <a:rPr lang="en-US" sz="1800" i="1">
                                  <a:solidFill>
                                    <a:schemeClr val="bg1"/>
                                  </a:solidFill>
                                  <a:latin typeface="Cambria Math"/>
                                </a:rPr>
                                <m:t>𝑇𝑜𝑝</m:t>
                              </m:r>
                              <m:r>
                                <a:rPr lang="en-US" sz="1800" b="0" i="1" smtClean="0">
                                  <a:solidFill>
                                    <a:schemeClr val="bg1"/>
                                  </a:solidFill>
                                  <a:latin typeface="Cambria Math"/>
                                </a:rPr>
                                <m:t> </m:t>
                              </m:r>
                              <m:r>
                                <a:rPr lang="en-US" sz="1800" b="0" i="1" smtClean="0">
                                  <a:solidFill>
                                    <a:schemeClr val="bg1"/>
                                  </a:solidFill>
                                  <a:latin typeface="Cambria Math"/>
                                </a:rPr>
                                <m:t>𝑘</m:t>
                              </m:r>
                            </m:lim>
                          </m:limLow>
                        </m:fName>
                        <m:e>
                          <m:r>
                            <a:rPr lang="en-US" sz="1800" i="1">
                              <a:solidFill>
                                <a:schemeClr val="bg1"/>
                              </a:solidFill>
                              <a:latin typeface="Cambria Math"/>
                            </a:rPr>
                            <m:t>𝑈</m:t>
                          </m:r>
                          <m:r>
                            <a:rPr lang="en-US" sz="1800" i="1">
                              <a:solidFill>
                                <a:schemeClr val="bg1"/>
                              </a:solidFill>
                              <a:latin typeface="Cambria Math"/>
                            </a:rPr>
                            <m:t>(</m:t>
                          </m:r>
                          <m:r>
                            <a:rPr lang="en-US" sz="1800" i="1">
                              <a:solidFill>
                                <a:schemeClr val="bg1"/>
                              </a:solidFill>
                              <a:latin typeface="Cambria Math"/>
                            </a:rPr>
                            <m:t>𝑦</m:t>
                          </m:r>
                          <m:r>
                            <a:rPr lang="en-US" sz="1800" i="1">
                              <a:solidFill>
                                <a:schemeClr val="bg1"/>
                              </a:solidFill>
                              <a:latin typeface="Cambria Math"/>
                            </a:rPr>
                            <m:t>)</m:t>
                          </m:r>
                        </m:e>
                      </m:func>
                    </m:oMath>
                  </m:oMathPara>
                </a14:m>
                <a:endParaRPr lang="en-US" sz="1800" dirty="0">
                  <a:solidFill>
                    <a:schemeClr val="bg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682805" y="4354077"/>
                <a:ext cx="1382580" cy="534313"/>
              </a:xfrm>
              <a:prstGeom prst="rect">
                <a:avLst/>
              </a:prstGeom>
              <a:blipFill rotWithShape="1">
                <a:blip r:embed="rId3"/>
                <a:stretch>
                  <a:fillRect l="-1717" r="-429"/>
                </a:stretch>
              </a:blipFill>
              <a:ln w="38100">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309557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par>
                          <p:cTn id="8" fill="hold">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3500"/>
                            </p:stCondLst>
                            <p:childTnLst>
                              <p:par>
                                <p:cTn id="13" presetID="22" presetClass="entr" presetSubtype="8" fill="hold" grpId="0" nodeType="afterEffect">
                                  <p:stCondLst>
                                    <p:cond delay="100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4" fill="hold" grpId="0" nodeType="withEffect">
                                  <p:stCondLst>
                                    <p:cond delay="100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04716" y="204716"/>
            <a:ext cx="8584442" cy="1090684"/>
          </a:xfrm>
        </p:spPr>
        <p:txBody>
          <a:bodyPr/>
          <a:lstStyle/>
          <a:p>
            <a:pPr eaLnBrk="1" hangingPunct="1"/>
            <a:r>
              <a:rPr lang="en-US" dirty="0" smtClean="0"/>
              <a:t>Balanced Interleaving</a:t>
            </a:r>
          </a:p>
        </p:txBody>
      </p:sp>
      <p:sp>
        <p:nvSpPr>
          <p:cNvPr id="32776" name="Text Box 5"/>
          <p:cNvSpPr txBox="1">
            <a:spLocks noChangeArrowheads="1"/>
          </p:cNvSpPr>
          <p:nvPr/>
        </p:nvSpPr>
        <p:spPr bwMode="auto">
          <a:xfrm>
            <a:off x="673101" y="2269773"/>
            <a:ext cx="2608263" cy="1200150"/>
          </a:xfrm>
          <a:prstGeom prst="rect">
            <a:avLst/>
          </a:prstGeom>
          <a:solidFill>
            <a:schemeClr val="bg1">
              <a:lumMod val="85000"/>
              <a:lumOff val="15000"/>
            </a:schemeClr>
          </a:solidFill>
          <a:ln w="38100">
            <a:solidFill>
              <a:schemeClr val="folHlink"/>
            </a:solidFill>
            <a:miter lim="800000"/>
            <a:headEnd/>
            <a:tailEnd/>
          </a:ln>
        </p:spPr>
        <p:txBody>
          <a:bodyPr>
            <a:spAutoFit/>
          </a:bodyPr>
          <a:lstStyle/>
          <a:p>
            <a:pPr algn="l">
              <a:lnSpc>
                <a:spcPct val="90000"/>
              </a:lnSpc>
              <a:tabLst>
                <a:tab pos="290513" algn="l"/>
              </a:tabLst>
            </a:pPr>
            <a:r>
              <a:rPr lang="en-US" sz="800" dirty="0">
                <a:latin typeface="+mn-lt"/>
              </a:rPr>
              <a:t>1. 	Kernel Machines </a:t>
            </a:r>
            <a:br>
              <a:rPr lang="en-US" sz="800" dirty="0">
                <a:latin typeface="+mn-lt"/>
              </a:rPr>
            </a:br>
            <a:r>
              <a:rPr lang="en-US" sz="800" dirty="0">
                <a:latin typeface="+mn-lt"/>
              </a:rPr>
              <a:t>	</a:t>
            </a:r>
            <a:r>
              <a:rPr lang="en-US" sz="800" i="1" dirty="0">
                <a:latin typeface="+mn-lt"/>
              </a:rPr>
              <a:t>http://svm.first.gmd.de/</a:t>
            </a:r>
            <a:endParaRPr lang="en-US" sz="800" dirty="0">
              <a:latin typeface="+mn-lt"/>
            </a:endParaRPr>
          </a:p>
          <a:p>
            <a:pPr algn="l">
              <a:lnSpc>
                <a:spcPct val="90000"/>
              </a:lnSpc>
              <a:tabLst>
                <a:tab pos="290513" algn="l"/>
              </a:tabLst>
            </a:pPr>
            <a:r>
              <a:rPr lang="en-US" sz="800" dirty="0">
                <a:latin typeface="+mn-lt"/>
              </a:rPr>
              <a:t>2.	Support Vector Machine</a:t>
            </a:r>
            <a:br>
              <a:rPr lang="en-US" sz="800" dirty="0">
                <a:latin typeface="+mn-lt"/>
              </a:rPr>
            </a:br>
            <a:r>
              <a:rPr lang="en-US" sz="800" dirty="0">
                <a:latin typeface="+mn-lt"/>
              </a:rPr>
              <a:t>	</a:t>
            </a:r>
            <a:r>
              <a:rPr lang="en-US" sz="800" i="1" dirty="0">
                <a:latin typeface="+mn-lt"/>
              </a:rPr>
              <a:t>http://jbolivar.freeservers.com/</a:t>
            </a:r>
            <a:endParaRPr lang="en-US" sz="800" dirty="0">
              <a:latin typeface="+mn-lt"/>
            </a:endParaRPr>
          </a:p>
          <a:p>
            <a:pPr algn="l">
              <a:lnSpc>
                <a:spcPct val="90000"/>
              </a:lnSpc>
              <a:tabLst>
                <a:tab pos="290513" algn="l"/>
              </a:tabLst>
            </a:pPr>
            <a:r>
              <a:rPr lang="en-US" sz="800" dirty="0">
                <a:latin typeface="+mn-lt"/>
              </a:rPr>
              <a:t>3.	An Introduction to Support Vector Machines</a:t>
            </a:r>
            <a:br>
              <a:rPr lang="en-US" sz="800" dirty="0">
                <a:latin typeface="+mn-lt"/>
              </a:rPr>
            </a:br>
            <a:r>
              <a:rPr lang="en-US" sz="800" dirty="0">
                <a:latin typeface="+mn-lt"/>
              </a:rPr>
              <a:t>	</a:t>
            </a:r>
            <a:r>
              <a:rPr lang="en-US" sz="800" i="1" dirty="0">
                <a:latin typeface="+mn-lt"/>
              </a:rPr>
              <a:t>http://www.support-vector.net/</a:t>
            </a:r>
            <a:endParaRPr lang="en-US" sz="800" dirty="0">
              <a:latin typeface="+mn-lt"/>
            </a:endParaRPr>
          </a:p>
          <a:p>
            <a:pPr algn="l">
              <a:lnSpc>
                <a:spcPct val="90000"/>
              </a:lnSpc>
              <a:tabLst>
                <a:tab pos="290513" algn="l"/>
              </a:tabLst>
            </a:pPr>
            <a:r>
              <a:rPr lang="en-US" sz="800" dirty="0">
                <a:latin typeface="+mn-lt"/>
              </a:rPr>
              <a:t>4.	Archives of SUPPORT-VECTOR-MACHINES ...</a:t>
            </a:r>
            <a:br>
              <a:rPr lang="en-US" sz="800" dirty="0">
                <a:latin typeface="+mn-lt"/>
              </a:rPr>
            </a:br>
            <a:r>
              <a:rPr lang="en-US" sz="800" dirty="0">
                <a:latin typeface="+mn-lt"/>
              </a:rPr>
              <a:t>	</a:t>
            </a:r>
            <a:r>
              <a:rPr lang="en-US" sz="800" i="1" dirty="0">
                <a:latin typeface="+mn-lt"/>
              </a:rPr>
              <a:t>http://www.jiscmail.ac.uk/lists/SUPPORT...</a:t>
            </a:r>
            <a:endParaRPr lang="en-US" sz="800" dirty="0">
              <a:latin typeface="+mn-lt"/>
            </a:endParaRPr>
          </a:p>
          <a:p>
            <a:pPr algn="l">
              <a:lnSpc>
                <a:spcPct val="90000"/>
              </a:lnSpc>
              <a:tabLst>
                <a:tab pos="290513" algn="l"/>
              </a:tabLst>
            </a:pPr>
            <a:r>
              <a:rPr lang="en-US" sz="800" dirty="0">
                <a:latin typeface="+mn-lt"/>
              </a:rPr>
              <a:t>5.	SVM-Light Support Vector Machine </a:t>
            </a:r>
            <a:br>
              <a:rPr lang="en-US" sz="800" dirty="0">
                <a:latin typeface="+mn-lt"/>
              </a:rPr>
            </a:br>
            <a:r>
              <a:rPr lang="en-US" sz="800" dirty="0">
                <a:latin typeface="+mn-lt"/>
              </a:rPr>
              <a:t>	</a:t>
            </a:r>
            <a:r>
              <a:rPr lang="en-US" sz="800" i="1" dirty="0">
                <a:latin typeface="+mn-lt"/>
              </a:rPr>
              <a:t>http://ais.gmd.de/~thorsten/svm light/</a:t>
            </a:r>
            <a:endParaRPr lang="en-US" sz="800" dirty="0">
              <a:latin typeface="+mn-lt"/>
            </a:endParaRPr>
          </a:p>
        </p:txBody>
      </p:sp>
      <p:sp>
        <p:nvSpPr>
          <p:cNvPr id="32777" name="Text Box 6"/>
          <p:cNvSpPr txBox="1">
            <a:spLocks noChangeArrowheads="1"/>
          </p:cNvSpPr>
          <p:nvPr/>
        </p:nvSpPr>
        <p:spPr bwMode="auto">
          <a:xfrm>
            <a:off x="5830889" y="2242785"/>
            <a:ext cx="2716213" cy="1200150"/>
          </a:xfrm>
          <a:prstGeom prst="rect">
            <a:avLst/>
          </a:prstGeom>
          <a:solidFill>
            <a:schemeClr val="bg1">
              <a:lumMod val="85000"/>
              <a:lumOff val="15000"/>
            </a:schemeClr>
          </a:solidFill>
          <a:ln w="38100">
            <a:solidFill>
              <a:schemeClr val="folHlink"/>
            </a:solidFill>
            <a:miter lim="800000"/>
            <a:headEnd/>
            <a:tailEnd/>
          </a:ln>
        </p:spPr>
        <p:txBody>
          <a:bodyPr>
            <a:spAutoFit/>
          </a:bodyPr>
          <a:lstStyle/>
          <a:p>
            <a:pPr algn="l">
              <a:lnSpc>
                <a:spcPct val="90000"/>
              </a:lnSpc>
              <a:tabLst>
                <a:tab pos="290513" algn="l"/>
              </a:tabLst>
            </a:pPr>
            <a:r>
              <a:rPr lang="en-US" sz="800" dirty="0">
                <a:latin typeface="+mn-lt"/>
              </a:rPr>
              <a:t>1. 	Kernel Machines </a:t>
            </a:r>
            <a:br>
              <a:rPr lang="en-US" sz="800" dirty="0">
                <a:latin typeface="+mn-lt"/>
              </a:rPr>
            </a:br>
            <a:r>
              <a:rPr lang="en-US" sz="800" dirty="0">
                <a:latin typeface="+mn-lt"/>
              </a:rPr>
              <a:t>	</a:t>
            </a:r>
            <a:r>
              <a:rPr lang="en-US" sz="800" i="1" dirty="0">
                <a:latin typeface="+mn-lt"/>
              </a:rPr>
              <a:t>http://svm.first.gmd.de/</a:t>
            </a:r>
            <a:endParaRPr lang="en-US" sz="800" dirty="0">
              <a:latin typeface="+mn-lt"/>
            </a:endParaRPr>
          </a:p>
          <a:p>
            <a:pPr algn="l">
              <a:lnSpc>
                <a:spcPct val="90000"/>
              </a:lnSpc>
              <a:tabLst>
                <a:tab pos="290513" algn="l"/>
              </a:tabLst>
            </a:pPr>
            <a:r>
              <a:rPr lang="en-US" sz="800" dirty="0">
                <a:latin typeface="+mn-lt"/>
              </a:rPr>
              <a:t>2.	SVM-Light Support Vector Machine </a:t>
            </a:r>
            <a:br>
              <a:rPr lang="en-US" sz="800" dirty="0">
                <a:latin typeface="+mn-lt"/>
              </a:rPr>
            </a:br>
            <a:r>
              <a:rPr lang="en-US" sz="800" dirty="0">
                <a:latin typeface="+mn-lt"/>
              </a:rPr>
              <a:t>	</a:t>
            </a:r>
            <a:r>
              <a:rPr lang="en-US" sz="800" i="1" dirty="0">
                <a:latin typeface="+mn-lt"/>
              </a:rPr>
              <a:t>http://ais.gmd.de/~thorsten/svm light/</a:t>
            </a:r>
            <a:endParaRPr lang="en-US" sz="800" dirty="0">
              <a:latin typeface="+mn-lt"/>
            </a:endParaRPr>
          </a:p>
          <a:p>
            <a:pPr algn="l">
              <a:lnSpc>
                <a:spcPct val="90000"/>
              </a:lnSpc>
              <a:tabLst>
                <a:tab pos="290513" algn="l"/>
              </a:tabLst>
            </a:pPr>
            <a:r>
              <a:rPr lang="en-US" sz="800" i="1" dirty="0">
                <a:latin typeface="+mn-lt"/>
              </a:rPr>
              <a:t>3.	</a:t>
            </a:r>
            <a:r>
              <a:rPr lang="en-US" sz="800" dirty="0">
                <a:latin typeface="+mn-lt"/>
              </a:rPr>
              <a:t>Support Vector Machine and Kernel ... References</a:t>
            </a:r>
            <a:r>
              <a:rPr lang="en-US" sz="800" i="1" dirty="0">
                <a:latin typeface="+mn-lt"/>
              </a:rPr>
              <a:t/>
            </a:r>
            <a:br>
              <a:rPr lang="en-US" sz="800" i="1" dirty="0">
                <a:latin typeface="+mn-lt"/>
              </a:rPr>
            </a:br>
            <a:r>
              <a:rPr lang="en-US" sz="800" i="1" dirty="0">
                <a:latin typeface="+mn-lt"/>
              </a:rPr>
              <a:t>	http://svm.</a:t>
            </a:r>
            <a:r>
              <a:rPr lang="en-US" sz="800" dirty="0">
                <a:latin typeface="+mn-lt"/>
              </a:rPr>
              <a:t>research.bell-labs.com/SVMrefs.html</a:t>
            </a:r>
          </a:p>
          <a:p>
            <a:pPr algn="l">
              <a:lnSpc>
                <a:spcPct val="90000"/>
              </a:lnSpc>
              <a:tabLst>
                <a:tab pos="290513" algn="l"/>
              </a:tabLst>
            </a:pPr>
            <a:r>
              <a:rPr lang="en-US" sz="800" dirty="0">
                <a:latin typeface="+mn-lt"/>
              </a:rPr>
              <a:t>4.	Lucent Technologies: SVM demo applet </a:t>
            </a:r>
            <a:br>
              <a:rPr lang="en-US" sz="800" dirty="0">
                <a:latin typeface="+mn-lt"/>
              </a:rPr>
            </a:br>
            <a:r>
              <a:rPr lang="en-US" sz="800" dirty="0">
                <a:latin typeface="+mn-lt"/>
              </a:rPr>
              <a:t>	</a:t>
            </a:r>
            <a:r>
              <a:rPr lang="en-US" sz="800" i="1" dirty="0">
                <a:latin typeface="+mn-lt"/>
              </a:rPr>
              <a:t>http://svm.</a:t>
            </a:r>
            <a:r>
              <a:rPr lang="en-US" sz="800" dirty="0">
                <a:latin typeface="+mn-lt"/>
              </a:rPr>
              <a:t>research.bell-labs.com/SVT/SVMsvt.html</a:t>
            </a:r>
          </a:p>
          <a:p>
            <a:pPr algn="l">
              <a:lnSpc>
                <a:spcPct val="90000"/>
              </a:lnSpc>
              <a:tabLst>
                <a:tab pos="290513" algn="l"/>
              </a:tabLst>
            </a:pPr>
            <a:r>
              <a:rPr lang="en-US" sz="800" dirty="0">
                <a:latin typeface="+mn-lt"/>
              </a:rPr>
              <a:t>5.	Royal Holloway Support Vector Machine </a:t>
            </a:r>
            <a:br>
              <a:rPr lang="en-US" sz="800" dirty="0">
                <a:latin typeface="+mn-lt"/>
              </a:rPr>
            </a:br>
            <a:r>
              <a:rPr lang="en-US" sz="800" dirty="0">
                <a:latin typeface="+mn-lt"/>
              </a:rPr>
              <a:t>	</a:t>
            </a:r>
            <a:r>
              <a:rPr lang="en-US" sz="800" i="1" dirty="0">
                <a:latin typeface="+mn-lt"/>
              </a:rPr>
              <a:t>http://svm.dcs.rhbnc.ac.uk</a:t>
            </a:r>
          </a:p>
        </p:txBody>
      </p:sp>
      <p:sp>
        <p:nvSpPr>
          <p:cNvPr id="32778" name="Text Box 7"/>
          <p:cNvSpPr txBox="1">
            <a:spLocks noChangeArrowheads="1"/>
          </p:cNvSpPr>
          <p:nvPr/>
        </p:nvSpPr>
        <p:spPr bwMode="auto">
          <a:xfrm>
            <a:off x="3170239" y="3674710"/>
            <a:ext cx="2757488" cy="1865126"/>
          </a:xfrm>
          <a:prstGeom prst="rect">
            <a:avLst/>
          </a:prstGeom>
          <a:solidFill>
            <a:schemeClr val="bg1">
              <a:lumMod val="85000"/>
              <a:lumOff val="15000"/>
            </a:schemeClr>
          </a:solidFill>
          <a:ln w="38100">
            <a:solidFill>
              <a:schemeClr val="folHlink"/>
            </a:solidFill>
            <a:miter lim="800000"/>
            <a:headEnd/>
            <a:tailEnd/>
          </a:ln>
        </p:spPr>
        <p:txBody>
          <a:bodyPr>
            <a:spAutoFit/>
          </a:bodyPr>
          <a:lstStyle/>
          <a:p>
            <a:pPr algn="l">
              <a:lnSpc>
                <a:spcPct val="90000"/>
              </a:lnSpc>
              <a:tabLst>
                <a:tab pos="290513" algn="l"/>
                <a:tab pos="2511425" algn="l"/>
              </a:tabLst>
            </a:pPr>
            <a:r>
              <a:rPr lang="en-US" sz="800" dirty="0">
                <a:latin typeface="+mn-lt"/>
              </a:rPr>
              <a:t>1. 	Kernel Machines </a:t>
            </a:r>
            <a:r>
              <a:rPr lang="en-US" sz="800" dirty="0" smtClean="0">
                <a:solidFill>
                  <a:srgbClr val="FF0000"/>
                </a:solidFill>
                <a:latin typeface="+mn-lt"/>
              </a:rPr>
              <a:t>	</a:t>
            </a:r>
            <a:r>
              <a:rPr lang="en-US" sz="800" b="1" dirty="0" smtClean="0">
                <a:latin typeface="+mn-lt"/>
              </a:rPr>
              <a:t>1</a:t>
            </a:r>
            <a:r>
              <a:rPr lang="en-US" sz="800" b="1" dirty="0">
                <a:solidFill>
                  <a:srgbClr val="0000FF"/>
                </a:solidFill>
                <a:latin typeface="+mn-lt"/>
              </a:rPr>
              <a:t/>
            </a:r>
            <a:br>
              <a:rPr lang="en-US" sz="800" b="1" dirty="0">
                <a:solidFill>
                  <a:srgbClr val="0000FF"/>
                </a:solidFill>
                <a:latin typeface="+mn-lt"/>
              </a:rPr>
            </a:br>
            <a:r>
              <a:rPr lang="en-US" sz="800" dirty="0">
                <a:latin typeface="+mn-lt"/>
              </a:rPr>
              <a:t>	</a:t>
            </a:r>
            <a:r>
              <a:rPr lang="en-US" sz="800" i="1" dirty="0">
                <a:latin typeface="+mn-lt"/>
              </a:rPr>
              <a:t>http://svm.first.gmd.de/</a:t>
            </a:r>
            <a:endParaRPr lang="en-US" sz="800" dirty="0">
              <a:latin typeface="+mn-lt"/>
            </a:endParaRPr>
          </a:p>
          <a:p>
            <a:pPr algn="l">
              <a:lnSpc>
                <a:spcPct val="90000"/>
              </a:lnSpc>
              <a:tabLst>
                <a:tab pos="290513" algn="l"/>
                <a:tab pos="2511425" algn="l"/>
              </a:tabLst>
            </a:pPr>
            <a:r>
              <a:rPr lang="en-US" sz="800" dirty="0">
                <a:latin typeface="+mn-lt"/>
              </a:rPr>
              <a:t>2.	Support Vector </a:t>
            </a:r>
            <a:r>
              <a:rPr lang="en-US" sz="800" dirty="0" smtClean="0">
                <a:latin typeface="+mn-lt"/>
              </a:rPr>
              <a:t>Machine	</a:t>
            </a:r>
            <a:r>
              <a:rPr lang="en-US" sz="800" b="1" dirty="0" smtClean="0">
                <a:latin typeface="+mn-lt"/>
              </a:rPr>
              <a:t>2</a:t>
            </a:r>
            <a:r>
              <a:rPr lang="en-US" sz="800" b="1" dirty="0">
                <a:latin typeface="+mn-lt"/>
              </a:rPr>
              <a:t/>
            </a:r>
            <a:br>
              <a:rPr lang="en-US" sz="800" b="1" dirty="0">
                <a:latin typeface="+mn-lt"/>
              </a:rPr>
            </a:br>
            <a:r>
              <a:rPr lang="en-US" sz="800" dirty="0">
                <a:latin typeface="+mn-lt"/>
              </a:rPr>
              <a:t>	</a:t>
            </a:r>
            <a:r>
              <a:rPr lang="en-US" sz="800" i="1" dirty="0">
                <a:latin typeface="+mn-lt"/>
              </a:rPr>
              <a:t>http://jbolivar.freeservers.com/</a:t>
            </a:r>
            <a:endParaRPr lang="en-US" sz="800" dirty="0">
              <a:latin typeface="+mn-lt"/>
            </a:endParaRPr>
          </a:p>
          <a:p>
            <a:pPr algn="l">
              <a:lnSpc>
                <a:spcPct val="90000"/>
              </a:lnSpc>
              <a:tabLst>
                <a:tab pos="290513" algn="l"/>
                <a:tab pos="2511425" algn="l"/>
              </a:tabLst>
            </a:pPr>
            <a:r>
              <a:rPr lang="en-US" sz="800" dirty="0" smtClean="0">
                <a:latin typeface="+mn-lt"/>
              </a:rPr>
              <a:t>3.	SVM-Light Support Vector Machine </a:t>
            </a:r>
            <a:r>
              <a:rPr lang="en-US" sz="800" dirty="0" smtClean="0">
                <a:solidFill>
                  <a:srgbClr val="FF0000"/>
                </a:solidFill>
                <a:latin typeface="+mn-lt"/>
              </a:rPr>
              <a:t>	</a:t>
            </a:r>
            <a:r>
              <a:rPr lang="en-US" sz="800" b="1" dirty="0" smtClean="0">
                <a:latin typeface="+mn-lt"/>
              </a:rPr>
              <a:t>2</a:t>
            </a:r>
            <a:r>
              <a:rPr lang="en-US" sz="800" b="1" dirty="0">
                <a:latin typeface="+mn-lt"/>
              </a:rPr>
              <a:t/>
            </a:r>
            <a:br>
              <a:rPr lang="en-US" sz="800" b="1" dirty="0">
                <a:latin typeface="+mn-lt"/>
              </a:rPr>
            </a:br>
            <a:r>
              <a:rPr lang="en-US" sz="800" dirty="0">
                <a:solidFill>
                  <a:srgbClr val="FF0000"/>
                </a:solidFill>
                <a:latin typeface="+mn-lt"/>
              </a:rPr>
              <a:t>	</a:t>
            </a:r>
            <a:r>
              <a:rPr lang="en-US" sz="800" i="1" dirty="0">
                <a:latin typeface="+mn-lt"/>
              </a:rPr>
              <a:t>http://ais.gmd.de/~thorsten/svm </a:t>
            </a:r>
            <a:r>
              <a:rPr lang="en-US" sz="800" i="1" dirty="0" smtClean="0">
                <a:latin typeface="+mn-lt"/>
              </a:rPr>
              <a:t>light/</a:t>
            </a:r>
            <a:endParaRPr lang="en-US" sz="800" dirty="0">
              <a:latin typeface="+mn-lt"/>
            </a:endParaRPr>
          </a:p>
          <a:p>
            <a:pPr algn="l">
              <a:lnSpc>
                <a:spcPct val="90000"/>
              </a:lnSpc>
              <a:tabLst>
                <a:tab pos="290513" algn="l"/>
                <a:tab pos="2511425" algn="l"/>
              </a:tabLst>
            </a:pPr>
            <a:r>
              <a:rPr lang="en-US" sz="800" dirty="0">
                <a:latin typeface="+mn-lt"/>
              </a:rPr>
              <a:t>4.	An Introduction to Support Vector </a:t>
            </a:r>
            <a:r>
              <a:rPr lang="en-US" sz="800" dirty="0" smtClean="0">
                <a:latin typeface="+mn-lt"/>
              </a:rPr>
              <a:t>Machines	</a:t>
            </a:r>
            <a:r>
              <a:rPr lang="en-US" sz="800" b="1" dirty="0" smtClean="0">
                <a:latin typeface="+mn-lt"/>
              </a:rPr>
              <a:t>3</a:t>
            </a:r>
            <a:r>
              <a:rPr lang="en-US" sz="800" dirty="0">
                <a:latin typeface="+mn-lt"/>
              </a:rPr>
              <a:t/>
            </a:r>
            <a:br>
              <a:rPr lang="en-US" sz="800" dirty="0">
                <a:latin typeface="+mn-lt"/>
              </a:rPr>
            </a:br>
            <a:r>
              <a:rPr lang="en-US" sz="800" dirty="0">
                <a:latin typeface="+mn-lt"/>
              </a:rPr>
              <a:t>	</a:t>
            </a:r>
            <a:r>
              <a:rPr lang="en-US" sz="800" i="1" dirty="0">
                <a:latin typeface="+mn-lt"/>
              </a:rPr>
              <a:t>http://www.support-vector.net/</a:t>
            </a:r>
            <a:endParaRPr lang="en-US" sz="800" dirty="0">
              <a:latin typeface="+mn-lt"/>
            </a:endParaRPr>
          </a:p>
          <a:p>
            <a:pPr algn="l">
              <a:lnSpc>
                <a:spcPct val="90000"/>
              </a:lnSpc>
              <a:tabLst>
                <a:tab pos="290513" algn="l"/>
                <a:tab pos="2511425" algn="l"/>
              </a:tabLst>
            </a:pPr>
            <a:r>
              <a:rPr lang="en-US" sz="800" i="1" dirty="0">
                <a:latin typeface="+mn-lt"/>
              </a:rPr>
              <a:t>5.	</a:t>
            </a:r>
            <a:r>
              <a:rPr lang="en-US" sz="800" dirty="0">
                <a:latin typeface="+mn-lt"/>
              </a:rPr>
              <a:t>Support Vector Machine and Kernel ... </a:t>
            </a:r>
            <a:r>
              <a:rPr lang="en-US" sz="800" dirty="0" smtClean="0">
                <a:latin typeface="+mn-lt"/>
              </a:rPr>
              <a:t>References</a:t>
            </a:r>
            <a:r>
              <a:rPr lang="en-US" sz="800" i="1" dirty="0" smtClean="0">
                <a:latin typeface="+mn-lt"/>
              </a:rPr>
              <a:t>	</a:t>
            </a:r>
            <a:r>
              <a:rPr lang="en-US" sz="800" b="1" dirty="0" smtClean="0">
                <a:latin typeface="+mn-lt"/>
              </a:rPr>
              <a:t>3</a:t>
            </a:r>
            <a:r>
              <a:rPr lang="en-US" sz="800" b="1" dirty="0">
                <a:latin typeface="+mn-lt"/>
              </a:rPr>
              <a:t/>
            </a:r>
            <a:br>
              <a:rPr lang="en-US" sz="800" b="1" dirty="0">
                <a:latin typeface="+mn-lt"/>
              </a:rPr>
            </a:br>
            <a:r>
              <a:rPr lang="en-US" sz="800" i="1" dirty="0">
                <a:latin typeface="+mn-lt"/>
              </a:rPr>
              <a:t>	http://svm.</a:t>
            </a:r>
            <a:r>
              <a:rPr lang="en-US" sz="800" dirty="0">
                <a:latin typeface="+mn-lt"/>
              </a:rPr>
              <a:t>research.bell-labs.com/SVMrefs.html</a:t>
            </a:r>
          </a:p>
          <a:p>
            <a:pPr algn="l">
              <a:lnSpc>
                <a:spcPct val="90000"/>
              </a:lnSpc>
              <a:tabLst>
                <a:tab pos="290513" algn="l"/>
                <a:tab pos="2511425" algn="l"/>
              </a:tabLst>
            </a:pPr>
            <a:r>
              <a:rPr lang="en-US" sz="800" dirty="0">
                <a:latin typeface="+mn-lt"/>
              </a:rPr>
              <a:t>6.	Archives of SUPPORT-VECTOR-MACHINES </a:t>
            </a:r>
            <a:r>
              <a:rPr lang="en-US" sz="800" dirty="0" smtClean="0">
                <a:latin typeface="+mn-lt"/>
              </a:rPr>
              <a:t>...	</a:t>
            </a:r>
            <a:r>
              <a:rPr lang="en-US" sz="800" b="1" dirty="0" smtClean="0">
                <a:latin typeface="+mn-lt"/>
              </a:rPr>
              <a:t>4</a:t>
            </a:r>
            <a:r>
              <a:rPr lang="en-US" sz="800" dirty="0">
                <a:latin typeface="+mn-lt"/>
              </a:rPr>
              <a:t/>
            </a:r>
            <a:br>
              <a:rPr lang="en-US" sz="800" dirty="0">
                <a:latin typeface="+mn-lt"/>
              </a:rPr>
            </a:br>
            <a:r>
              <a:rPr lang="en-US" sz="800" dirty="0">
                <a:latin typeface="+mn-lt"/>
              </a:rPr>
              <a:t>	</a:t>
            </a:r>
            <a:r>
              <a:rPr lang="en-US" sz="800" i="1" dirty="0">
                <a:latin typeface="+mn-lt"/>
              </a:rPr>
              <a:t>http://www.jiscmail.ac.uk/lists/SUPPORT...</a:t>
            </a:r>
            <a:endParaRPr lang="en-US" sz="800" dirty="0">
              <a:latin typeface="+mn-lt"/>
            </a:endParaRPr>
          </a:p>
          <a:p>
            <a:pPr algn="l">
              <a:lnSpc>
                <a:spcPct val="90000"/>
              </a:lnSpc>
              <a:tabLst>
                <a:tab pos="290513" algn="l"/>
                <a:tab pos="2511425" algn="l"/>
              </a:tabLst>
            </a:pPr>
            <a:r>
              <a:rPr lang="en-US" sz="800" dirty="0" smtClean="0">
                <a:latin typeface="+mn-lt"/>
              </a:rPr>
              <a:t>7.	Lucent Technologies: SVM demo applet </a:t>
            </a:r>
            <a:r>
              <a:rPr lang="en-US" sz="800" dirty="0" smtClean="0">
                <a:solidFill>
                  <a:srgbClr val="FF0000"/>
                </a:solidFill>
                <a:latin typeface="+mn-lt"/>
              </a:rPr>
              <a:t>	</a:t>
            </a:r>
            <a:r>
              <a:rPr lang="en-US" sz="800" b="1" dirty="0" smtClean="0">
                <a:latin typeface="+mn-lt"/>
              </a:rPr>
              <a:t>4</a:t>
            </a:r>
            <a:r>
              <a:rPr lang="en-US" sz="800" dirty="0">
                <a:latin typeface="+mn-lt"/>
              </a:rPr>
              <a:t/>
            </a:r>
            <a:br>
              <a:rPr lang="en-US" sz="800" dirty="0">
                <a:latin typeface="+mn-lt"/>
              </a:rPr>
            </a:br>
            <a:r>
              <a:rPr lang="en-US" sz="800" dirty="0">
                <a:solidFill>
                  <a:srgbClr val="FF0000"/>
                </a:solidFill>
                <a:latin typeface="+mn-lt"/>
              </a:rPr>
              <a:t>	</a:t>
            </a:r>
            <a:r>
              <a:rPr lang="en-US" sz="800" i="1" dirty="0">
                <a:latin typeface="+mn-lt"/>
              </a:rPr>
              <a:t>http://</a:t>
            </a:r>
            <a:r>
              <a:rPr lang="en-US" sz="800" i="1" dirty="0" smtClean="0">
                <a:latin typeface="+mn-lt"/>
              </a:rPr>
              <a:t>svm.</a:t>
            </a:r>
            <a:r>
              <a:rPr lang="en-US" sz="800" dirty="0" smtClean="0">
                <a:latin typeface="+mn-lt"/>
              </a:rPr>
              <a:t>research.bell-labs.com/SVT/SVMsvt.html</a:t>
            </a:r>
          </a:p>
          <a:p>
            <a:pPr algn="l">
              <a:lnSpc>
                <a:spcPct val="90000"/>
              </a:lnSpc>
              <a:tabLst>
                <a:tab pos="290513" algn="l"/>
                <a:tab pos="2511425" algn="l"/>
              </a:tabLst>
            </a:pPr>
            <a:r>
              <a:rPr lang="en-US" sz="800" dirty="0">
                <a:solidFill>
                  <a:srgbClr val="FF0000"/>
                </a:solidFill>
                <a:latin typeface="+mn-lt"/>
              </a:rPr>
              <a:t/>
            </a:r>
            <a:br>
              <a:rPr lang="en-US" sz="800" dirty="0">
                <a:solidFill>
                  <a:srgbClr val="FF0000"/>
                </a:solidFill>
                <a:latin typeface="+mn-lt"/>
              </a:rPr>
            </a:br>
            <a:endParaRPr lang="en-US" sz="800" dirty="0" smtClean="0">
              <a:solidFill>
                <a:srgbClr val="FF0000"/>
              </a:solidFill>
              <a:latin typeface="+mn-lt"/>
            </a:endParaRPr>
          </a:p>
        </p:txBody>
      </p:sp>
      <p:sp>
        <p:nvSpPr>
          <p:cNvPr id="32779" name="Text Box 8"/>
          <p:cNvSpPr txBox="1">
            <a:spLocks noChangeArrowheads="1"/>
          </p:cNvSpPr>
          <p:nvPr/>
        </p:nvSpPr>
        <p:spPr bwMode="auto">
          <a:xfrm>
            <a:off x="1066801" y="1785585"/>
            <a:ext cx="1717675" cy="461963"/>
          </a:xfrm>
          <a:prstGeom prst="rect">
            <a:avLst/>
          </a:prstGeom>
          <a:noFill/>
          <a:ln w="9525">
            <a:noFill/>
            <a:miter lim="800000"/>
            <a:headEnd/>
            <a:tailEnd/>
          </a:ln>
        </p:spPr>
        <p:txBody>
          <a:bodyPr wrap="none">
            <a:spAutoFit/>
          </a:bodyPr>
          <a:lstStyle/>
          <a:p>
            <a:pPr algn="l"/>
            <a:r>
              <a:rPr lang="en-US" sz="2400" dirty="0">
                <a:latin typeface="+mn-lt"/>
              </a:rPr>
              <a:t> </a:t>
            </a:r>
            <a:r>
              <a:rPr lang="en-US" sz="2400" dirty="0" smtClean="0">
                <a:latin typeface="+mn-lt"/>
              </a:rPr>
              <a:t>f</a:t>
            </a:r>
            <a:r>
              <a:rPr lang="en-US" sz="2400" baseline="-25000" dirty="0" smtClean="0">
                <a:latin typeface="+mn-lt"/>
              </a:rPr>
              <a:t>1</a:t>
            </a:r>
            <a:r>
              <a:rPr lang="en-US" sz="2400" dirty="0" smtClean="0">
                <a:latin typeface="+mn-lt"/>
              </a:rPr>
              <a:t>(</a:t>
            </a:r>
            <a:r>
              <a:rPr lang="en-US" sz="2400" dirty="0" err="1" smtClean="0">
                <a:latin typeface="+mn-lt"/>
              </a:rPr>
              <a:t>u,q</a:t>
            </a:r>
            <a:r>
              <a:rPr lang="en-US" sz="2400" dirty="0" smtClean="0">
                <a:latin typeface="+mn-lt"/>
              </a:rPr>
              <a:t>) </a:t>
            </a:r>
            <a:r>
              <a:rPr lang="en-US" sz="2400" dirty="0" smtClean="0">
                <a:latin typeface="+mn-lt"/>
                <a:sym typeface="Wingdings" pitchFamily="2" charset="2"/>
              </a:rPr>
              <a:t> r</a:t>
            </a:r>
            <a:r>
              <a:rPr lang="en-US" sz="2400" baseline="-25000" dirty="0" smtClean="0">
                <a:latin typeface="+mn-lt"/>
                <a:sym typeface="Wingdings" pitchFamily="2" charset="2"/>
              </a:rPr>
              <a:t>1</a:t>
            </a:r>
            <a:endParaRPr lang="en-US" sz="2400" dirty="0">
              <a:latin typeface="+mn-lt"/>
            </a:endParaRPr>
          </a:p>
        </p:txBody>
      </p:sp>
      <p:sp>
        <p:nvSpPr>
          <p:cNvPr id="32780" name="Text Box 9"/>
          <p:cNvSpPr txBox="1">
            <a:spLocks noChangeArrowheads="1"/>
          </p:cNvSpPr>
          <p:nvPr/>
        </p:nvSpPr>
        <p:spPr bwMode="auto">
          <a:xfrm>
            <a:off x="6400801" y="1785585"/>
            <a:ext cx="1639888" cy="461963"/>
          </a:xfrm>
          <a:prstGeom prst="rect">
            <a:avLst/>
          </a:prstGeom>
          <a:noFill/>
          <a:ln w="9525">
            <a:noFill/>
            <a:miter lim="800000"/>
            <a:headEnd/>
            <a:tailEnd/>
          </a:ln>
        </p:spPr>
        <p:txBody>
          <a:bodyPr wrap="none">
            <a:spAutoFit/>
          </a:bodyPr>
          <a:lstStyle/>
          <a:p>
            <a:pPr algn="l"/>
            <a:r>
              <a:rPr lang="en-US" sz="2400" dirty="0" smtClean="0">
                <a:latin typeface="+mn-lt"/>
              </a:rPr>
              <a:t>f</a:t>
            </a:r>
            <a:r>
              <a:rPr lang="en-US" sz="2400" baseline="-25000" dirty="0" smtClean="0">
                <a:latin typeface="+mn-lt"/>
              </a:rPr>
              <a:t>2</a:t>
            </a:r>
            <a:r>
              <a:rPr lang="en-US" sz="2400" dirty="0" smtClean="0">
                <a:latin typeface="+mn-lt"/>
              </a:rPr>
              <a:t>(</a:t>
            </a:r>
            <a:r>
              <a:rPr lang="en-US" sz="2400" dirty="0" err="1" smtClean="0">
                <a:latin typeface="+mn-lt"/>
              </a:rPr>
              <a:t>u,q</a:t>
            </a:r>
            <a:r>
              <a:rPr lang="en-US" sz="2400" dirty="0" smtClean="0">
                <a:latin typeface="+mn-lt"/>
              </a:rPr>
              <a:t>) </a:t>
            </a:r>
            <a:r>
              <a:rPr lang="en-US" sz="2400" dirty="0" smtClean="0">
                <a:latin typeface="+mn-lt"/>
                <a:sym typeface="Wingdings" pitchFamily="2" charset="2"/>
              </a:rPr>
              <a:t> r</a:t>
            </a:r>
            <a:r>
              <a:rPr lang="en-US" sz="2400" baseline="-25000" dirty="0" smtClean="0">
                <a:latin typeface="+mn-lt"/>
                <a:sym typeface="Wingdings" pitchFamily="2" charset="2"/>
              </a:rPr>
              <a:t>2</a:t>
            </a:r>
            <a:endParaRPr lang="en-US" sz="2400" dirty="0">
              <a:latin typeface="+mn-lt"/>
            </a:endParaRPr>
          </a:p>
        </p:txBody>
      </p:sp>
      <p:sp>
        <p:nvSpPr>
          <p:cNvPr id="32781" name="Line 10"/>
          <p:cNvSpPr>
            <a:spLocks noChangeShapeType="1"/>
          </p:cNvSpPr>
          <p:nvPr/>
        </p:nvSpPr>
        <p:spPr bwMode="auto">
          <a:xfrm flipH="1">
            <a:off x="5954714" y="3541360"/>
            <a:ext cx="862013" cy="725488"/>
          </a:xfrm>
          <a:prstGeom prst="line">
            <a:avLst/>
          </a:prstGeom>
          <a:noFill/>
          <a:ln w="38100">
            <a:solidFill>
              <a:srgbClr val="333399"/>
            </a:solidFill>
            <a:round/>
            <a:headEnd/>
            <a:tailEnd type="triangle" w="med" len="med"/>
          </a:ln>
        </p:spPr>
        <p:txBody>
          <a:bodyPr/>
          <a:lstStyle/>
          <a:p>
            <a:endParaRPr lang="en-US"/>
          </a:p>
        </p:txBody>
      </p:sp>
      <p:sp>
        <p:nvSpPr>
          <p:cNvPr id="32782" name="Line 11"/>
          <p:cNvSpPr>
            <a:spLocks noChangeShapeType="1"/>
          </p:cNvSpPr>
          <p:nvPr/>
        </p:nvSpPr>
        <p:spPr bwMode="auto">
          <a:xfrm>
            <a:off x="2260601" y="3549298"/>
            <a:ext cx="862013" cy="725488"/>
          </a:xfrm>
          <a:prstGeom prst="line">
            <a:avLst/>
          </a:prstGeom>
          <a:noFill/>
          <a:ln w="38100">
            <a:solidFill>
              <a:srgbClr val="333399"/>
            </a:solidFill>
            <a:round/>
            <a:headEnd/>
            <a:tailEnd type="triangle" w="med" len="med"/>
          </a:ln>
        </p:spPr>
        <p:txBody>
          <a:bodyPr/>
          <a:lstStyle/>
          <a:p>
            <a:endParaRPr lang="en-US"/>
          </a:p>
        </p:txBody>
      </p:sp>
      <p:sp>
        <p:nvSpPr>
          <p:cNvPr id="1037" name="Line 13"/>
          <p:cNvSpPr>
            <a:spLocks noChangeShapeType="1"/>
          </p:cNvSpPr>
          <p:nvPr/>
        </p:nvSpPr>
        <p:spPr bwMode="auto">
          <a:xfrm>
            <a:off x="2727325" y="3696354"/>
            <a:ext cx="3581400" cy="0"/>
          </a:xfrm>
          <a:prstGeom prst="line">
            <a:avLst/>
          </a:prstGeom>
          <a:noFill/>
          <a:ln w="38100">
            <a:solidFill>
              <a:schemeClr val="accent2"/>
            </a:solidFill>
            <a:round/>
            <a:headEnd/>
            <a:tailEnd/>
          </a:ln>
        </p:spPr>
        <p:txBody>
          <a:bodyPr/>
          <a:lstStyle/>
          <a:p>
            <a:endParaRPr lang="en-US"/>
          </a:p>
        </p:txBody>
      </p:sp>
      <p:sp>
        <p:nvSpPr>
          <p:cNvPr id="1038" name="Line 14"/>
          <p:cNvSpPr>
            <a:spLocks noChangeShapeType="1"/>
          </p:cNvSpPr>
          <p:nvPr/>
        </p:nvSpPr>
        <p:spPr bwMode="auto">
          <a:xfrm>
            <a:off x="5556250" y="2272426"/>
            <a:ext cx="3124200" cy="0"/>
          </a:xfrm>
          <a:prstGeom prst="line">
            <a:avLst/>
          </a:prstGeom>
          <a:noFill/>
          <a:ln w="38100">
            <a:solidFill>
              <a:schemeClr val="accent2"/>
            </a:solidFill>
            <a:round/>
            <a:headEnd/>
            <a:tailEnd/>
          </a:ln>
        </p:spPr>
        <p:txBody>
          <a:bodyPr/>
          <a:lstStyle/>
          <a:p>
            <a:endParaRPr lang="en-US"/>
          </a:p>
        </p:txBody>
      </p:sp>
      <p:sp>
        <p:nvSpPr>
          <p:cNvPr id="1039" name="Line 15"/>
          <p:cNvSpPr>
            <a:spLocks noChangeShapeType="1"/>
          </p:cNvSpPr>
          <p:nvPr/>
        </p:nvSpPr>
        <p:spPr bwMode="auto">
          <a:xfrm>
            <a:off x="441325" y="2314996"/>
            <a:ext cx="3124200" cy="0"/>
          </a:xfrm>
          <a:prstGeom prst="line">
            <a:avLst/>
          </a:prstGeom>
          <a:noFill/>
          <a:ln w="38100">
            <a:solidFill>
              <a:schemeClr val="accent2"/>
            </a:solidFill>
            <a:round/>
            <a:headEnd/>
            <a:tailEnd/>
          </a:ln>
        </p:spPr>
        <p:txBody>
          <a:bodyPr/>
          <a:lstStyle/>
          <a:p>
            <a:endParaRPr lang="en-US"/>
          </a:p>
        </p:txBody>
      </p:sp>
      <p:sp>
        <p:nvSpPr>
          <p:cNvPr id="15" name="Text Box 8"/>
          <p:cNvSpPr txBox="1">
            <a:spLocks noChangeArrowheads="1"/>
          </p:cNvSpPr>
          <p:nvPr/>
        </p:nvSpPr>
        <p:spPr bwMode="auto">
          <a:xfrm>
            <a:off x="3352800" y="3213852"/>
            <a:ext cx="2361544" cy="461665"/>
          </a:xfrm>
          <a:prstGeom prst="rect">
            <a:avLst/>
          </a:prstGeom>
          <a:noFill/>
          <a:ln w="9525">
            <a:noFill/>
            <a:miter lim="800000"/>
            <a:headEnd/>
            <a:tailEnd/>
          </a:ln>
        </p:spPr>
        <p:txBody>
          <a:bodyPr wrap="none">
            <a:spAutoFit/>
          </a:bodyPr>
          <a:lstStyle/>
          <a:p>
            <a:r>
              <a:rPr lang="en-US" sz="2400" dirty="0" smtClean="0">
                <a:latin typeface="+mn-lt"/>
              </a:rPr>
              <a:t>Interleaving(r</a:t>
            </a:r>
            <a:r>
              <a:rPr lang="en-US" sz="2400" baseline="-25000" dirty="0" smtClean="0">
                <a:latin typeface="+mn-lt"/>
              </a:rPr>
              <a:t>1</a:t>
            </a:r>
            <a:r>
              <a:rPr lang="en-US" sz="2400" dirty="0" smtClean="0">
                <a:latin typeface="+mn-lt"/>
              </a:rPr>
              <a:t>,r</a:t>
            </a:r>
            <a:r>
              <a:rPr lang="en-US" sz="2400" baseline="-25000" dirty="0" smtClean="0">
                <a:latin typeface="+mn-lt"/>
              </a:rPr>
              <a:t>2</a:t>
            </a:r>
            <a:r>
              <a:rPr lang="en-US" sz="2400" dirty="0" smtClean="0">
                <a:latin typeface="+mn-lt"/>
              </a:rPr>
              <a:t>)</a:t>
            </a:r>
            <a:endParaRPr lang="en-US" sz="2400" dirty="0">
              <a:latin typeface="+mn-lt"/>
            </a:endParaRPr>
          </a:p>
        </p:txBody>
      </p:sp>
      <p:sp>
        <p:nvSpPr>
          <p:cNvPr id="16" name="TextBox 15"/>
          <p:cNvSpPr txBox="1"/>
          <p:nvPr/>
        </p:nvSpPr>
        <p:spPr>
          <a:xfrm>
            <a:off x="3657600" y="1404584"/>
            <a:ext cx="1905000" cy="400110"/>
          </a:xfrm>
          <a:prstGeom prst="rect">
            <a:avLst/>
          </a:prstGeom>
          <a:noFill/>
        </p:spPr>
        <p:txBody>
          <a:bodyPr wrap="square" rtlCol="0">
            <a:spAutoFit/>
          </a:bodyPr>
          <a:lstStyle/>
          <a:p>
            <a:r>
              <a:rPr lang="en-US" sz="2000" dirty="0" smtClean="0">
                <a:latin typeface="+mn-lt"/>
              </a:rPr>
              <a:t>(u=</a:t>
            </a:r>
            <a:r>
              <a:rPr lang="en-US" sz="2000" dirty="0" err="1" smtClean="0">
                <a:latin typeface="+mn-lt"/>
              </a:rPr>
              <a:t>tj</a:t>
            </a:r>
            <a:r>
              <a:rPr lang="en-US" sz="2000" dirty="0" smtClean="0">
                <a:latin typeface="+mn-lt"/>
              </a:rPr>
              <a:t>, q=“</a:t>
            </a:r>
            <a:r>
              <a:rPr lang="en-US" sz="2000" dirty="0" err="1" smtClean="0">
                <a:latin typeface="+mn-lt"/>
              </a:rPr>
              <a:t>svm</a:t>
            </a:r>
            <a:r>
              <a:rPr lang="en-US" sz="2000" dirty="0" smtClean="0">
                <a:latin typeface="+mn-lt"/>
              </a:rPr>
              <a:t>”)</a:t>
            </a:r>
            <a:endParaRPr lang="en-US" sz="2000" dirty="0">
              <a:latin typeface="+mn-lt"/>
            </a:endParaRPr>
          </a:p>
        </p:txBody>
      </p:sp>
      <p:cxnSp>
        <p:nvCxnSpPr>
          <p:cNvPr id="18" name="Straight Arrow Connector 17"/>
          <p:cNvCxnSpPr>
            <a:stCxn id="16" idx="2"/>
          </p:cNvCxnSpPr>
          <p:nvPr/>
        </p:nvCxnSpPr>
        <p:spPr bwMode="auto">
          <a:xfrm rot="5400000">
            <a:off x="3591158" y="997474"/>
            <a:ext cx="211723" cy="18261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a:stCxn id="16" idx="2"/>
          </p:cNvCxnSpPr>
          <p:nvPr/>
        </p:nvCxnSpPr>
        <p:spPr bwMode="auto">
          <a:xfrm rot="16200000" flipH="1">
            <a:off x="5399589" y="1015205"/>
            <a:ext cx="211723" cy="17907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1" name="Rectangle 3"/>
          <p:cNvSpPr txBox="1">
            <a:spLocks noChangeArrowheads="1"/>
          </p:cNvSpPr>
          <p:nvPr/>
        </p:nvSpPr>
        <p:spPr bwMode="auto">
          <a:xfrm>
            <a:off x="609600" y="5656490"/>
            <a:ext cx="8153400" cy="8287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Interpretation: </a:t>
            </a:r>
            <a:r>
              <a:rPr kumimoji="0" lang="en-US" sz="2400" b="0" i="0" u="none" strike="noStrike" kern="0" cap="none" spc="0" normalizeH="0" baseline="0" noProof="0" dirty="0" smtClean="0">
                <a:ln>
                  <a:noFill/>
                </a:ln>
                <a:solidFill>
                  <a:schemeClr val="tx1"/>
                </a:solidFill>
                <a:effectLst/>
                <a:uLnTx/>
                <a:uFillTx/>
                <a:latin typeface="+mn-lt"/>
                <a:ea typeface="+mn-ea"/>
                <a:cs typeface="+mn-cs"/>
              </a:rPr>
              <a:t>(</a:t>
            </a:r>
            <a:r>
              <a:rPr kumimoji="0" lang="en-US" sz="2400" b="0" i="0" u="none" strike="noStrike" kern="0" cap="none" spc="0" normalizeH="0" baseline="0" noProof="0" dirty="0" smtClean="0">
                <a:ln>
                  <a:noFill/>
                </a:ln>
                <a:solidFill>
                  <a:schemeClr val="tx1"/>
                </a:solidFill>
                <a:effectLst/>
                <a:uLnTx/>
                <a:uFillTx/>
                <a:latin typeface="Times New Roman"/>
                <a:ea typeface="+mn-ea"/>
                <a:cs typeface="+mn-cs"/>
              </a:rPr>
              <a:t>r</a:t>
            </a:r>
            <a:r>
              <a:rPr kumimoji="0" lang="en-US" sz="2400" b="0" i="0" u="none" strike="noStrike" kern="0" cap="none" spc="0" normalizeH="0" baseline="-25000" noProof="0" dirty="0" smtClean="0">
                <a:ln>
                  <a:noFill/>
                </a:ln>
                <a:solidFill>
                  <a:schemeClr val="tx1"/>
                </a:solidFill>
                <a:effectLst/>
                <a:uLnTx/>
                <a:uFillTx/>
                <a:latin typeface="Times New Roman"/>
                <a:ea typeface="+mn-ea"/>
                <a:cs typeface="+mn-cs"/>
              </a:rPr>
              <a:t>1</a:t>
            </a:r>
            <a:r>
              <a:rPr kumimoji="0" lang="en-US" sz="2400" b="0" i="0" u="none" strike="noStrike" kern="0" cap="none" spc="0" normalizeH="0" baseline="0" noProof="0" dirty="0" smtClean="0">
                <a:ln>
                  <a:noFill/>
                </a:ln>
                <a:solidFill>
                  <a:schemeClr val="tx1"/>
                </a:solidFill>
                <a:effectLst/>
                <a:uLnTx/>
                <a:uFillTx/>
                <a:latin typeface="cmsy10"/>
                <a:ea typeface="+mn-ea"/>
                <a:cs typeface="+mn-cs"/>
                <a:sym typeface="Wingdings" pitchFamily="2" charset="2"/>
              </a:rPr>
              <a:t> Â</a:t>
            </a:r>
            <a:r>
              <a:rPr kumimoji="0" lang="en-US" sz="2400" b="0" i="0" u="none" strike="noStrike" kern="0" cap="none" spc="0" normalizeH="0" baseline="0" noProof="0" dirty="0" smtClean="0">
                <a:ln>
                  <a:noFill/>
                </a:ln>
                <a:solidFill>
                  <a:schemeClr val="tx1"/>
                </a:solidFill>
                <a:effectLst/>
                <a:uLnTx/>
                <a:uFillTx/>
                <a:latin typeface="+mn-lt"/>
                <a:ea typeface="+mn-ea"/>
                <a:cs typeface="+mn-cs"/>
              </a:rPr>
              <a:t> </a:t>
            </a:r>
            <a:r>
              <a:rPr kumimoji="0" lang="en-US" sz="2400" b="0" i="0" u="none" strike="noStrike" kern="0" cap="none" spc="0" normalizeH="0" baseline="0" noProof="0" dirty="0" smtClean="0">
                <a:ln>
                  <a:noFill/>
                </a:ln>
                <a:solidFill>
                  <a:schemeClr val="tx1"/>
                </a:solidFill>
                <a:effectLst/>
                <a:uLnTx/>
                <a:uFillTx/>
                <a:latin typeface="Times New Roman"/>
                <a:ea typeface="+mn-ea"/>
                <a:cs typeface="+mn-cs"/>
              </a:rPr>
              <a:t>r</a:t>
            </a:r>
            <a:r>
              <a:rPr kumimoji="0" lang="en-US" sz="2400" b="0" i="0" u="none" strike="noStrike" kern="0" cap="none" spc="0" normalizeH="0" baseline="-25000" noProof="0" dirty="0" smtClean="0">
                <a:ln>
                  <a:noFill/>
                </a:ln>
                <a:solidFill>
                  <a:schemeClr val="tx1"/>
                </a:solidFill>
                <a:effectLst/>
                <a:uLnTx/>
                <a:uFillTx/>
                <a:latin typeface="Times New Roman"/>
                <a:ea typeface="+mn-ea"/>
                <a:cs typeface="+mn-cs"/>
              </a:rPr>
              <a:t>2</a:t>
            </a:r>
            <a:r>
              <a:rPr kumimoji="0" lang="en-US" sz="2400" b="0" i="0" u="none" strike="noStrike" kern="0" cap="none" spc="0" normalizeH="0" baseline="0" noProof="0" dirty="0" smtClean="0">
                <a:ln>
                  <a:noFill/>
                </a:ln>
                <a:solidFill>
                  <a:schemeClr val="tx1"/>
                </a:solidFill>
                <a:effectLst/>
                <a:uLnTx/>
                <a:uFillTx/>
                <a:latin typeface="+mn-lt"/>
                <a:ea typeface="+mn-ea"/>
                <a:cs typeface="+mn-cs"/>
              </a:rPr>
              <a:t>) ↔ </a:t>
            </a:r>
            <a:r>
              <a:rPr kumimoji="0" lang="en-US" sz="2400" b="0" i="0" u="none" strike="noStrike" kern="0" cap="none" spc="0" normalizeH="0" baseline="0" noProof="0" dirty="0" smtClean="0">
                <a:ln>
                  <a:noFill/>
                </a:ln>
                <a:solidFill>
                  <a:schemeClr val="tx1"/>
                </a:solidFill>
                <a:effectLst/>
                <a:uLnTx/>
                <a:uFillTx/>
                <a:latin typeface="+mn-lt"/>
                <a:ea typeface="+mn-ea"/>
                <a:cs typeface="+mn-cs"/>
                <a:sym typeface="Wingdings" pitchFamily="2" charset="2"/>
              </a:rPr>
              <a:t>clicks(</a:t>
            </a:r>
            <a:r>
              <a:rPr kumimoji="0" lang="en-US" sz="2400" b="0" i="0" u="none" strike="noStrike" kern="0" cap="none" spc="0" normalizeH="0" baseline="0" noProof="0" dirty="0" err="1" smtClean="0">
                <a:ln>
                  <a:noFill/>
                </a:ln>
                <a:solidFill>
                  <a:schemeClr val="tx1"/>
                </a:solidFill>
                <a:effectLst/>
                <a:uLnTx/>
                <a:uFillTx/>
                <a:latin typeface="+mn-lt"/>
                <a:ea typeface="+mn-ea"/>
                <a:cs typeface="+mn-cs"/>
                <a:sym typeface="Wingdings" pitchFamily="2" charset="2"/>
              </a:rPr>
              <a:t>topk</a:t>
            </a:r>
            <a:r>
              <a:rPr kumimoji="0" lang="en-US" sz="2400" b="0" i="0" u="none" strike="noStrike" kern="0" cap="none" spc="0" normalizeH="0" baseline="0" noProof="0" dirty="0" smtClean="0">
                <a:ln>
                  <a:noFill/>
                </a:ln>
                <a:solidFill>
                  <a:schemeClr val="tx1"/>
                </a:solidFill>
                <a:effectLst/>
                <a:uLnTx/>
                <a:uFillTx/>
                <a:latin typeface="+mn-lt"/>
                <a:ea typeface="+mn-ea"/>
                <a:cs typeface="+mn-cs"/>
                <a:sym typeface="Wingdings" pitchFamily="2" charset="2"/>
              </a:rPr>
              <a:t>(r</a:t>
            </a:r>
            <a:r>
              <a:rPr kumimoji="0" lang="en-US" sz="2400" b="0" i="0" u="none" strike="noStrike" kern="0" cap="none" spc="0" normalizeH="0" baseline="-25000" noProof="0" dirty="0" smtClean="0">
                <a:ln>
                  <a:noFill/>
                </a:ln>
                <a:solidFill>
                  <a:schemeClr val="tx1"/>
                </a:solidFill>
                <a:effectLst/>
                <a:uLnTx/>
                <a:uFillTx/>
                <a:latin typeface="+mn-lt"/>
                <a:ea typeface="+mn-ea"/>
                <a:cs typeface="+mn-cs"/>
              </a:rPr>
              <a:t>1</a:t>
            </a:r>
            <a:r>
              <a:rPr kumimoji="0" lang="en-US" sz="2400" b="0" i="0" u="none" strike="noStrike" kern="0" cap="none" spc="0" normalizeH="0" baseline="0" noProof="0" dirty="0" smtClean="0">
                <a:ln>
                  <a:noFill/>
                </a:ln>
                <a:solidFill>
                  <a:schemeClr val="tx1"/>
                </a:solidFill>
                <a:effectLst/>
                <a:uLnTx/>
                <a:uFillTx/>
                <a:latin typeface="+mn-lt"/>
                <a:ea typeface="+mn-ea"/>
                <a:cs typeface="+mn-cs"/>
                <a:sym typeface="Wingdings" pitchFamily="2" charset="2"/>
              </a:rPr>
              <a:t>)) &gt; clicks(</a:t>
            </a:r>
            <a:r>
              <a:rPr kumimoji="0" lang="en-US" sz="2400" b="0" i="0" u="none" strike="noStrike" kern="0" cap="none" spc="0" normalizeH="0" baseline="0" noProof="0" dirty="0" err="1" smtClean="0">
                <a:ln>
                  <a:noFill/>
                </a:ln>
                <a:solidFill>
                  <a:schemeClr val="tx1"/>
                </a:solidFill>
                <a:effectLst/>
                <a:uLnTx/>
                <a:uFillTx/>
                <a:latin typeface="+mn-lt"/>
                <a:ea typeface="+mn-ea"/>
                <a:cs typeface="+mn-cs"/>
                <a:sym typeface="Wingdings" pitchFamily="2" charset="2"/>
              </a:rPr>
              <a:t>topk</a:t>
            </a:r>
            <a:r>
              <a:rPr kumimoji="0" lang="en-US" sz="2400" b="0" i="0" u="none" strike="noStrike" kern="0" cap="none" spc="0" normalizeH="0" baseline="0" noProof="0" dirty="0" smtClean="0">
                <a:ln>
                  <a:noFill/>
                </a:ln>
                <a:solidFill>
                  <a:schemeClr val="tx1"/>
                </a:solidFill>
                <a:effectLst/>
                <a:uLnTx/>
                <a:uFillTx/>
                <a:latin typeface="+mn-lt"/>
                <a:ea typeface="+mn-ea"/>
                <a:cs typeface="+mn-cs"/>
                <a:sym typeface="Wingdings" pitchFamily="2" charset="2"/>
              </a:rPr>
              <a:t>(r</a:t>
            </a:r>
            <a:r>
              <a:rPr kumimoji="0" lang="en-US" sz="2400" b="0" i="0" u="none" strike="noStrike" kern="0" cap="none" spc="0" normalizeH="0" baseline="-25000" noProof="0" dirty="0" smtClean="0">
                <a:ln>
                  <a:noFill/>
                </a:ln>
                <a:solidFill>
                  <a:schemeClr val="tx1"/>
                </a:solidFill>
                <a:effectLst/>
                <a:uLnTx/>
                <a:uFillTx/>
                <a:latin typeface="+mn-lt"/>
                <a:ea typeface="+mn-ea"/>
                <a:cs typeface="+mn-cs"/>
              </a:rPr>
              <a:t>2</a:t>
            </a:r>
            <a:r>
              <a:rPr kumimoji="0" lang="en-US" sz="2400" b="0" i="0" u="none" strike="noStrike" kern="0" cap="none" spc="0" normalizeH="0" baseline="0" noProof="0" dirty="0" smtClean="0">
                <a:ln>
                  <a:noFill/>
                </a:ln>
                <a:solidFill>
                  <a:schemeClr val="tx1"/>
                </a:solidFill>
                <a:effectLst/>
                <a:uLnTx/>
                <a:uFillTx/>
                <a:latin typeface="+mn-lt"/>
                <a:ea typeface="+mn-ea"/>
                <a:cs typeface="+mn-cs"/>
                <a:sym typeface="Wingdings" pitchFamily="2" charset="2"/>
              </a:rPr>
              <a:t>))</a:t>
            </a:r>
            <a:br>
              <a:rPr kumimoji="0" lang="en-US" sz="2400" b="0" i="0" u="none" strike="noStrike" kern="0" cap="none" spc="0" normalizeH="0" baseline="0" noProof="0" dirty="0" smtClean="0">
                <a:ln>
                  <a:noFill/>
                </a:ln>
                <a:solidFill>
                  <a:schemeClr val="tx1"/>
                </a:solidFill>
                <a:effectLst/>
                <a:uLnTx/>
                <a:uFillTx/>
                <a:latin typeface="+mn-lt"/>
                <a:ea typeface="+mn-ea"/>
                <a:cs typeface="+mn-cs"/>
                <a:sym typeface="Wingdings" pitchFamily="2" charset="2"/>
              </a:rPr>
            </a:br>
            <a:r>
              <a:rPr kumimoji="0" lang="en-US" sz="2000" b="0" i="0" u="none" strike="noStrike" kern="0" cap="none" spc="0" normalizeH="0" baseline="0" noProof="0" dirty="0" smtClean="0">
                <a:ln>
                  <a:noFill/>
                </a:ln>
                <a:solidFill>
                  <a:schemeClr val="tx1"/>
                </a:solidFill>
                <a:effectLst/>
                <a:uLnTx/>
                <a:uFillTx/>
                <a:latin typeface="+mn-lt"/>
                <a:ea typeface="+mn-ea"/>
                <a:cs typeface="+mn-cs"/>
                <a:sym typeface="Wingdings" pitchFamily="2" charset="2"/>
              </a:rPr>
              <a:t> see also [Radlinski, </a:t>
            </a:r>
            <a:r>
              <a:rPr kumimoji="0" lang="en-US" sz="2000" b="0" i="0" u="none" strike="noStrike" kern="0" cap="none" spc="0" normalizeH="0" baseline="0" noProof="0" dirty="0" err="1" smtClean="0">
                <a:ln>
                  <a:noFill/>
                </a:ln>
                <a:solidFill>
                  <a:schemeClr val="tx1"/>
                </a:solidFill>
                <a:effectLst/>
                <a:uLnTx/>
                <a:uFillTx/>
                <a:latin typeface="+mn-lt"/>
                <a:ea typeface="+mn-ea"/>
                <a:cs typeface="+mn-cs"/>
                <a:sym typeface="Wingdings" pitchFamily="2" charset="2"/>
              </a:rPr>
              <a:t>Craswell</a:t>
            </a:r>
            <a:r>
              <a:rPr kumimoji="0" lang="en-US" sz="2000" b="0" i="0" u="none" strike="noStrike" kern="0" cap="none" spc="0" normalizeH="0" baseline="0" noProof="0" dirty="0" smtClean="0">
                <a:ln>
                  <a:noFill/>
                </a:ln>
                <a:solidFill>
                  <a:schemeClr val="tx1"/>
                </a:solidFill>
                <a:effectLst/>
                <a:uLnTx/>
                <a:uFillTx/>
                <a:latin typeface="+mn-lt"/>
                <a:ea typeface="+mn-ea"/>
                <a:cs typeface="+mn-cs"/>
                <a:sym typeface="Wingdings" pitchFamily="2" charset="2"/>
              </a:rPr>
              <a:t>, 2012]</a:t>
            </a:r>
            <a:r>
              <a:rPr kumimoji="0" lang="en-US" sz="2000" b="0" i="0" u="none" strike="noStrike" kern="0" cap="none" spc="0" normalizeH="0" noProof="0" dirty="0" smtClean="0">
                <a:ln>
                  <a:noFill/>
                </a:ln>
                <a:solidFill>
                  <a:schemeClr val="tx1"/>
                </a:solidFill>
                <a:effectLst/>
                <a:uLnTx/>
                <a:uFillTx/>
                <a:latin typeface="+mn-lt"/>
                <a:ea typeface="+mn-ea"/>
                <a:cs typeface="+mn-cs"/>
                <a:sym typeface="Wingdings" pitchFamily="2" charset="2"/>
              </a:rPr>
              <a:t> </a:t>
            </a:r>
            <a:r>
              <a:rPr kumimoji="0" lang="en-US" sz="2000" b="0" i="0" u="none" strike="noStrike" kern="0" cap="none" spc="0" normalizeH="0" baseline="0" noProof="0" dirty="0" smtClean="0">
                <a:ln>
                  <a:noFill/>
                </a:ln>
                <a:solidFill>
                  <a:schemeClr val="tx1"/>
                </a:solidFill>
                <a:effectLst/>
                <a:uLnTx/>
                <a:uFillTx/>
                <a:latin typeface="+mn-lt"/>
                <a:ea typeface="+mn-ea"/>
                <a:cs typeface="+mn-cs"/>
                <a:sym typeface="Wingdings" pitchFamily="2" charset="2"/>
              </a:rPr>
              <a:t>[Hofmann, 2012] </a:t>
            </a: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23" name="TextBox 22"/>
          <p:cNvSpPr txBox="1"/>
          <p:nvPr/>
        </p:nvSpPr>
        <p:spPr>
          <a:xfrm>
            <a:off x="6455884" y="4009155"/>
            <a:ext cx="2313542" cy="1323439"/>
          </a:xfrm>
          <a:prstGeom prst="rect">
            <a:avLst/>
          </a:prstGeom>
          <a:noFill/>
        </p:spPr>
        <p:txBody>
          <a:bodyPr wrap="square" rtlCol="0">
            <a:spAutoFit/>
          </a:bodyPr>
          <a:lstStyle/>
          <a:p>
            <a:pPr lvl="0"/>
            <a:r>
              <a:rPr lang="en-US" sz="1600" b="1" kern="0" dirty="0" smtClean="0">
                <a:latin typeface="+mn-lt"/>
              </a:rPr>
              <a:t>Invariant: </a:t>
            </a:r>
            <a:br>
              <a:rPr lang="en-US" sz="1600" b="1" kern="0" dirty="0" smtClean="0">
                <a:latin typeface="+mn-lt"/>
              </a:rPr>
            </a:br>
            <a:r>
              <a:rPr lang="en-US" sz="1600" kern="0" dirty="0" smtClean="0">
                <a:latin typeface="+mn-lt"/>
              </a:rPr>
              <a:t>For all k, top k of balanced interleaving is union of top k</a:t>
            </a:r>
            <a:r>
              <a:rPr lang="en-US" sz="1600" kern="0" baseline="-25000" dirty="0" smtClean="0">
                <a:latin typeface="+mn-lt"/>
              </a:rPr>
              <a:t>1</a:t>
            </a:r>
            <a:r>
              <a:rPr lang="en-US" sz="1600" kern="0" dirty="0" smtClean="0">
                <a:latin typeface="+mn-lt"/>
              </a:rPr>
              <a:t> of r</a:t>
            </a:r>
            <a:r>
              <a:rPr lang="en-US" sz="1600" kern="0" baseline="-25000" dirty="0" smtClean="0">
                <a:latin typeface="+mn-lt"/>
              </a:rPr>
              <a:t>1</a:t>
            </a:r>
            <a:r>
              <a:rPr lang="en-US" sz="1600" kern="0" dirty="0" smtClean="0">
                <a:latin typeface="+mn-lt"/>
              </a:rPr>
              <a:t> and top k</a:t>
            </a:r>
            <a:r>
              <a:rPr lang="en-US" sz="1600" kern="0" baseline="-25000" dirty="0" smtClean="0">
                <a:latin typeface="+mn-lt"/>
              </a:rPr>
              <a:t>2</a:t>
            </a:r>
            <a:r>
              <a:rPr lang="en-US" sz="1600" kern="0" dirty="0" smtClean="0">
                <a:latin typeface="+mn-lt"/>
              </a:rPr>
              <a:t> of r</a:t>
            </a:r>
            <a:r>
              <a:rPr lang="en-US" sz="1600" kern="0" baseline="-25000" dirty="0" smtClean="0">
                <a:latin typeface="+mn-lt"/>
              </a:rPr>
              <a:t>2</a:t>
            </a:r>
            <a:r>
              <a:rPr lang="en-US" sz="1600" kern="0" dirty="0" smtClean="0">
                <a:latin typeface="+mn-lt"/>
              </a:rPr>
              <a:t> with k</a:t>
            </a:r>
            <a:r>
              <a:rPr lang="en-US" sz="1600" kern="0" baseline="-25000" dirty="0" smtClean="0">
                <a:latin typeface="+mn-lt"/>
              </a:rPr>
              <a:t>1</a:t>
            </a:r>
            <a:r>
              <a:rPr lang="en-US" sz="1600" kern="0" dirty="0" smtClean="0">
                <a:latin typeface="+mn-lt"/>
              </a:rPr>
              <a:t>=k</a:t>
            </a:r>
            <a:r>
              <a:rPr lang="en-US" sz="1600" kern="0" baseline="-25000" dirty="0" smtClean="0">
                <a:latin typeface="+mn-lt"/>
              </a:rPr>
              <a:t>2</a:t>
            </a:r>
            <a:r>
              <a:rPr lang="en-US" sz="1600" kern="0" dirty="0" smtClean="0">
                <a:latin typeface="+mn-lt"/>
              </a:rPr>
              <a:t> ± 1</a:t>
            </a:r>
            <a:r>
              <a:rPr lang="en-US" sz="1600" dirty="0" smtClean="0">
                <a:latin typeface="+mn-lt"/>
              </a:rPr>
              <a:t>.</a:t>
            </a:r>
            <a:endParaRPr lang="en-US" sz="1600" kern="0" dirty="0" smtClean="0">
              <a:latin typeface="+mn-lt"/>
            </a:endParaRPr>
          </a:p>
        </p:txBody>
      </p:sp>
      <p:sp>
        <p:nvSpPr>
          <p:cNvPr id="25" name="TextBox 24"/>
          <p:cNvSpPr txBox="1"/>
          <p:nvPr/>
        </p:nvSpPr>
        <p:spPr>
          <a:xfrm>
            <a:off x="6373713" y="6485271"/>
            <a:ext cx="2702984" cy="276999"/>
          </a:xfrm>
          <a:prstGeom prst="rect">
            <a:avLst/>
          </a:prstGeom>
          <a:noFill/>
        </p:spPr>
        <p:txBody>
          <a:bodyPr wrap="none" rtlCol="0">
            <a:spAutoFit/>
          </a:bodyPr>
          <a:lstStyle/>
          <a:p>
            <a:r>
              <a:rPr lang="en-US" dirty="0" smtClean="0"/>
              <a:t>[Joachims, 2001] [Radlinski et al., 2008]</a:t>
            </a:r>
            <a:endParaRPr lang="en-US" dirty="0"/>
          </a:p>
        </p:txBody>
      </p:sp>
      <p:sp>
        <p:nvSpPr>
          <p:cNvPr id="22" name="TextBox 21"/>
          <p:cNvSpPr txBox="1"/>
          <p:nvPr/>
        </p:nvSpPr>
        <p:spPr>
          <a:xfrm>
            <a:off x="384796" y="4011427"/>
            <a:ext cx="2313542" cy="1077218"/>
          </a:xfrm>
          <a:prstGeom prst="rect">
            <a:avLst/>
          </a:prstGeom>
          <a:noFill/>
        </p:spPr>
        <p:txBody>
          <a:bodyPr wrap="square" rtlCol="0">
            <a:spAutoFit/>
          </a:bodyPr>
          <a:lstStyle/>
          <a:p>
            <a:pPr lvl="0"/>
            <a:r>
              <a:rPr lang="en-US" sz="1600" b="1" kern="0" dirty="0" smtClean="0">
                <a:latin typeface="+mn-lt"/>
              </a:rPr>
              <a:t>Model of User: </a:t>
            </a:r>
            <a:br>
              <a:rPr lang="en-US" sz="1600" b="1" kern="0" dirty="0" smtClean="0">
                <a:latin typeface="+mn-lt"/>
              </a:rPr>
            </a:br>
            <a:r>
              <a:rPr lang="en-US" sz="1600" kern="0" dirty="0" smtClean="0">
                <a:latin typeface="+mn-lt"/>
              </a:rPr>
              <a:t>Better retrieval functions is more likely to get more clicks</a:t>
            </a:r>
            <a:r>
              <a:rPr lang="en-US" sz="1600" dirty="0" smtClean="0">
                <a:latin typeface="+mn-lt"/>
              </a:rPr>
              <a:t>.</a:t>
            </a:r>
            <a:endParaRPr lang="en-US" sz="1600" kern="0" dirty="0" smtClean="0">
              <a:latin typeface="+mn-lt"/>
            </a:endParaRPr>
          </a:p>
        </p:txBody>
      </p:sp>
      <p:sp>
        <p:nvSpPr>
          <p:cNvPr id="2" name="Rectangle 1"/>
          <p:cNvSpPr/>
          <p:nvPr/>
        </p:nvSpPr>
        <p:spPr>
          <a:xfrm>
            <a:off x="3189420" y="3659430"/>
            <a:ext cx="2765160" cy="1881845"/>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415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6" nodeType="clickEffect">
                                  <p:stCondLst>
                                    <p:cond delay="0"/>
                                  </p:stCondLst>
                                  <p:childTnLst>
                                    <p:animMotion origin="layout" path="M 2.77778E-6 -0.00208 L -0.00087 0.03611 " pathEditMode="relative" rAng="0" ptsTypes="AA">
                                      <p:cBhvr>
                                        <p:cTn id="6" dur="1000" fill="hold"/>
                                        <p:tgtEl>
                                          <p:spTgt spid="1037"/>
                                        </p:tgtEl>
                                        <p:attrNameLst>
                                          <p:attrName>ppt_x</p:attrName>
                                          <p:attrName>ppt_y</p:attrName>
                                        </p:attrNameLst>
                                      </p:cBhvr>
                                      <p:rCtr x="-1" y="19"/>
                                    </p:animMotion>
                                  </p:childTnLst>
                                </p:cTn>
                              </p:par>
                              <p:par>
                                <p:cTn id="7" presetID="42" presetClass="path" presetSubtype="0" accel="50000" decel="50000" fill="hold" grpId="3" nodeType="withEffect">
                                  <p:stCondLst>
                                    <p:cond delay="0"/>
                                  </p:stCondLst>
                                  <p:childTnLst>
                                    <p:animMotion origin="layout" path="M -2.22222E-6 0.00023 L -2.22222E-6 0.03541 " pathEditMode="relative" rAng="0" ptsTypes="AA">
                                      <p:cBhvr>
                                        <p:cTn id="8" dur="1000" fill="hold"/>
                                        <p:tgtEl>
                                          <p:spTgt spid="1038"/>
                                        </p:tgtEl>
                                        <p:attrNameLst>
                                          <p:attrName>ppt_x</p:attrName>
                                          <p:attrName>ppt_y</p:attrName>
                                        </p:attrNameLst>
                                      </p:cBhvr>
                                      <p:rCtr x="0" y="18"/>
                                    </p:animMotion>
                                  </p:childTnLst>
                                </p:cTn>
                              </p:par>
                              <p:par>
                                <p:cTn id="9" presetID="22" presetClass="entr" presetSubtype="1" fill="hold" nodeType="withEffect">
                                  <p:stCondLst>
                                    <p:cond delay="0"/>
                                  </p:stCondLst>
                                  <p:childTnLst>
                                    <p:set>
                                      <p:cBhvr>
                                        <p:cTn id="10" dur="1" fill="hold">
                                          <p:stCondLst>
                                            <p:cond delay="0"/>
                                          </p:stCondLst>
                                        </p:cTn>
                                        <p:tgtEl>
                                          <p:spTgt spid="32778">
                                            <p:txEl>
                                              <p:pRg st="0" end="0"/>
                                            </p:txEl>
                                          </p:spTgt>
                                        </p:tgtEl>
                                        <p:attrNameLst>
                                          <p:attrName>style.visibility</p:attrName>
                                        </p:attrNameLst>
                                      </p:cBhvr>
                                      <p:to>
                                        <p:strVal val="visible"/>
                                      </p:to>
                                    </p:set>
                                    <p:animEffect transition="in" filter="wipe(up)">
                                      <p:cBhvr>
                                        <p:cTn id="11" dur="1000"/>
                                        <p:tgtEl>
                                          <p:spTgt spid="3277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0" nodeType="clickEffect">
                                  <p:stCondLst>
                                    <p:cond delay="0"/>
                                  </p:stCondLst>
                                  <p:childTnLst>
                                    <p:animMotion origin="layout" path="M 2.77778E-6 -0.00254 L -0.00035 0.0331 " pathEditMode="relative" rAng="0" ptsTypes="AA">
                                      <p:cBhvr>
                                        <p:cTn id="15" dur="1000" fill="hold"/>
                                        <p:tgtEl>
                                          <p:spTgt spid="1039"/>
                                        </p:tgtEl>
                                        <p:attrNameLst>
                                          <p:attrName>ppt_x</p:attrName>
                                          <p:attrName>ppt_y</p:attrName>
                                        </p:attrNameLst>
                                      </p:cBhvr>
                                      <p:rCtr x="0" y="18"/>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0" nodeType="clickEffect">
                                  <p:stCondLst>
                                    <p:cond delay="0"/>
                                  </p:stCondLst>
                                  <p:childTnLst>
                                    <p:animMotion origin="layout" path="M -0.00087 0.03611 L -0.00104 0.07083 " pathEditMode="relative" rAng="0" ptsTypes="AA">
                                      <p:cBhvr>
                                        <p:cTn id="19" dur="1000" fill="hold"/>
                                        <p:tgtEl>
                                          <p:spTgt spid="1037"/>
                                        </p:tgtEl>
                                        <p:attrNameLst>
                                          <p:attrName>ppt_x</p:attrName>
                                          <p:attrName>ppt_y</p:attrName>
                                        </p:attrNameLst>
                                      </p:cBhvr>
                                      <p:rCtr x="0" y="17"/>
                                    </p:animMotion>
                                  </p:childTnLst>
                                </p:cTn>
                              </p:par>
                              <p:par>
                                <p:cTn id="20" presetID="42" presetClass="path" presetSubtype="0" accel="50000" decel="50000" fill="hold" grpId="1" nodeType="withEffect">
                                  <p:stCondLst>
                                    <p:cond delay="0"/>
                                  </p:stCondLst>
                                  <p:childTnLst>
                                    <p:animMotion origin="layout" path="M -0.00035 0.0331 L -0.00122 0.06596 " pathEditMode="relative" rAng="0" ptsTypes="AA">
                                      <p:cBhvr>
                                        <p:cTn id="21" dur="1000" fill="hold"/>
                                        <p:tgtEl>
                                          <p:spTgt spid="1039"/>
                                        </p:tgtEl>
                                        <p:attrNameLst>
                                          <p:attrName>ppt_x</p:attrName>
                                          <p:attrName>ppt_y</p:attrName>
                                        </p:attrNameLst>
                                      </p:cBhvr>
                                      <p:rCtr x="-1" y="16"/>
                                    </p:animMotion>
                                  </p:childTnLst>
                                </p:cTn>
                              </p:par>
                              <p:par>
                                <p:cTn id="22" presetID="22" presetClass="entr" presetSubtype="1" fill="hold" nodeType="withEffect">
                                  <p:stCondLst>
                                    <p:cond delay="0"/>
                                  </p:stCondLst>
                                  <p:childTnLst>
                                    <p:set>
                                      <p:cBhvr>
                                        <p:cTn id="23" dur="1" fill="hold">
                                          <p:stCondLst>
                                            <p:cond delay="0"/>
                                          </p:stCondLst>
                                        </p:cTn>
                                        <p:tgtEl>
                                          <p:spTgt spid="32778">
                                            <p:txEl>
                                              <p:pRg st="1" end="1"/>
                                            </p:txEl>
                                          </p:spTgt>
                                        </p:tgtEl>
                                        <p:attrNameLst>
                                          <p:attrName>style.visibility</p:attrName>
                                        </p:attrNameLst>
                                      </p:cBhvr>
                                      <p:to>
                                        <p:strVal val="visible"/>
                                      </p:to>
                                    </p:set>
                                    <p:animEffect transition="in" filter="wipe(up)">
                                      <p:cBhvr>
                                        <p:cTn id="24" dur="1000"/>
                                        <p:tgtEl>
                                          <p:spTgt spid="3277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1" nodeType="clickEffect">
                                  <p:stCondLst>
                                    <p:cond delay="0"/>
                                  </p:stCondLst>
                                  <p:childTnLst>
                                    <p:animMotion origin="layout" path="M -0.00104 0.07083 L -0.0007 0.10092 " pathEditMode="relative" rAng="0" ptsTypes="AA">
                                      <p:cBhvr>
                                        <p:cTn id="28" dur="1000" fill="hold"/>
                                        <p:tgtEl>
                                          <p:spTgt spid="1037"/>
                                        </p:tgtEl>
                                        <p:attrNameLst>
                                          <p:attrName>ppt_x</p:attrName>
                                          <p:attrName>ppt_y</p:attrName>
                                        </p:attrNameLst>
                                      </p:cBhvr>
                                      <p:rCtr x="0" y="15"/>
                                    </p:animMotion>
                                  </p:childTnLst>
                                </p:cTn>
                              </p:par>
                              <p:par>
                                <p:cTn id="29" presetID="42" presetClass="path" presetSubtype="0" accel="50000" decel="50000" fill="hold" grpId="0" nodeType="withEffect">
                                  <p:stCondLst>
                                    <p:cond delay="0"/>
                                  </p:stCondLst>
                                  <p:childTnLst>
                                    <p:animMotion origin="layout" path="M -2.22222E-6 0.03542 L -2.22222E-6 0.06759 " pathEditMode="relative" rAng="0" ptsTypes="AA">
                                      <p:cBhvr>
                                        <p:cTn id="30" dur="1000" fill="hold"/>
                                        <p:tgtEl>
                                          <p:spTgt spid="1038"/>
                                        </p:tgtEl>
                                        <p:attrNameLst>
                                          <p:attrName>ppt_x</p:attrName>
                                          <p:attrName>ppt_y</p:attrName>
                                        </p:attrNameLst>
                                      </p:cBhvr>
                                      <p:rCtr x="0" y="16"/>
                                    </p:animMotion>
                                  </p:childTnLst>
                                </p:cTn>
                              </p:par>
                              <p:par>
                                <p:cTn id="31" presetID="22" presetClass="entr" presetSubtype="1" fill="hold" nodeType="withEffect">
                                  <p:stCondLst>
                                    <p:cond delay="0"/>
                                  </p:stCondLst>
                                  <p:childTnLst>
                                    <p:set>
                                      <p:cBhvr>
                                        <p:cTn id="32" dur="1" fill="hold">
                                          <p:stCondLst>
                                            <p:cond delay="0"/>
                                          </p:stCondLst>
                                        </p:cTn>
                                        <p:tgtEl>
                                          <p:spTgt spid="32778">
                                            <p:txEl>
                                              <p:pRg st="2" end="2"/>
                                            </p:txEl>
                                          </p:spTgt>
                                        </p:tgtEl>
                                        <p:attrNameLst>
                                          <p:attrName>style.visibility</p:attrName>
                                        </p:attrNameLst>
                                      </p:cBhvr>
                                      <p:to>
                                        <p:strVal val="visible"/>
                                      </p:to>
                                    </p:set>
                                    <p:animEffect transition="in" filter="wipe(up)">
                                      <p:cBhvr>
                                        <p:cTn id="33" dur="1000"/>
                                        <p:tgtEl>
                                          <p:spTgt spid="3277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2" nodeType="clickEffect">
                                  <p:stCondLst>
                                    <p:cond delay="0"/>
                                  </p:stCondLst>
                                  <p:childTnLst>
                                    <p:animMotion origin="layout" path="M -0.0007 0.10092 L -0.00139 0.13333 " pathEditMode="relative" rAng="0" ptsTypes="AA">
                                      <p:cBhvr>
                                        <p:cTn id="37" dur="1000" fill="hold"/>
                                        <p:tgtEl>
                                          <p:spTgt spid="1037"/>
                                        </p:tgtEl>
                                        <p:attrNameLst>
                                          <p:attrName>ppt_x</p:attrName>
                                          <p:attrName>ppt_y</p:attrName>
                                        </p:attrNameLst>
                                      </p:cBhvr>
                                      <p:rCtr x="0" y="16"/>
                                    </p:animMotion>
                                  </p:childTnLst>
                                </p:cTn>
                              </p:par>
                              <p:par>
                                <p:cTn id="38" presetID="42" presetClass="path" presetSubtype="0" accel="50000" decel="50000" fill="hold" grpId="2" nodeType="withEffect">
                                  <p:stCondLst>
                                    <p:cond delay="0"/>
                                  </p:stCondLst>
                                  <p:childTnLst>
                                    <p:animMotion origin="layout" path="M -0.00087 0.06202 L -0.00174 0.09419 " pathEditMode="relative" rAng="0" ptsTypes="AA">
                                      <p:cBhvr>
                                        <p:cTn id="39" dur="1000" fill="hold"/>
                                        <p:tgtEl>
                                          <p:spTgt spid="1039"/>
                                        </p:tgtEl>
                                        <p:attrNameLst>
                                          <p:attrName>ppt_x</p:attrName>
                                          <p:attrName>ppt_y</p:attrName>
                                        </p:attrNameLst>
                                      </p:cBhvr>
                                      <p:rCtr x="-1" y="16"/>
                                    </p:animMotion>
                                  </p:childTnLst>
                                </p:cTn>
                              </p:par>
                              <p:par>
                                <p:cTn id="40" presetID="22" presetClass="entr" presetSubtype="1" fill="hold" nodeType="withEffect">
                                  <p:stCondLst>
                                    <p:cond delay="0"/>
                                  </p:stCondLst>
                                  <p:childTnLst>
                                    <p:set>
                                      <p:cBhvr>
                                        <p:cTn id="41" dur="1" fill="hold">
                                          <p:stCondLst>
                                            <p:cond delay="0"/>
                                          </p:stCondLst>
                                        </p:cTn>
                                        <p:tgtEl>
                                          <p:spTgt spid="32778">
                                            <p:txEl>
                                              <p:pRg st="3" end="3"/>
                                            </p:txEl>
                                          </p:spTgt>
                                        </p:tgtEl>
                                        <p:attrNameLst>
                                          <p:attrName>style.visibility</p:attrName>
                                        </p:attrNameLst>
                                      </p:cBhvr>
                                      <p:to>
                                        <p:strVal val="visible"/>
                                      </p:to>
                                    </p:set>
                                    <p:animEffect transition="in" filter="wipe(up)">
                                      <p:cBhvr>
                                        <p:cTn id="42" dur="1000"/>
                                        <p:tgtEl>
                                          <p:spTgt spid="3277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3" nodeType="clickEffect">
                                  <p:stCondLst>
                                    <p:cond delay="0"/>
                                  </p:stCondLst>
                                  <p:childTnLst>
                                    <p:animMotion origin="layout" path="M -0.00139 0.13333 L -0.00104 0.16366 " pathEditMode="relative" rAng="0" ptsTypes="AA">
                                      <p:cBhvr>
                                        <p:cTn id="46" dur="1000" fill="hold"/>
                                        <p:tgtEl>
                                          <p:spTgt spid="1037"/>
                                        </p:tgtEl>
                                        <p:attrNameLst>
                                          <p:attrName>ppt_x</p:attrName>
                                          <p:attrName>ppt_y</p:attrName>
                                        </p:attrNameLst>
                                      </p:cBhvr>
                                      <p:rCtr x="0" y="15"/>
                                    </p:animMotion>
                                  </p:childTnLst>
                                </p:cTn>
                              </p:par>
                              <p:par>
                                <p:cTn id="47" presetID="42" presetClass="path" presetSubtype="0" accel="50000" decel="50000" fill="hold" grpId="1" nodeType="withEffect">
                                  <p:stCondLst>
                                    <p:cond delay="0"/>
                                  </p:stCondLst>
                                  <p:childTnLst>
                                    <p:animMotion origin="layout" path="M -2.22222E-6 0.06759 L -0.00121 0.09768 " pathEditMode="relative" rAng="0" ptsTypes="AA">
                                      <p:cBhvr>
                                        <p:cTn id="48" dur="1000" fill="hold"/>
                                        <p:tgtEl>
                                          <p:spTgt spid="1038"/>
                                        </p:tgtEl>
                                        <p:attrNameLst>
                                          <p:attrName>ppt_x</p:attrName>
                                          <p:attrName>ppt_y</p:attrName>
                                        </p:attrNameLst>
                                      </p:cBhvr>
                                      <p:rCtr x="-1" y="15"/>
                                    </p:animMotion>
                                  </p:childTnLst>
                                </p:cTn>
                              </p:par>
                              <p:par>
                                <p:cTn id="49" presetID="22" presetClass="entr" presetSubtype="1" fill="hold" nodeType="withEffect">
                                  <p:stCondLst>
                                    <p:cond delay="0"/>
                                  </p:stCondLst>
                                  <p:childTnLst>
                                    <p:set>
                                      <p:cBhvr>
                                        <p:cTn id="50" dur="1" fill="hold">
                                          <p:stCondLst>
                                            <p:cond delay="0"/>
                                          </p:stCondLst>
                                        </p:cTn>
                                        <p:tgtEl>
                                          <p:spTgt spid="32778">
                                            <p:txEl>
                                              <p:pRg st="4" end="4"/>
                                            </p:txEl>
                                          </p:spTgt>
                                        </p:tgtEl>
                                        <p:attrNameLst>
                                          <p:attrName>style.visibility</p:attrName>
                                        </p:attrNameLst>
                                      </p:cBhvr>
                                      <p:to>
                                        <p:strVal val="visible"/>
                                      </p:to>
                                    </p:set>
                                    <p:animEffect transition="in" filter="wipe(up)">
                                      <p:cBhvr>
                                        <p:cTn id="51" dur="1000"/>
                                        <p:tgtEl>
                                          <p:spTgt spid="32778">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grpId="4" nodeType="clickEffect">
                                  <p:stCondLst>
                                    <p:cond delay="0"/>
                                  </p:stCondLst>
                                  <p:childTnLst>
                                    <p:animMotion origin="layout" path="M -0.00104 0.16366 L -0.00122 0.19514 " pathEditMode="relative" rAng="0" ptsTypes="AA">
                                      <p:cBhvr>
                                        <p:cTn id="55" dur="1000" fill="hold"/>
                                        <p:tgtEl>
                                          <p:spTgt spid="1037"/>
                                        </p:tgtEl>
                                        <p:attrNameLst>
                                          <p:attrName>ppt_x</p:attrName>
                                          <p:attrName>ppt_y</p:attrName>
                                        </p:attrNameLst>
                                      </p:cBhvr>
                                      <p:rCtr x="0" y="16"/>
                                    </p:animMotion>
                                  </p:childTnLst>
                                </p:cTn>
                              </p:par>
                              <p:par>
                                <p:cTn id="56" presetID="42" presetClass="path" presetSubtype="0" accel="50000" decel="50000" fill="hold" grpId="3" nodeType="withEffect">
                                  <p:stCondLst>
                                    <p:cond delay="0"/>
                                  </p:stCondLst>
                                  <p:childTnLst>
                                    <p:animMotion origin="layout" path="M -0.00174 0.09419 L -0.00209 0.12914 " pathEditMode="relative" rAng="0" ptsTypes="AA">
                                      <p:cBhvr>
                                        <p:cTn id="57" dur="1000" fill="hold"/>
                                        <p:tgtEl>
                                          <p:spTgt spid="1039"/>
                                        </p:tgtEl>
                                        <p:attrNameLst>
                                          <p:attrName>ppt_x</p:attrName>
                                          <p:attrName>ppt_y</p:attrName>
                                        </p:attrNameLst>
                                      </p:cBhvr>
                                      <p:rCtr x="0" y="17"/>
                                    </p:animMotion>
                                  </p:childTnLst>
                                </p:cTn>
                              </p:par>
                              <p:par>
                                <p:cTn id="58" presetID="22" presetClass="entr" presetSubtype="1" fill="hold" nodeType="withEffect">
                                  <p:stCondLst>
                                    <p:cond delay="0"/>
                                  </p:stCondLst>
                                  <p:childTnLst>
                                    <p:set>
                                      <p:cBhvr>
                                        <p:cTn id="59" dur="1" fill="hold">
                                          <p:stCondLst>
                                            <p:cond delay="0"/>
                                          </p:stCondLst>
                                        </p:cTn>
                                        <p:tgtEl>
                                          <p:spTgt spid="32778">
                                            <p:txEl>
                                              <p:pRg st="5" end="5"/>
                                            </p:txEl>
                                          </p:spTgt>
                                        </p:tgtEl>
                                        <p:attrNameLst>
                                          <p:attrName>style.visibility</p:attrName>
                                        </p:attrNameLst>
                                      </p:cBhvr>
                                      <p:to>
                                        <p:strVal val="visible"/>
                                      </p:to>
                                    </p:set>
                                    <p:animEffect transition="in" filter="wipe(up)">
                                      <p:cBhvr>
                                        <p:cTn id="60" dur="1000"/>
                                        <p:tgtEl>
                                          <p:spTgt spid="32778">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grpId="5" nodeType="clickEffect">
                                  <p:stCondLst>
                                    <p:cond delay="0"/>
                                  </p:stCondLst>
                                  <p:childTnLst>
                                    <p:animMotion origin="layout" path="M -0.00122 0.19514 L -0.00157 0.22801 " pathEditMode="relative" rAng="0" ptsTypes="AA">
                                      <p:cBhvr>
                                        <p:cTn id="64" dur="1000" fill="hold"/>
                                        <p:tgtEl>
                                          <p:spTgt spid="1037"/>
                                        </p:tgtEl>
                                        <p:attrNameLst>
                                          <p:attrName>ppt_x</p:attrName>
                                          <p:attrName>ppt_y</p:attrName>
                                        </p:attrNameLst>
                                      </p:cBhvr>
                                      <p:rCtr x="0" y="16"/>
                                    </p:animMotion>
                                  </p:childTnLst>
                                </p:cTn>
                              </p:par>
                              <p:par>
                                <p:cTn id="65" presetID="42" presetClass="path" presetSubtype="0" accel="50000" decel="50000" fill="hold" grpId="2" nodeType="withEffect">
                                  <p:stCondLst>
                                    <p:cond delay="0"/>
                                  </p:stCondLst>
                                  <p:childTnLst>
                                    <p:animMotion origin="layout" path="M -0.00121 0.09768 L -0.00121 0.12986 " pathEditMode="relative" rAng="0" ptsTypes="AA">
                                      <p:cBhvr>
                                        <p:cTn id="66" dur="1000" fill="hold"/>
                                        <p:tgtEl>
                                          <p:spTgt spid="1038"/>
                                        </p:tgtEl>
                                        <p:attrNameLst>
                                          <p:attrName>ppt_x</p:attrName>
                                          <p:attrName>ppt_y</p:attrName>
                                        </p:attrNameLst>
                                      </p:cBhvr>
                                      <p:rCtr x="0" y="16"/>
                                    </p:animMotion>
                                  </p:childTnLst>
                                </p:cTn>
                              </p:par>
                              <p:par>
                                <p:cTn id="67" presetID="22" presetClass="entr" presetSubtype="1" fill="hold" nodeType="withEffect">
                                  <p:stCondLst>
                                    <p:cond delay="0"/>
                                  </p:stCondLst>
                                  <p:childTnLst>
                                    <p:set>
                                      <p:cBhvr>
                                        <p:cTn id="68" dur="1" fill="hold">
                                          <p:stCondLst>
                                            <p:cond delay="0"/>
                                          </p:stCondLst>
                                        </p:cTn>
                                        <p:tgtEl>
                                          <p:spTgt spid="32778">
                                            <p:txEl>
                                              <p:pRg st="6" end="6"/>
                                            </p:txEl>
                                          </p:spTgt>
                                        </p:tgtEl>
                                        <p:attrNameLst>
                                          <p:attrName>style.visibility</p:attrName>
                                        </p:attrNameLst>
                                      </p:cBhvr>
                                      <p:to>
                                        <p:strVal val="visible"/>
                                      </p:to>
                                    </p:set>
                                    <p:animEffect transition="in" filter="wipe(up)">
                                      <p:cBhvr>
                                        <p:cTn id="69" dur="1000"/>
                                        <p:tgtEl>
                                          <p:spTgt spid="32778">
                                            <p:txEl>
                                              <p:pRg st="6" end="6"/>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mph" presetSubtype="2" fill="hold" nodeType="clickEffect">
                                  <p:stCondLst>
                                    <p:cond delay="0"/>
                                  </p:stCondLst>
                                  <p:childTnLst>
                                    <p:animClr clrSpc="rgb" dir="cw">
                                      <p:cBhvr override="childStyle">
                                        <p:cTn id="73" dur="500" fill="hold"/>
                                        <p:tgtEl>
                                          <p:spTgt spid="32778">
                                            <p:txEl>
                                              <p:pRg st="0" end="0"/>
                                            </p:txEl>
                                          </p:spTgt>
                                        </p:tgtEl>
                                        <p:attrNameLst>
                                          <p:attrName>style.color</p:attrName>
                                        </p:attrNameLst>
                                      </p:cBhvr>
                                      <p:to>
                                        <a:srgbClr val="FF0000"/>
                                      </p:to>
                                    </p:animClr>
                                  </p:childTnLst>
                                </p:cTn>
                              </p:par>
                              <p:par>
                                <p:cTn id="74" presetID="3" presetClass="emph" presetSubtype="2" fill="hold" nodeType="withEffect">
                                  <p:stCondLst>
                                    <p:cond delay="0"/>
                                  </p:stCondLst>
                                  <p:childTnLst>
                                    <p:animClr clrSpc="rgb" dir="cw">
                                      <p:cBhvr override="childStyle">
                                        <p:cTn id="75" dur="500" fill="hold"/>
                                        <p:tgtEl>
                                          <p:spTgt spid="32778">
                                            <p:txEl>
                                              <p:pRg st="0" end="0"/>
                                            </p:txEl>
                                          </p:spTgt>
                                        </p:tgtEl>
                                        <p:attrNameLst>
                                          <p:attrName>style.color</p:attrName>
                                        </p:attrNameLst>
                                      </p:cBhvr>
                                      <p:to>
                                        <a:srgbClr val="FF0000"/>
                                      </p:to>
                                    </p:animClr>
                                  </p:childTnLst>
                                </p:cTn>
                              </p:par>
                              <p:par>
                                <p:cTn id="76" presetID="3" presetClass="emph" presetSubtype="2" fill="hold" nodeType="withEffect">
                                  <p:stCondLst>
                                    <p:cond delay="0"/>
                                  </p:stCondLst>
                                  <p:childTnLst>
                                    <p:animClr clrSpc="rgb" dir="cw">
                                      <p:cBhvr override="childStyle">
                                        <p:cTn id="77" dur="500" fill="hold"/>
                                        <p:tgtEl>
                                          <p:spTgt spid="32778">
                                            <p:txEl>
                                              <p:pRg st="2" end="2"/>
                                            </p:txEl>
                                          </p:spTgt>
                                        </p:tgtEl>
                                        <p:attrNameLst>
                                          <p:attrName>style.color</p:attrName>
                                        </p:attrNameLst>
                                      </p:cBhvr>
                                      <p:to>
                                        <a:srgbClr val="FF0000"/>
                                      </p:to>
                                    </p:animClr>
                                  </p:childTnLst>
                                </p:cTn>
                              </p:par>
                              <p:par>
                                <p:cTn id="78" presetID="3" presetClass="emph" presetSubtype="2" fill="hold" nodeType="withEffect">
                                  <p:stCondLst>
                                    <p:cond delay="0"/>
                                  </p:stCondLst>
                                  <p:childTnLst>
                                    <p:animClr clrSpc="rgb" dir="cw">
                                      <p:cBhvr override="childStyle">
                                        <p:cTn id="79" dur="500" fill="hold"/>
                                        <p:tgtEl>
                                          <p:spTgt spid="32778">
                                            <p:txEl>
                                              <p:pRg st="2" end="2"/>
                                            </p:txEl>
                                          </p:spTgt>
                                        </p:tgtEl>
                                        <p:attrNameLst>
                                          <p:attrName>style.color</p:attrName>
                                        </p:attrNameLst>
                                      </p:cBhvr>
                                      <p:to>
                                        <a:srgbClr val="FF0000"/>
                                      </p:to>
                                    </p:animClr>
                                  </p:childTnLst>
                                </p:cTn>
                              </p:par>
                              <p:par>
                                <p:cTn id="80" presetID="3" presetClass="emph" presetSubtype="2" fill="hold" nodeType="withEffect">
                                  <p:stCondLst>
                                    <p:cond delay="0"/>
                                  </p:stCondLst>
                                  <p:childTnLst>
                                    <p:animClr clrSpc="rgb" dir="cw">
                                      <p:cBhvr override="childStyle">
                                        <p:cTn id="81" dur="500" fill="hold"/>
                                        <p:tgtEl>
                                          <p:spTgt spid="32778">
                                            <p:txEl>
                                              <p:pRg st="6" end="6"/>
                                            </p:txEl>
                                          </p:spTgt>
                                        </p:tgtEl>
                                        <p:attrNameLst>
                                          <p:attrName>style.color</p:attrName>
                                        </p:attrNameLst>
                                      </p:cBhvr>
                                      <p:to>
                                        <a:srgbClr val="FF0000"/>
                                      </p:to>
                                    </p:animClr>
                                  </p:childTnLst>
                                </p:cTn>
                              </p:par>
                              <p:par>
                                <p:cTn id="82" presetID="3" presetClass="emph" presetSubtype="2" fill="hold" nodeType="withEffect">
                                  <p:stCondLst>
                                    <p:cond delay="0"/>
                                  </p:stCondLst>
                                  <p:childTnLst>
                                    <p:animClr clrSpc="rgb" dir="cw">
                                      <p:cBhvr override="childStyle">
                                        <p:cTn id="83" dur="500" fill="hold"/>
                                        <p:tgtEl>
                                          <p:spTgt spid="32778">
                                            <p:txEl>
                                              <p:pRg st="6" end="6"/>
                                            </p:txEl>
                                          </p:spTgt>
                                        </p:tgtEl>
                                        <p:attrNameLst>
                                          <p:attrName>style.color</p:attrName>
                                        </p:attrNameLst>
                                      </p:cBhvr>
                                      <p:to>
                                        <a:srgbClr val="FF0000"/>
                                      </p:to>
                                    </p:animClr>
                                  </p:childTnLst>
                                </p:cTn>
                              </p:par>
                            </p:childTnLst>
                          </p:cTn>
                        </p:par>
                      </p:childTnLst>
                    </p:cTn>
                  </p:par>
                  <p:par>
                    <p:cTn id="84" fill="hold">
                      <p:stCondLst>
                        <p:cond delay="indefinite"/>
                      </p:stCondLst>
                      <p:childTnLst>
                        <p:par>
                          <p:cTn id="85" fill="hold">
                            <p:stCondLst>
                              <p:cond delay="0"/>
                            </p:stCondLst>
                            <p:childTnLst>
                              <p:par>
                                <p:cTn id="86" presetID="3" presetClass="emph" presetSubtype="2" fill="hold" nodeType="clickEffect">
                                  <p:stCondLst>
                                    <p:cond delay="0"/>
                                  </p:stCondLst>
                                  <p:childTnLst>
                                    <p:animClr clrSpc="rgb" dir="cw">
                                      <p:cBhvr override="childStyle">
                                        <p:cTn id="87" dur="500" fill="hold"/>
                                        <p:tgtEl>
                                          <p:spTgt spid="32776">
                                            <p:txEl>
                                              <p:pRg st="0" end="0"/>
                                            </p:txEl>
                                          </p:spTgt>
                                        </p:tgtEl>
                                        <p:attrNameLst>
                                          <p:attrName>style.color</p:attrName>
                                        </p:attrNameLst>
                                      </p:cBhvr>
                                      <p:to>
                                        <a:srgbClr val="FF0000"/>
                                      </p:to>
                                    </p:animClr>
                                  </p:childTnLst>
                                </p:cTn>
                              </p:par>
                              <p:par>
                                <p:cTn id="88" presetID="3" presetClass="emph" presetSubtype="2" fill="hold" nodeType="withEffect">
                                  <p:stCondLst>
                                    <p:cond delay="0"/>
                                  </p:stCondLst>
                                  <p:childTnLst>
                                    <p:animClr clrSpc="rgb" dir="cw">
                                      <p:cBhvr override="childStyle">
                                        <p:cTn id="89" dur="500" fill="hold"/>
                                        <p:tgtEl>
                                          <p:spTgt spid="32776">
                                            <p:txEl>
                                              <p:pRg st="4" end="4"/>
                                            </p:txEl>
                                          </p:spTgt>
                                        </p:tgtEl>
                                        <p:attrNameLst>
                                          <p:attrName>style.color</p:attrName>
                                        </p:attrNameLst>
                                      </p:cBhvr>
                                      <p:to>
                                        <a:srgbClr val="FF0000"/>
                                      </p:to>
                                    </p:animClr>
                                  </p:childTnLst>
                                </p:cTn>
                              </p:par>
                              <p:par>
                                <p:cTn id="90" presetID="3" presetClass="emph" presetSubtype="2" fill="hold" nodeType="withEffect">
                                  <p:stCondLst>
                                    <p:cond delay="0"/>
                                  </p:stCondLst>
                                  <p:childTnLst>
                                    <p:animClr clrSpc="rgb" dir="cw">
                                      <p:cBhvr override="childStyle">
                                        <p:cTn id="91" dur="500" fill="hold"/>
                                        <p:tgtEl>
                                          <p:spTgt spid="32777">
                                            <p:txEl>
                                              <p:pRg st="0" end="0"/>
                                            </p:txEl>
                                          </p:spTgt>
                                        </p:tgtEl>
                                        <p:attrNameLst>
                                          <p:attrName>style.color</p:attrName>
                                        </p:attrNameLst>
                                      </p:cBhvr>
                                      <p:to>
                                        <a:srgbClr val="FF0000"/>
                                      </p:to>
                                    </p:animClr>
                                  </p:childTnLst>
                                </p:cTn>
                              </p:par>
                              <p:par>
                                <p:cTn id="92" presetID="3" presetClass="emph" presetSubtype="2" fill="hold" nodeType="withEffect">
                                  <p:stCondLst>
                                    <p:cond delay="0"/>
                                  </p:stCondLst>
                                  <p:childTnLst>
                                    <p:animClr clrSpc="rgb" dir="cw">
                                      <p:cBhvr override="childStyle">
                                        <p:cTn id="93" dur="500" fill="hold"/>
                                        <p:tgtEl>
                                          <p:spTgt spid="32777">
                                            <p:txEl>
                                              <p:pRg st="1" end="1"/>
                                            </p:txEl>
                                          </p:spTgt>
                                        </p:tgtEl>
                                        <p:attrNameLst>
                                          <p:attrName>style.color</p:attrName>
                                        </p:attrNameLst>
                                      </p:cBhvr>
                                      <p:to>
                                        <a:srgbClr val="FF0000"/>
                                      </p:to>
                                    </p:animClr>
                                  </p:childTnLst>
                                </p:cTn>
                              </p:par>
                              <p:par>
                                <p:cTn id="94" presetID="3" presetClass="emph" presetSubtype="2" fill="hold" nodeType="withEffect">
                                  <p:stCondLst>
                                    <p:cond delay="0"/>
                                  </p:stCondLst>
                                  <p:childTnLst>
                                    <p:animClr clrSpc="rgb" dir="cw">
                                      <p:cBhvr override="childStyle">
                                        <p:cTn id="95" dur="500" fill="hold"/>
                                        <p:tgtEl>
                                          <p:spTgt spid="32777">
                                            <p:txEl>
                                              <p:pRg st="3" end="3"/>
                                            </p:txEl>
                                          </p:spTgt>
                                        </p:tgtEl>
                                        <p:attrNameLst>
                                          <p:attrName>style.color</p:attrName>
                                        </p:attrNameLst>
                                      </p:cBhvr>
                                      <p:to>
                                        <a:srgbClr val="FF0000"/>
                                      </p:to>
                                    </p:animClr>
                                  </p:childTnLst>
                                </p:cTn>
                              </p:par>
                            </p:childTnLst>
                          </p:cTn>
                        </p:par>
                        <p:par>
                          <p:cTn id="96" fill="hold">
                            <p:stCondLst>
                              <p:cond delay="500"/>
                            </p:stCondLst>
                            <p:childTnLst>
                              <p:par>
                                <p:cTn id="97" presetID="3" presetClass="entr" presetSubtype="10"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blinds(horizontal)">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 grpId="0" animBg="1"/>
      <p:bldP spid="1037" grpId="1" animBg="1"/>
      <p:bldP spid="1037" grpId="2" animBg="1"/>
      <p:bldP spid="1037" grpId="3" animBg="1"/>
      <p:bldP spid="1037" grpId="4" animBg="1"/>
      <p:bldP spid="1037" grpId="5" animBg="1"/>
      <p:bldP spid="1037" grpId="6" animBg="1"/>
      <p:bldP spid="1038" grpId="0" animBg="1"/>
      <p:bldP spid="1038" grpId="1" animBg="1"/>
      <p:bldP spid="1038" grpId="2" animBg="1"/>
      <p:bldP spid="1038" grpId="3" animBg="1"/>
      <p:bldP spid="1039" grpId="0" animBg="1"/>
      <p:bldP spid="1039" grpId="1" animBg="1"/>
      <p:bldP spid="1039" grpId="2" animBg="1"/>
      <p:bldP spid="1039" grpId="3" animBg="1"/>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Arxiv.org: Interleaving Experiment </a:t>
            </a:r>
            <a:endParaRPr lang="en-US" dirty="0"/>
          </a:p>
        </p:txBody>
      </p:sp>
      <p:sp>
        <p:nvSpPr>
          <p:cNvPr id="3" name="Content Placeholder 2"/>
          <p:cNvSpPr>
            <a:spLocks noGrp="1"/>
          </p:cNvSpPr>
          <p:nvPr>
            <p:ph idx="1"/>
          </p:nvPr>
        </p:nvSpPr>
        <p:spPr/>
        <p:txBody>
          <a:bodyPr/>
          <a:lstStyle/>
          <a:p>
            <a:r>
              <a:rPr lang="en-US" dirty="0" smtClean="0"/>
              <a:t>Experiment Setup</a:t>
            </a:r>
          </a:p>
          <a:p>
            <a:pPr lvl="1"/>
            <a:r>
              <a:rPr lang="en-US" dirty="0" smtClean="0"/>
              <a:t>Phase I: 36 days</a:t>
            </a:r>
          </a:p>
          <a:p>
            <a:pPr lvl="2"/>
            <a:r>
              <a:rPr lang="en-US" dirty="0" smtClean="0"/>
              <a:t>Balanced Interleaving of (</a:t>
            </a:r>
            <a:r>
              <a:rPr lang="en-US" dirty="0" err="1" smtClean="0"/>
              <a:t>Orig,Flat</a:t>
            </a:r>
            <a:r>
              <a:rPr lang="en-US" dirty="0" smtClean="0"/>
              <a:t>) (</a:t>
            </a:r>
            <a:r>
              <a:rPr lang="en-US" dirty="0" err="1" smtClean="0"/>
              <a:t>Flat,Rand</a:t>
            </a:r>
            <a:r>
              <a:rPr lang="en-US" dirty="0" smtClean="0"/>
              <a:t>) (</a:t>
            </a:r>
            <a:r>
              <a:rPr lang="en-US" dirty="0" err="1" smtClean="0"/>
              <a:t>Orig,Rand</a:t>
            </a:r>
            <a:r>
              <a:rPr lang="en-US" dirty="0" smtClean="0"/>
              <a:t>)</a:t>
            </a:r>
          </a:p>
          <a:p>
            <a:pPr lvl="1"/>
            <a:r>
              <a:rPr lang="en-US" dirty="0" smtClean="0"/>
              <a:t>Phase II: 30 days</a:t>
            </a:r>
          </a:p>
          <a:p>
            <a:pPr lvl="2"/>
            <a:r>
              <a:rPr lang="en-US" dirty="0" smtClean="0"/>
              <a:t>Balanced Interleaving of (Orig,Swap2) (Swap2,Swap4) (Orig,Swap4)</a:t>
            </a:r>
          </a:p>
          <a:p>
            <a:r>
              <a:rPr lang="en-US" dirty="0" smtClean="0"/>
              <a:t>Quality Control and Data Cleaning</a:t>
            </a:r>
          </a:p>
          <a:p>
            <a:pPr lvl="1"/>
            <a:r>
              <a:rPr lang="en-US" dirty="0" smtClean="0"/>
              <a:t>Same as for absolute metrics</a:t>
            </a:r>
          </a:p>
          <a:p>
            <a:pPr lvl="1"/>
            <a:endParaRPr lang="en-US" dirty="0" smtClean="0"/>
          </a:p>
          <a:p>
            <a:pPr lvl="1"/>
            <a:endParaRPr lang="en-US" dirty="0" smtClean="0"/>
          </a:p>
        </p:txBody>
      </p:sp>
    </p:spTree>
    <p:extLst>
      <p:ext uri="{BB962C8B-B14F-4D97-AF65-F5344CB8AC3E}">
        <p14:creationId xmlns:p14="http://schemas.microsoft.com/office/powerpoint/2010/main" val="353617803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Arxiv.org: Interleaving 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8638490"/>
              </p:ext>
            </p:extLst>
          </p:nvPr>
        </p:nvGraphicFramePr>
        <p:xfrm>
          <a:off x="609600" y="1971200"/>
          <a:ext cx="79248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bwMode="auto">
          <a:xfrm>
            <a:off x="2143592" y="1454046"/>
            <a:ext cx="1409076" cy="374754"/>
          </a:xfrm>
          <a:prstGeom prst="rect">
            <a:avLst/>
          </a:prstGeom>
          <a:solidFill>
            <a:schemeClr val="bg1">
              <a:lumMod val="85000"/>
            </a:schemeClr>
          </a:solidFill>
          <a:ln w="9525"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t>
            </a:r>
            <a:r>
              <a:rPr kumimoji="0" lang="en-US" sz="1800" b="0" i="0" u="none" strike="noStrike" cap="none" normalizeH="0" dirty="0" smtClean="0">
                <a:ln>
                  <a:noFill/>
                </a:ln>
                <a:solidFill>
                  <a:schemeClr val="tx1"/>
                </a:solidFill>
                <a:effectLst/>
                <a:latin typeface="Times New Roman" pitchFamily="18" charset="0"/>
              </a:rPr>
              <a:t> wins </a:t>
            </a:r>
            <a:r>
              <a:rPr kumimoji="0" lang="en-US" sz="1800" b="0" i="0" u="none" strike="noStrike" cap="small" normalizeH="0" dirty="0" err="1" smtClean="0">
                <a:ln>
                  <a:noFill/>
                </a:ln>
                <a:solidFill>
                  <a:schemeClr val="tx1"/>
                </a:solidFill>
                <a:effectLst/>
                <a:latin typeface="Times New Roman" pitchFamily="18" charset="0"/>
              </a:rPr>
              <a:t>Orig</a:t>
            </a:r>
            <a:endParaRPr kumimoji="0" lang="en-US" sz="1800" b="0" i="0" u="none" strike="noStrike" cap="small" normalizeH="0" dirty="0" smtClean="0">
              <a:ln>
                <a:noFill/>
              </a:ln>
              <a:solidFill>
                <a:schemeClr val="tx1"/>
              </a:solidFill>
              <a:effectLst/>
              <a:latin typeface="Times New Roman" pitchFamily="18" charset="0"/>
            </a:endParaRPr>
          </a:p>
        </p:txBody>
      </p:sp>
      <p:cxnSp>
        <p:nvCxnSpPr>
          <p:cNvPr id="15" name="Straight Arrow Connector 14"/>
          <p:cNvCxnSpPr>
            <a:stCxn id="13" idx="2"/>
          </p:cNvCxnSpPr>
          <p:nvPr/>
        </p:nvCxnSpPr>
        <p:spPr bwMode="auto">
          <a:xfrm rot="16200000" flipH="1">
            <a:off x="3013022" y="1663908"/>
            <a:ext cx="614600" cy="94438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8" name="Rectangle 17"/>
          <p:cNvSpPr/>
          <p:nvPr/>
        </p:nvSpPr>
        <p:spPr bwMode="auto">
          <a:xfrm>
            <a:off x="4499522" y="1441556"/>
            <a:ext cx="1409076" cy="374754"/>
          </a:xfrm>
          <a:prstGeom prst="rect">
            <a:avLst/>
          </a:prstGeom>
          <a:solidFill>
            <a:schemeClr val="bg1">
              <a:lumMod val="85000"/>
            </a:schemeClr>
          </a:solidFill>
          <a:ln w="9525"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t>
            </a:r>
            <a:r>
              <a:rPr kumimoji="0" lang="en-US" sz="1800" b="0" i="0" u="none" strike="noStrike" cap="none" normalizeH="0" dirty="0" smtClean="0">
                <a:ln>
                  <a:noFill/>
                </a:ln>
                <a:solidFill>
                  <a:schemeClr val="tx1"/>
                </a:solidFill>
                <a:effectLst/>
                <a:latin typeface="Times New Roman" pitchFamily="18" charset="0"/>
              </a:rPr>
              <a:t> wins </a:t>
            </a:r>
            <a:r>
              <a:rPr lang="en-US" sz="1800" cap="small" dirty="0" smtClean="0"/>
              <a:t>Rand</a:t>
            </a:r>
            <a:endParaRPr kumimoji="0" lang="en-US" sz="1800" b="0" i="0" u="none" strike="noStrike" cap="small" normalizeH="0" dirty="0" smtClean="0">
              <a:ln>
                <a:noFill/>
              </a:ln>
              <a:solidFill>
                <a:schemeClr val="tx1"/>
              </a:solidFill>
              <a:effectLst/>
              <a:latin typeface="Times New Roman" pitchFamily="18" charset="0"/>
            </a:endParaRPr>
          </a:p>
        </p:txBody>
      </p:sp>
      <p:cxnSp>
        <p:nvCxnSpPr>
          <p:cNvPr id="19" name="Straight Arrow Connector 18"/>
          <p:cNvCxnSpPr>
            <a:stCxn id="18" idx="2"/>
          </p:cNvCxnSpPr>
          <p:nvPr/>
        </p:nvCxnSpPr>
        <p:spPr bwMode="auto">
          <a:xfrm rot="5400000">
            <a:off x="4199732" y="2128618"/>
            <a:ext cx="1316637" cy="69202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TextBox 13"/>
          <p:cNvSpPr txBox="1"/>
          <p:nvPr/>
        </p:nvSpPr>
        <p:spPr>
          <a:xfrm rot="16200000">
            <a:off x="-72553" y="3446062"/>
            <a:ext cx="1275606" cy="338554"/>
          </a:xfrm>
          <a:prstGeom prst="rect">
            <a:avLst/>
          </a:prstGeom>
          <a:noFill/>
        </p:spPr>
        <p:txBody>
          <a:bodyPr wrap="none" rtlCol="0">
            <a:spAutoFit/>
          </a:bodyPr>
          <a:lstStyle/>
          <a:p>
            <a:r>
              <a:rPr lang="en-US" sz="1600" dirty="0" smtClean="0"/>
              <a:t>Percent Wins</a:t>
            </a:r>
            <a:endParaRPr lang="en-US" sz="1600" dirty="0"/>
          </a:p>
        </p:txBody>
      </p:sp>
      <p:sp>
        <p:nvSpPr>
          <p:cNvPr id="20" name="TextBox 19"/>
          <p:cNvSpPr txBox="1"/>
          <p:nvPr/>
        </p:nvSpPr>
        <p:spPr>
          <a:xfrm>
            <a:off x="2245624" y="1512657"/>
            <a:ext cx="4953000" cy="3408625"/>
          </a:xfrm>
          <a:prstGeom prst="rect">
            <a:avLst/>
          </a:prstGeom>
          <a:solidFill>
            <a:schemeClr val="bg1">
              <a:lumMod val="85000"/>
              <a:lumOff val="15000"/>
            </a:schemeClr>
          </a:solidFill>
          <a:ln w="38100">
            <a:solidFill>
              <a:schemeClr val="accent1"/>
            </a:solidFill>
          </a:ln>
        </p:spPr>
        <p:txBody>
          <a:bodyPr wrap="square" rtlCol="0">
            <a:spAutoFit/>
          </a:bodyPr>
          <a:lstStyle/>
          <a:p>
            <a:r>
              <a:rPr lang="en-US" sz="2800" b="1" dirty="0" smtClean="0">
                <a:latin typeface="+mn-lt"/>
              </a:rPr>
              <a:t>Conclusions</a:t>
            </a:r>
          </a:p>
          <a:p>
            <a:endParaRPr lang="en-US" b="1" dirty="0" smtClean="0">
              <a:latin typeface="+mn-lt"/>
            </a:endParaRPr>
          </a:p>
          <a:p>
            <a:pPr>
              <a:buFont typeface="Arial" pitchFamily="34" charset="0"/>
              <a:buChar char="•"/>
            </a:pPr>
            <a:r>
              <a:rPr lang="en-US" sz="2400" dirty="0" smtClean="0">
                <a:latin typeface="+mn-lt"/>
              </a:rPr>
              <a:t> All interleaving experiments reflect the expected order.</a:t>
            </a:r>
          </a:p>
          <a:p>
            <a:endParaRPr lang="en-US" sz="1050" dirty="0" smtClean="0">
              <a:latin typeface="+mn-lt"/>
            </a:endParaRPr>
          </a:p>
          <a:p>
            <a:pPr>
              <a:buFont typeface="Arial" pitchFamily="34" charset="0"/>
              <a:buChar char="•"/>
            </a:pPr>
            <a:r>
              <a:rPr lang="en-US" sz="2400" dirty="0" smtClean="0">
                <a:latin typeface="+mn-lt"/>
              </a:rPr>
              <a:t> All differences are significant after one month of data.</a:t>
            </a:r>
          </a:p>
          <a:p>
            <a:endParaRPr lang="en-US" sz="1050" dirty="0" smtClean="0">
              <a:latin typeface="+mn-lt"/>
            </a:endParaRPr>
          </a:p>
          <a:p>
            <a:pPr>
              <a:buFont typeface="Arial" pitchFamily="34" charset="0"/>
              <a:buChar char="•"/>
            </a:pPr>
            <a:r>
              <a:rPr lang="en-US" sz="2400" dirty="0" smtClean="0">
                <a:latin typeface="+mn-lt"/>
              </a:rPr>
              <a:t> Same results also for alternative data-preprocessing.</a:t>
            </a:r>
          </a:p>
          <a:p>
            <a:endParaRPr lang="en-US" sz="1050" dirty="0" smtClean="0">
              <a:latin typeface="+mn-lt"/>
            </a:endParaRPr>
          </a:p>
        </p:txBody>
      </p:sp>
    </p:spTree>
    <p:extLst>
      <p:ext uri="{BB962C8B-B14F-4D97-AF65-F5344CB8AC3E}">
        <p14:creationId xmlns:p14="http://schemas.microsoft.com/office/powerpoint/2010/main" val="162922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22"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par>
                                <p:cTn id="14" presetID="22" presetClass="entr" presetSubtype="1"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0">
                                            <p:bg/>
                                          </p:spTgt>
                                        </p:tgtEl>
                                        <p:attrNameLst>
                                          <p:attrName>style.visibility</p:attrName>
                                        </p:attrNameLst>
                                      </p:cBhvr>
                                      <p:to>
                                        <p:strVal val="visible"/>
                                      </p:to>
                                    </p:set>
                                    <p:animEffect transition="in" filter="blinds(horizontal)">
                                      <p:cBhvr>
                                        <p:cTn id="21" dur="500"/>
                                        <p:tgtEl>
                                          <p:spTgt spid="20">
                                            <p:bg/>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wipe(up)">
                                      <p:cBhvr>
                                        <p:cTn id="24" dur="500"/>
                                        <p:tgtEl>
                                          <p:spTgt spid="20">
                                            <p:txEl>
                                              <p:pRg st="0" end="0"/>
                                            </p:tx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0">
                                            <p:txEl>
                                              <p:pRg st="2" end="2"/>
                                            </p:txEl>
                                          </p:spTgt>
                                        </p:tgtEl>
                                        <p:attrNameLst>
                                          <p:attrName>style.visibility</p:attrName>
                                        </p:attrNameLst>
                                      </p:cBhvr>
                                      <p:to>
                                        <p:strVal val="visible"/>
                                      </p:to>
                                    </p:set>
                                    <p:animEffect transition="in" filter="wipe(up)">
                                      <p:cBhvr>
                                        <p:cTn id="27" dur="500"/>
                                        <p:tgtEl>
                                          <p:spTgt spid="20">
                                            <p:txEl>
                                              <p:pRg st="2" end="2"/>
                                            </p:tx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0">
                                            <p:txEl>
                                              <p:pRg st="4" end="4"/>
                                            </p:txEl>
                                          </p:spTgt>
                                        </p:tgtEl>
                                        <p:attrNameLst>
                                          <p:attrName>style.visibility</p:attrName>
                                        </p:attrNameLst>
                                      </p:cBhvr>
                                      <p:to>
                                        <p:strVal val="visible"/>
                                      </p:to>
                                    </p:set>
                                    <p:animEffect transition="in" filter="wipe(up)">
                                      <p:cBhvr>
                                        <p:cTn id="30" dur="500"/>
                                        <p:tgtEl>
                                          <p:spTgt spid="20">
                                            <p:txEl>
                                              <p:pRg st="4" end="4"/>
                                            </p:txEl>
                                          </p:spTgt>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0">
                                            <p:txEl>
                                              <p:pRg st="6" end="6"/>
                                            </p:txEl>
                                          </p:spTgt>
                                        </p:tgtEl>
                                        <p:attrNameLst>
                                          <p:attrName>style.visibility</p:attrName>
                                        </p:attrNameLst>
                                      </p:cBhvr>
                                      <p:to>
                                        <p:strVal val="visible"/>
                                      </p:to>
                                    </p:set>
                                    <p:animEffect transition="in" filter="wipe(up)">
                                      <p:cBhvr>
                                        <p:cTn id="33" dur="500"/>
                                        <p:tgtEl>
                                          <p:spTgt spid="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20"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User-Facing Machine Learning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Examples</a:t>
            </a:r>
          </a:p>
          <a:p>
            <a:pPr lvl="1"/>
            <a:r>
              <a:rPr lang="en-US" dirty="0" smtClean="0"/>
              <a:t>Search Engines</a:t>
            </a:r>
          </a:p>
          <a:p>
            <a:pPr lvl="1"/>
            <a:r>
              <a:rPr lang="en-US" dirty="0" smtClean="0"/>
              <a:t>Netflix</a:t>
            </a:r>
            <a:endParaRPr lang="en-US" dirty="0"/>
          </a:p>
          <a:p>
            <a:pPr lvl="1"/>
            <a:r>
              <a:rPr lang="en-US" dirty="0" smtClean="0"/>
              <a:t>Smart Home</a:t>
            </a:r>
          </a:p>
          <a:p>
            <a:pPr lvl="1"/>
            <a:r>
              <a:rPr lang="en-US" dirty="0" smtClean="0"/>
              <a:t>Robot Assistant</a:t>
            </a:r>
          </a:p>
          <a:p>
            <a:r>
              <a:rPr lang="en-US" dirty="0" smtClean="0"/>
              <a:t>Learning</a:t>
            </a:r>
          </a:p>
          <a:p>
            <a:pPr lvl="1"/>
            <a:r>
              <a:rPr lang="en-US" dirty="0" smtClean="0">
                <a:sym typeface="Wingdings" pitchFamily="2" charset="2"/>
              </a:rPr>
              <a:t>Gathering and maintenance </a:t>
            </a:r>
            <a:br>
              <a:rPr lang="en-US" dirty="0" smtClean="0">
                <a:sym typeface="Wingdings" pitchFamily="2" charset="2"/>
              </a:rPr>
            </a:br>
            <a:r>
              <a:rPr lang="en-US" dirty="0" smtClean="0">
                <a:sym typeface="Wingdings" pitchFamily="2" charset="2"/>
              </a:rPr>
              <a:t>of knowledge</a:t>
            </a:r>
          </a:p>
          <a:p>
            <a:pPr lvl="1"/>
            <a:r>
              <a:rPr lang="en-US" dirty="0" smtClean="0">
                <a:sym typeface="Wingdings" pitchFamily="2" charset="2"/>
              </a:rPr>
              <a:t>Measure and optimize </a:t>
            </a:r>
            <a:br>
              <a:rPr lang="en-US" dirty="0" smtClean="0">
                <a:sym typeface="Wingdings" pitchFamily="2" charset="2"/>
              </a:rPr>
            </a:br>
            <a:r>
              <a:rPr lang="en-US" dirty="0" smtClean="0">
                <a:sym typeface="Wingdings" pitchFamily="2" charset="2"/>
              </a:rPr>
              <a:t>performance</a:t>
            </a:r>
          </a:p>
          <a:p>
            <a:pPr lvl="1"/>
            <a:r>
              <a:rPr lang="en-US" dirty="0" smtClean="0">
                <a:sym typeface="Wingdings" pitchFamily="2" charset="2"/>
              </a:rPr>
              <a:t>Personalization</a:t>
            </a:r>
          </a:p>
          <a:p>
            <a:pPr marL="457200" lvl="1" indent="0">
              <a:buNone/>
            </a:pPr>
            <a:endParaRPr lang="en-US" dirty="0" smtClean="0"/>
          </a:p>
        </p:txBody>
      </p:sp>
      <p:pic>
        <p:nvPicPr>
          <p:cNvPr id="96258" name="Picture 2" descr="C:\Documents and Settings\tj\Desktop\netflix.jpg"/>
          <p:cNvPicPr>
            <a:picLocks noChangeAspect="1" noChangeArrowheads="1"/>
          </p:cNvPicPr>
          <p:nvPr/>
        </p:nvPicPr>
        <p:blipFill>
          <a:blip r:embed="rId2" cstate="print"/>
          <a:srcRect/>
          <a:stretch>
            <a:fillRect/>
          </a:stretch>
        </p:blipFill>
        <p:spPr bwMode="auto">
          <a:xfrm>
            <a:off x="4735774" y="1254105"/>
            <a:ext cx="2805492" cy="2783026"/>
          </a:xfrm>
          <a:prstGeom prst="rect">
            <a:avLst/>
          </a:prstGeom>
          <a:noFill/>
        </p:spPr>
      </p:pic>
      <p:pic>
        <p:nvPicPr>
          <p:cNvPr id="96259" name="Picture 3" descr="C:\Documents and Settings\tj\Desktop\google.jpg"/>
          <p:cNvPicPr>
            <a:picLocks noChangeAspect="1" noChangeArrowheads="1"/>
          </p:cNvPicPr>
          <p:nvPr/>
        </p:nvPicPr>
        <p:blipFill>
          <a:blip r:embed="rId3" cstate="print"/>
          <a:srcRect/>
          <a:stretch>
            <a:fillRect/>
          </a:stretch>
        </p:blipFill>
        <p:spPr bwMode="auto">
          <a:xfrm>
            <a:off x="5199797" y="2142293"/>
            <a:ext cx="2928819" cy="2905365"/>
          </a:xfrm>
          <a:prstGeom prst="rect">
            <a:avLst/>
          </a:prstGeom>
          <a:noFill/>
        </p:spPr>
      </p:pic>
      <p:pic>
        <p:nvPicPr>
          <p:cNvPr id="96260" name="Picture 4" descr="C:\Documents and Settings\tj\Desktop\smart_home_green_wired.jpg"/>
          <p:cNvPicPr>
            <a:picLocks noChangeAspect="1" noChangeArrowheads="1"/>
          </p:cNvPicPr>
          <p:nvPr/>
        </p:nvPicPr>
        <p:blipFill>
          <a:blip r:embed="rId4" cstate="print"/>
          <a:srcRect/>
          <a:stretch>
            <a:fillRect/>
          </a:stretch>
        </p:blipFill>
        <p:spPr bwMode="auto">
          <a:xfrm>
            <a:off x="5791365" y="2852383"/>
            <a:ext cx="2784144" cy="2784144"/>
          </a:xfrm>
          <a:prstGeom prst="rect">
            <a:avLst/>
          </a:prstGeom>
          <a:noFill/>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7895" y="3971679"/>
            <a:ext cx="2427992" cy="2296036"/>
          </a:xfrm>
          <a:prstGeom prst="rect">
            <a:avLst/>
          </a:prstGeom>
        </p:spPr>
      </p:pic>
    </p:spTree>
    <p:extLst>
      <p:ext uri="{BB962C8B-B14F-4D97-AF65-F5344CB8AC3E}">
        <p14:creationId xmlns:p14="http://schemas.microsoft.com/office/powerpoint/2010/main" val="21906109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35" y="274638"/>
            <a:ext cx="8454565" cy="1143000"/>
          </a:xfrm>
        </p:spPr>
        <p:txBody>
          <a:bodyPr/>
          <a:lstStyle/>
          <a:p>
            <a:r>
              <a:rPr lang="en-US" dirty="0" smtClean="0"/>
              <a:t>Yahoo and Bing: Interleaving Results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Yahoo Web Search [Chapelle et al., 2012]</a:t>
            </a:r>
          </a:p>
          <a:p>
            <a:pPr lvl="1"/>
            <a:r>
              <a:rPr lang="en-US" dirty="0" smtClean="0"/>
              <a:t>Four retrieval functions (i.e. 6 paired comparisons)</a:t>
            </a:r>
          </a:p>
          <a:p>
            <a:pPr lvl="1"/>
            <a:r>
              <a:rPr lang="en-US" dirty="0" smtClean="0"/>
              <a:t>Balanced Interleaving</a:t>
            </a:r>
          </a:p>
          <a:p>
            <a:pPr marL="457200" lvl="1" indent="0">
              <a:buNone/>
            </a:pPr>
            <a:r>
              <a:rPr lang="en-US" dirty="0" smtClean="0">
                <a:sym typeface="Wingdings" panose="05000000000000000000" pitchFamily="2" charset="2"/>
              </a:rPr>
              <a:t>	 </a:t>
            </a:r>
            <a:r>
              <a:rPr lang="en-US" dirty="0" smtClean="0"/>
              <a:t>All paired comparisons consistent </a:t>
            </a:r>
            <a:r>
              <a:rPr lang="en-US" dirty="0"/>
              <a:t>with ordering by </a:t>
            </a:r>
            <a:r>
              <a:rPr lang="en-US" dirty="0" smtClean="0"/>
              <a:t>NDCG.</a:t>
            </a:r>
          </a:p>
          <a:p>
            <a:endParaRPr lang="en-US" dirty="0" smtClean="0"/>
          </a:p>
          <a:p>
            <a:r>
              <a:rPr lang="en-US" dirty="0" smtClean="0"/>
              <a:t>Bing Web Search [Radlinski &amp; Craswell, 2010]</a:t>
            </a:r>
          </a:p>
          <a:p>
            <a:pPr lvl="1"/>
            <a:r>
              <a:rPr lang="en-US" dirty="0" smtClean="0"/>
              <a:t>Five retrieval function pairs</a:t>
            </a:r>
          </a:p>
          <a:p>
            <a:pPr lvl="1"/>
            <a:r>
              <a:rPr lang="en-US" dirty="0" smtClean="0"/>
              <a:t>Team-Game Interleaving</a:t>
            </a:r>
          </a:p>
          <a:p>
            <a:pPr marL="457200" lvl="1" indent="0">
              <a:buNone/>
            </a:pPr>
            <a:r>
              <a:rPr lang="en-US" dirty="0" smtClean="0">
                <a:sym typeface="Wingdings" panose="05000000000000000000" pitchFamily="2" charset="2"/>
              </a:rPr>
              <a:t>	 </a:t>
            </a:r>
            <a:r>
              <a:rPr lang="en-US" dirty="0" smtClean="0"/>
              <a:t>Consistent </a:t>
            </a:r>
            <a:r>
              <a:rPr lang="en-US" dirty="0"/>
              <a:t>with ordering by NDGC </a:t>
            </a:r>
            <a:r>
              <a:rPr lang="en-US" dirty="0" smtClean="0"/>
              <a:t>when </a:t>
            </a:r>
            <a:r>
              <a:rPr lang="en-US" dirty="0"/>
              <a:t>NDCG </a:t>
            </a:r>
            <a:r>
              <a:rPr lang="en-US" dirty="0" smtClean="0"/>
              <a:t>significant.</a:t>
            </a:r>
            <a:endParaRPr lang="en-US" dirty="0"/>
          </a:p>
        </p:txBody>
      </p:sp>
    </p:spTree>
    <p:extLst>
      <p:ext uri="{BB962C8B-B14F-4D97-AF65-F5344CB8AC3E}">
        <p14:creationId xmlns:p14="http://schemas.microsoft.com/office/powerpoint/2010/main" val="19557912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 Interleaving vs. Explicit</a:t>
            </a:r>
            <a:endParaRPr lang="en-US" dirty="0"/>
          </a:p>
        </p:txBody>
      </p:sp>
      <p:sp>
        <p:nvSpPr>
          <p:cNvPr id="3" name="Content Placeholder 2"/>
          <p:cNvSpPr>
            <a:spLocks noGrp="1"/>
          </p:cNvSpPr>
          <p:nvPr>
            <p:ph idx="1"/>
          </p:nvPr>
        </p:nvSpPr>
        <p:spPr>
          <a:xfrm>
            <a:off x="457200" y="1600200"/>
            <a:ext cx="8229600" cy="4759657"/>
          </a:xfrm>
        </p:spPr>
        <p:txBody>
          <a:bodyPr>
            <a:normAutofit fontScale="85000" lnSpcReduction="20000"/>
          </a:bodyPr>
          <a:lstStyle/>
          <a:p>
            <a:r>
              <a:rPr lang="en-US" dirty="0" smtClean="0"/>
              <a:t>Bing Web Search</a:t>
            </a:r>
          </a:p>
          <a:p>
            <a:pPr lvl="1"/>
            <a:r>
              <a:rPr lang="en-US" dirty="0" smtClean="0"/>
              <a:t>4 retrieval function</a:t>
            </a:r>
            <a:br>
              <a:rPr lang="en-US" dirty="0" smtClean="0"/>
            </a:br>
            <a:r>
              <a:rPr lang="en-US" dirty="0" smtClean="0"/>
              <a:t>pairs</a:t>
            </a:r>
          </a:p>
          <a:p>
            <a:pPr lvl="1"/>
            <a:r>
              <a:rPr lang="en-US" dirty="0" smtClean="0"/>
              <a:t>~12k manually </a:t>
            </a:r>
            <a:br>
              <a:rPr lang="en-US" dirty="0" smtClean="0"/>
            </a:br>
            <a:r>
              <a:rPr lang="en-US" dirty="0" smtClean="0"/>
              <a:t>judged queries</a:t>
            </a:r>
          </a:p>
          <a:p>
            <a:pPr lvl="1"/>
            <a:r>
              <a:rPr lang="en-US" dirty="0" smtClean="0"/>
              <a:t>~200k interleaved </a:t>
            </a:r>
            <a:br>
              <a:rPr lang="en-US" dirty="0" smtClean="0"/>
            </a:br>
            <a:r>
              <a:rPr lang="en-US" dirty="0" smtClean="0"/>
              <a:t>queries</a:t>
            </a:r>
          </a:p>
          <a:p>
            <a:r>
              <a:rPr lang="en-US" dirty="0" smtClean="0"/>
              <a:t>Experiment</a:t>
            </a:r>
          </a:p>
          <a:p>
            <a:pPr lvl="1"/>
            <a:r>
              <a:rPr lang="en-US" dirty="0" smtClean="0"/>
              <a:t>p = probability that NDCG is correct on subsample of size y</a:t>
            </a:r>
          </a:p>
          <a:p>
            <a:pPr lvl="1"/>
            <a:r>
              <a:rPr lang="en-US" dirty="0" smtClean="0"/>
              <a:t>x = number of queries needed to reach same p-value with interleaving</a:t>
            </a:r>
          </a:p>
          <a:p>
            <a:pPr marL="463550" indent="-463550">
              <a:buNone/>
            </a:pPr>
            <a:r>
              <a:rPr lang="en-US" dirty="0" smtClean="0">
                <a:sym typeface="Wingdings" pitchFamily="2" charset="2"/>
              </a:rPr>
              <a:t> Ten interleaved queries are equivalent to one manually judged query.</a:t>
            </a:r>
            <a:endParaRPr lang="en-US" dirty="0"/>
          </a:p>
        </p:txBody>
      </p:sp>
      <p:pic>
        <p:nvPicPr>
          <p:cNvPr id="227331" name="Picture 3"/>
          <p:cNvPicPr>
            <a:picLocks noChangeAspect="1" noChangeArrowheads="1"/>
          </p:cNvPicPr>
          <p:nvPr/>
        </p:nvPicPr>
        <p:blipFill>
          <a:blip r:embed="rId3" cstate="print"/>
          <a:srcRect/>
          <a:stretch>
            <a:fillRect/>
          </a:stretch>
        </p:blipFill>
        <p:spPr bwMode="auto">
          <a:xfrm>
            <a:off x="3724300" y="1269242"/>
            <a:ext cx="5365108" cy="3009261"/>
          </a:xfrm>
          <a:prstGeom prst="rect">
            <a:avLst/>
          </a:prstGeom>
          <a:noFill/>
          <a:ln w="38100">
            <a:solidFill>
              <a:schemeClr val="accent1"/>
            </a:solidFill>
            <a:miter lim="800000"/>
            <a:headEnd/>
            <a:tailEnd/>
          </a:ln>
        </p:spPr>
      </p:pic>
      <p:sp>
        <p:nvSpPr>
          <p:cNvPr id="5" name="TextBox 4"/>
          <p:cNvSpPr txBox="1"/>
          <p:nvPr/>
        </p:nvSpPr>
        <p:spPr>
          <a:xfrm>
            <a:off x="6220799" y="6373498"/>
            <a:ext cx="2207912" cy="307777"/>
          </a:xfrm>
          <a:prstGeom prst="rect">
            <a:avLst/>
          </a:prstGeom>
          <a:noFill/>
        </p:spPr>
        <p:txBody>
          <a:bodyPr wrap="none" rtlCol="0">
            <a:spAutoFit/>
          </a:bodyPr>
          <a:lstStyle/>
          <a:p>
            <a:r>
              <a:rPr lang="en-US" sz="1400" dirty="0" smtClean="0">
                <a:latin typeface="+mn-lt"/>
              </a:rPr>
              <a:t>[Radlinski &amp; Craswell, 2010]</a:t>
            </a:r>
            <a:endParaRPr lang="en-US" sz="1400" dirty="0">
              <a:latin typeface="+mn-lt"/>
            </a:endParaRPr>
          </a:p>
        </p:txBody>
      </p:sp>
    </p:spTree>
    <p:extLst>
      <p:ext uri="{BB962C8B-B14F-4D97-AF65-F5344CB8AC3E}">
        <p14:creationId xmlns:p14="http://schemas.microsoft.com/office/powerpoint/2010/main" val="1920508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Interactive Learning System</a:t>
            </a:r>
            <a:endParaRPr lang="en-US" dirty="0"/>
          </a:p>
        </p:txBody>
      </p:sp>
      <p:sp>
        <p:nvSpPr>
          <p:cNvPr id="4" name="Content Placeholder 3"/>
          <p:cNvSpPr>
            <a:spLocks noGrp="1"/>
          </p:cNvSpPr>
          <p:nvPr>
            <p:ph idx="1"/>
          </p:nvPr>
        </p:nvSpPr>
        <p:spPr/>
        <p:txBody>
          <a:bodyPr/>
          <a:lstStyle/>
          <a:p>
            <a:endParaRPr lang="en-US" dirty="0" smtClean="0"/>
          </a:p>
          <a:p>
            <a:endParaRPr lang="en-US" dirty="0"/>
          </a:p>
        </p:txBody>
      </p:sp>
      <p:sp>
        <p:nvSpPr>
          <p:cNvPr id="5" name="U-Turn Arrow 4"/>
          <p:cNvSpPr/>
          <p:nvPr/>
        </p:nvSpPr>
        <p:spPr bwMode="auto">
          <a:xfrm>
            <a:off x="2037270" y="1820676"/>
            <a:ext cx="5223080" cy="532179"/>
          </a:xfrm>
          <a:prstGeom prst="uturnArrow">
            <a:avLst/>
          </a:prstGeom>
          <a:solidFill>
            <a:schemeClr val="bg2">
              <a:lumMod val="75000"/>
              <a:lumOff val="25000"/>
            </a:schemeClr>
          </a:solidFill>
          <a:ln w="9525"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mn-lt"/>
            </a:endParaRPr>
          </a:p>
        </p:txBody>
      </p:sp>
      <p:sp>
        <p:nvSpPr>
          <p:cNvPr id="6" name="Rounded Rectangle 5"/>
          <p:cNvSpPr/>
          <p:nvPr/>
        </p:nvSpPr>
        <p:spPr bwMode="auto">
          <a:xfrm>
            <a:off x="961930" y="2237640"/>
            <a:ext cx="2224585" cy="883315"/>
          </a:xfrm>
          <a:prstGeom prst="roundRect">
            <a:avLst/>
          </a:prstGeom>
          <a:solidFill>
            <a:schemeClr val="bg2">
              <a:lumMod val="75000"/>
              <a:lumOff val="25000"/>
            </a:schemeClr>
          </a:solidFill>
          <a:ln w="38100" cap="flat" cmpd="sng" algn="ctr">
            <a:solidFill>
              <a:schemeClr val="tx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600" dirty="0" smtClean="0">
                <a:latin typeface="+mn-lt"/>
              </a:rPr>
              <a:t>Algorithm</a:t>
            </a:r>
            <a:endParaRPr kumimoji="0" lang="en-US" sz="1200" b="0" i="0" u="none" strike="noStrike" cap="none" normalizeH="0" baseline="0" dirty="0" smtClean="0">
              <a:ln>
                <a:noFill/>
              </a:ln>
              <a:solidFill>
                <a:schemeClr val="tx1"/>
              </a:solidFill>
              <a:effectLst/>
              <a:latin typeface="+mn-lt"/>
            </a:endParaRPr>
          </a:p>
        </p:txBody>
      </p:sp>
      <p:sp>
        <p:nvSpPr>
          <p:cNvPr id="7" name="U-Turn Arrow 6"/>
          <p:cNvSpPr/>
          <p:nvPr/>
        </p:nvSpPr>
        <p:spPr bwMode="auto">
          <a:xfrm rot="10800000">
            <a:off x="1960461" y="3005740"/>
            <a:ext cx="5223080" cy="532179"/>
          </a:xfrm>
          <a:prstGeom prst="uturnArrow">
            <a:avLst/>
          </a:prstGeom>
          <a:solidFill>
            <a:schemeClr val="bg2">
              <a:lumMod val="75000"/>
              <a:lumOff val="25000"/>
            </a:schemeClr>
          </a:solidFill>
          <a:ln w="9525"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mn-lt"/>
            </a:endParaRPr>
          </a:p>
        </p:txBody>
      </p:sp>
      <p:sp>
        <p:nvSpPr>
          <p:cNvPr id="8" name="Rounded Rectangle 7"/>
          <p:cNvSpPr/>
          <p:nvPr/>
        </p:nvSpPr>
        <p:spPr bwMode="auto">
          <a:xfrm>
            <a:off x="5957485" y="2237640"/>
            <a:ext cx="2224585" cy="883315"/>
          </a:xfrm>
          <a:prstGeom prst="roundRect">
            <a:avLst/>
          </a:prstGeom>
          <a:solidFill>
            <a:schemeClr val="bg2">
              <a:lumMod val="75000"/>
              <a:lumOff val="25000"/>
            </a:schemeClr>
          </a:solidFill>
          <a:ln w="38100" cap="flat" cmpd="sng" algn="ctr">
            <a:solidFill>
              <a:schemeClr val="tx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3600" dirty="0" smtClean="0">
                <a:latin typeface="+mn-lt"/>
              </a:rPr>
              <a:t>User</a:t>
            </a:r>
            <a:endParaRPr kumimoji="0" lang="en-US" sz="1200" b="0" i="0" u="none" strike="noStrike" cap="none" normalizeH="0" baseline="0" dirty="0" smtClean="0">
              <a:ln>
                <a:noFill/>
              </a:ln>
              <a:solidFill>
                <a:schemeClr val="tx1"/>
              </a:solidFill>
              <a:effectLst/>
              <a:latin typeface="+mn-lt"/>
            </a:endParaRPr>
          </a:p>
        </p:txBody>
      </p:sp>
      <p:sp>
        <p:nvSpPr>
          <p:cNvPr id="9" name="TextBox 8"/>
          <p:cNvSpPr txBox="1"/>
          <p:nvPr/>
        </p:nvSpPr>
        <p:spPr>
          <a:xfrm>
            <a:off x="2259404" y="3044950"/>
            <a:ext cx="4644926" cy="830997"/>
          </a:xfrm>
          <a:prstGeom prst="rect">
            <a:avLst/>
          </a:prstGeom>
          <a:noFill/>
        </p:spPr>
        <p:txBody>
          <a:bodyPr wrap="none" rtlCol="0">
            <a:spAutoFit/>
          </a:bodyPr>
          <a:lstStyle/>
          <a:p>
            <a:r>
              <a:rPr lang="en-US" sz="2400" dirty="0">
                <a:latin typeface="Calibri"/>
              </a:rPr>
              <a:t>x</a:t>
            </a:r>
            <a:r>
              <a:rPr lang="en-US" sz="2400" baseline="-25000" dirty="0" smtClean="0">
                <a:latin typeface="Calibri"/>
              </a:rPr>
              <a:t>t+1</a:t>
            </a:r>
            <a:r>
              <a:rPr lang="en-US" sz="2400" dirty="0" smtClean="0">
                <a:latin typeface="+mn-lt"/>
              </a:rPr>
              <a:t> dependent on </a:t>
            </a:r>
            <a:r>
              <a:rPr lang="en-US" sz="2400" dirty="0" err="1" smtClean="0">
                <a:latin typeface="+mn-lt"/>
              </a:rPr>
              <a:t>y</a:t>
            </a:r>
            <a:r>
              <a:rPr lang="en-US" sz="2400" baseline="-25000" dirty="0" err="1" smtClean="0"/>
              <a:t>t</a:t>
            </a:r>
            <a:r>
              <a:rPr lang="en-US" sz="2400" dirty="0" smtClean="0">
                <a:latin typeface="+mn-lt"/>
              </a:rPr>
              <a:t> </a:t>
            </a:r>
            <a:br>
              <a:rPr lang="en-US" sz="2400" dirty="0" smtClean="0">
                <a:latin typeface="+mn-lt"/>
              </a:rPr>
            </a:br>
            <a:r>
              <a:rPr lang="en-US" sz="2400" dirty="0" smtClean="0">
                <a:latin typeface="+mn-lt"/>
              </a:rPr>
              <a:t>(e.g. click given ranking, new query)</a:t>
            </a:r>
            <a:endParaRPr lang="en-US" sz="2400" dirty="0">
              <a:latin typeface="+mn-lt"/>
            </a:endParaRPr>
          </a:p>
        </p:txBody>
      </p:sp>
      <p:sp>
        <p:nvSpPr>
          <p:cNvPr id="10" name="TextBox 9"/>
          <p:cNvSpPr txBox="1"/>
          <p:nvPr/>
        </p:nvSpPr>
        <p:spPr>
          <a:xfrm>
            <a:off x="3122280" y="1470345"/>
            <a:ext cx="3042884" cy="830997"/>
          </a:xfrm>
          <a:prstGeom prst="rect">
            <a:avLst/>
          </a:prstGeom>
          <a:noFill/>
        </p:spPr>
        <p:txBody>
          <a:bodyPr wrap="none" rtlCol="0">
            <a:spAutoFit/>
          </a:bodyPr>
          <a:lstStyle/>
          <a:p>
            <a:r>
              <a:rPr lang="cy-GB" sz="2400" dirty="0" smtClean="0">
                <a:latin typeface="+mn-lt"/>
              </a:rPr>
              <a:t>y</a:t>
            </a:r>
            <a:r>
              <a:rPr lang="en-US" sz="2400" baseline="-25000" dirty="0" smtClean="0">
                <a:latin typeface="+mn-lt"/>
              </a:rPr>
              <a:t>t</a:t>
            </a:r>
            <a:r>
              <a:rPr lang="en-US" sz="2400" dirty="0" smtClean="0">
                <a:latin typeface="+mn-lt"/>
              </a:rPr>
              <a:t> dependent on </a:t>
            </a:r>
            <a:r>
              <a:rPr lang="en-US" sz="2400" dirty="0" err="1" smtClean="0">
                <a:latin typeface="+mn-lt"/>
              </a:rPr>
              <a:t>x</a:t>
            </a:r>
            <a:r>
              <a:rPr lang="en-US" sz="2400" baseline="-25000" dirty="0" err="1" smtClean="0">
                <a:latin typeface="+mn-lt"/>
              </a:rPr>
              <a:t>t</a:t>
            </a:r>
            <a:r>
              <a:rPr lang="en-US" sz="2400" dirty="0" smtClean="0">
                <a:latin typeface="+mn-lt"/>
              </a:rPr>
              <a:t> </a:t>
            </a:r>
            <a:br>
              <a:rPr lang="en-US" sz="2400" dirty="0" smtClean="0">
                <a:latin typeface="+mn-lt"/>
              </a:rPr>
            </a:br>
            <a:r>
              <a:rPr lang="en-US" sz="2400" dirty="0" smtClean="0">
                <a:latin typeface="+mn-lt"/>
              </a:rPr>
              <a:t>(e.g. ranking for query)</a:t>
            </a:r>
            <a:endParaRPr lang="en-US" sz="2400" dirty="0">
              <a:latin typeface="+mn-lt"/>
            </a:endParaRPr>
          </a:p>
        </p:txBody>
      </p:sp>
      <p:sp>
        <p:nvSpPr>
          <p:cNvPr id="11" name="TextBox 10"/>
          <p:cNvSpPr txBox="1"/>
          <p:nvPr/>
        </p:nvSpPr>
        <p:spPr>
          <a:xfrm>
            <a:off x="3766896" y="2429665"/>
            <a:ext cx="1681742" cy="461665"/>
          </a:xfrm>
          <a:prstGeom prst="rect">
            <a:avLst/>
          </a:prstGeom>
          <a:noFill/>
        </p:spPr>
        <p:txBody>
          <a:bodyPr wrap="none" rtlCol="0">
            <a:spAutoFit/>
          </a:bodyPr>
          <a:lstStyle/>
          <a:p>
            <a:r>
              <a:rPr lang="en-US" sz="2400" dirty="0" smtClean="0">
                <a:latin typeface="+mn-lt"/>
              </a:rPr>
              <a:t>Utility: U(y</a:t>
            </a:r>
            <a:r>
              <a:rPr lang="cy-GB" sz="2400" baseline="-25000" dirty="0" smtClean="0">
                <a:latin typeface="+mn-lt"/>
              </a:rPr>
              <a:t>t</a:t>
            </a:r>
            <a:r>
              <a:rPr lang="en-US" sz="2400" dirty="0" smtClean="0">
                <a:latin typeface="+mn-lt"/>
              </a:rPr>
              <a:t>)</a:t>
            </a:r>
            <a:endParaRPr lang="en-US" sz="2400" dirty="0">
              <a:latin typeface="+mn-lt"/>
            </a:endParaRPr>
          </a:p>
        </p:txBody>
      </p:sp>
      <p:sp>
        <p:nvSpPr>
          <p:cNvPr id="20" name="Content Placeholder 2"/>
          <p:cNvSpPr txBox="1">
            <a:spLocks/>
          </p:cNvSpPr>
          <p:nvPr/>
        </p:nvSpPr>
        <p:spPr bwMode="auto">
          <a:xfrm>
            <a:off x="616285" y="4273910"/>
            <a:ext cx="8229600" cy="199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Observed Data ≠ Training Data</a:t>
            </a:r>
            <a:endParaRPr lang="en-US" dirty="0">
              <a:sym typeface="Wingdings" panose="05000000000000000000" pitchFamily="2" charset="2"/>
            </a:endParaRPr>
          </a:p>
          <a:p>
            <a:r>
              <a:rPr lang="en-US" dirty="0">
                <a:sym typeface="Wingdings" panose="05000000000000000000" pitchFamily="2" charset="2"/>
              </a:rPr>
              <a:t>Decisions  Feedback  Learning Algorithm</a:t>
            </a:r>
          </a:p>
          <a:p>
            <a:pPr lvl="1"/>
            <a:r>
              <a:rPr lang="en-US" dirty="0">
                <a:sym typeface="Wingdings" panose="05000000000000000000" pitchFamily="2" charset="2"/>
              </a:rPr>
              <a:t>Model the users decision process to extract </a:t>
            </a:r>
            <a:r>
              <a:rPr lang="en-US" dirty="0" smtClean="0">
                <a:sym typeface="Wingdings" panose="05000000000000000000" pitchFamily="2" charset="2"/>
              </a:rPr>
              <a:t>feedback</a:t>
            </a:r>
          </a:p>
          <a:p>
            <a:pPr marL="857250" lvl="2" indent="0">
              <a:buNone/>
            </a:pPr>
            <a:r>
              <a:rPr lang="en-US" dirty="0" smtClean="0">
                <a:sym typeface="Wingdings" panose="05000000000000000000" pitchFamily="2" charset="2"/>
              </a:rPr>
              <a:t> Pairwise comparison test </a:t>
            </a:r>
            <a:r>
              <a:rPr lang="en-US" dirty="0"/>
              <a:t>P( </a:t>
            </a:r>
            <a:r>
              <a:rPr lang="en-US" dirty="0" err="1" smtClean="0"/>
              <a:t>y</a:t>
            </a:r>
            <a:r>
              <a:rPr lang="en-US" baseline="-25000" dirty="0" err="1" smtClean="0"/>
              <a:t>i</a:t>
            </a:r>
            <a:r>
              <a:rPr lang="en-US" dirty="0" smtClean="0"/>
              <a:t> </a:t>
            </a:r>
            <a:r>
              <a:rPr lang="en-US" dirty="0">
                <a:latin typeface="cmsy10"/>
                <a:sym typeface="Wingdings" pitchFamily="2" charset="2"/>
              </a:rPr>
              <a:t>Â</a:t>
            </a:r>
            <a:r>
              <a:rPr lang="en-US" dirty="0"/>
              <a:t> </a:t>
            </a:r>
            <a:r>
              <a:rPr lang="en-US" dirty="0" err="1" smtClean="0"/>
              <a:t>y</a:t>
            </a:r>
            <a:r>
              <a:rPr lang="en-US" baseline="-25000" dirty="0" err="1" smtClean="0"/>
              <a:t>j</a:t>
            </a:r>
            <a:r>
              <a:rPr lang="en-US" dirty="0" smtClean="0"/>
              <a:t> </a:t>
            </a:r>
            <a:r>
              <a:rPr lang="en-US" dirty="0"/>
              <a:t>| </a:t>
            </a:r>
            <a:r>
              <a:rPr lang="en-US" dirty="0" smtClean="0"/>
              <a:t>U(</a:t>
            </a:r>
            <a:r>
              <a:rPr lang="en-US" dirty="0" err="1" smtClean="0"/>
              <a:t>y</a:t>
            </a:r>
            <a:r>
              <a:rPr lang="en-US" baseline="-25000" dirty="0" err="1" smtClean="0"/>
              <a:t>i</a:t>
            </a:r>
            <a:r>
              <a:rPr lang="en-US" dirty="0"/>
              <a:t>)&gt;</a:t>
            </a:r>
            <a:r>
              <a:rPr lang="en-US" dirty="0" smtClean="0"/>
              <a:t>U(</a:t>
            </a:r>
            <a:r>
              <a:rPr lang="en-US" dirty="0" err="1" smtClean="0"/>
              <a:t>y</a:t>
            </a:r>
            <a:r>
              <a:rPr lang="en-US" baseline="-25000" dirty="0" err="1" smtClean="0"/>
              <a:t>j</a:t>
            </a:r>
            <a:r>
              <a:rPr lang="en-US" dirty="0" smtClean="0"/>
              <a:t>) )</a:t>
            </a:r>
            <a:endParaRPr lang="en-US" dirty="0">
              <a:sym typeface="Wingdings" panose="05000000000000000000" pitchFamily="2" charset="2"/>
            </a:endParaRPr>
          </a:p>
          <a:p>
            <a:pPr lvl="1"/>
            <a:r>
              <a:rPr lang="en-US" dirty="0">
                <a:sym typeface="Wingdings" panose="05000000000000000000" pitchFamily="2" charset="2"/>
              </a:rPr>
              <a:t>Design learning algorithm for this type of </a:t>
            </a:r>
            <a:r>
              <a:rPr lang="en-US" dirty="0" smtClean="0">
                <a:sym typeface="Wingdings" panose="05000000000000000000" pitchFamily="2" charset="2"/>
              </a:rPr>
              <a:t>feedback</a:t>
            </a:r>
            <a:endParaRPr lang="en-US" dirty="0">
              <a:sym typeface="Wingdings" panose="05000000000000000000" pitchFamily="2" charset="2"/>
            </a:endParaRPr>
          </a:p>
        </p:txBody>
      </p:sp>
      <p:grpSp>
        <p:nvGrpSpPr>
          <p:cNvPr id="15" name="Group 20"/>
          <p:cNvGrpSpPr/>
          <p:nvPr/>
        </p:nvGrpSpPr>
        <p:grpSpPr>
          <a:xfrm>
            <a:off x="5532125" y="4197100"/>
            <a:ext cx="345647" cy="422455"/>
            <a:chOff x="7798019" y="3505810"/>
            <a:chExt cx="345647" cy="422455"/>
          </a:xfrm>
        </p:grpSpPr>
        <p:cxnSp>
          <p:nvCxnSpPr>
            <p:cNvPr id="16" name="Straight Connector 15"/>
            <p:cNvCxnSpPr/>
            <p:nvPr/>
          </p:nvCxnSpPr>
          <p:spPr bwMode="auto">
            <a:xfrm rot="16200000" flipH="1">
              <a:off x="7778817" y="3793847"/>
              <a:ext cx="153620" cy="115215"/>
            </a:xfrm>
            <a:prstGeom prst="line">
              <a:avLst/>
            </a:prstGeom>
            <a:solidFill>
              <a:schemeClr val="accent1"/>
            </a:solidFill>
            <a:ln w="50800" cap="flat" cmpd="sng" algn="ctr">
              <a:solidFill>
                <a:srgbClr val="009900"/>
              </a:solidFill>
              <a:prstDash val="solid"/>
              <a:round/>
              <a:headEnd type="none" w="med" len="med"/>
              <a:tailEnd type="none" w="med" len="med"/>
            </a:ln>
            <a:effectLst/>
          </p:spPr>
        </p:cxnSp>
        <p:cxnSp>
          <p:nvCxnSpPr>
            <p:cNvPr id="17" name="Straight Connector 16"/>
            <p:cNvCxnSpPr/>
            <p:nvPr/>
          </p:nvCxnSpPr>
          <p:spPr bwMode="auto">
            <a:xfrm rot="5400000" flipH="1" flipV="1">
              <a:off x="7817223" y="3601823"/>
              <a:ext cx="422455" cy="230430"/>
            </a:xfrm>
            <a:prstGeom prst="line">
              <a:avLst/>
            </a:prstGeom>
            <a:solidFill>
              <a:schemeClr val="accent1"/>
            </a:solidFill>
            <a:ln w="50800" cap="flat" cmpd="sng" algn="ctr">
              <a:solidFill>
                <a:srgbClr val="009900"/>
              </a:solidFill>
              <a:prstDash val="solid"/>
              <a:round/>
              <a:headEnd type="none" w="med" len="med"/>
              <a:tailEnd type="none" w="med" len="med"/>
            </a:ln>
            <a:effectLst/>
          </p:spPr>
        </p:cxnSp>
      </p:grpSp>
      <p:grpSp>
        <p:nvGrpSpPr>
          <p:cNvPr id="18" name="Group 20"/>
          <p:cNvGrpSpPr/>
          <p:nvPr/>
        </p:nvGrpSpPr>
        <p:grpSpPr>
          <a:xfrm>
            <a:off x="8258880" y="5195630"/>
            <a:ext cx="345647" cy="422455"/>
            <a:chOff x="7798019" y="3505810"/>
            <a:chExt cx="345647" cy="422455"/>
          </a:xfrm>
        </p:grpSpPr>
        <p:cxnSp>
          <p:nvCxnSpPr>
            <p:cNvPr id="19" name="Straight Connector 18"/>
            <p:cNvCxnSpPr/>
            <p:nvPr/>
          </p:nvCxnSpPr>
          <p:spPr bwMode="auto">
            <a:xfrm rot="16200000" flipH="1">
              <a:off x="7778817" y="3793847"/>
              <a:ext cx="153620" cy="115215"/>
            </a:xfrm>
            <a:prstGeom prst="line">
              <a:avLst/>
            </a:prstGeom>
            <a:solidFill>
              <a:schemeClr val="accent1"/>
            </a:solidFill>
            <a:ln w="50800" cap="flat" cmpd="sng" algn="ctr">
              <a:solidFill>
                <a:srgbClr val="009900"/>
              </a:solidFill>
              <a:prstDash val="solid"/>
              <a:round/>
              <a:headEnd type="none" w="med" len="med"/>
              <a:tailEnd type="none" w="med" len="med"/>
            </a:ln>
            <a:effectLst/>
          </p:spPr>
        </p:cxnSp>
        <p:cxnSp>
          <p:nvCxnSpPr>
            <p:cNvPr id="21" name="Straight Connector 20"/>
            <p:cNvCxnSpPr/>
            <p:nvPr/>
          </p:nvCxnSpPr>
          <p:spPr bwMode="auto">
            <a:xfrm rot="5400000" flipH="1" flipV="1">
              <a:off x="7817223" y="3601823"/>
              <a:ext cx="422455" cy="230430"/>
            </a:xfrm>
            <a:prstGeom prst="line">
              <a:avLst/>
            </a:prstGeom>
            <a:solidFill>
              <a:schemeClr val="accent1"/>
            </a:solidFill>
            <a:ln w="50800" cap="flat" cmpd="sng" algn="ctr">
              <a:solidFill>
                <a:srgbClr val="009900"/>
              </a:solidFill>
              <a:prstDash val="solid"/>
              <a:round/>
              <a:headEnd type="none" w="med" len="med"/>
              <a:tailEnd type="none" w="med" len="med"/>
            </a:ln>
            <a:effectLst/>
          </p:spPr>
        </p:cxnSp>
      </p:grpSp>
      <p:sp>
        <p:nvSpPr>
          <p:cNvPr id="22" name="Oval Callout 21"/>
          <p:cNvSpPr/>
          <p:nvPr/>
        </p:nvSpPr>
        <p:spPr>
          <a:xfrm>
            <a:off x="462665" y="1431940"/>
            <a:ext cx="1267365" cy="614480"/>
          </a:xfrm>
          <a:prstGeom prst="wedgeEllipseCallout">
            <a:avLst>
              <a:gd name="adj1" fmla="val 24287"/>
              <a:gd name="adj2" fmla="val 105239"/>
            </a:avLst>
          </a:prstGeom>
          <a:solidFill>
            <a:schemeClr val="accent5">
              <a:lumMod val="9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800" dirty="0" smtClean="0">
                <a:solidFill>
                  <a:srgbClr val="008000"/>
                </a:solidFill>
              </a:rPr>
              <a:t>Design!</a:t>
            </a:r>
            <a:endParaRPr lang="en-US" sz="1800" dirty="0">
              <a:solidFill>
                <a:srgbClr val="008000"/>
              </a:solidFill>
            </a:endParaRPr>
          </a:p>
        </p:txBody>
      </p:sp>
      <p:sp>
        <p:nvSpPr>
          <p:cNvPr id="23" name="Oval Callout 22"/>
          <p:cNvSpPr/>
          <p:nvPr/>
        </p:nvSpPr>
        <p:spPr>
          <a:xfrm>
            <a:off x="7567590" y="1431940"/>
            <a:ext cx="1267365" cy="614480"/>
          </a:xfrm>
          <a:prstGeom prst="wedgeEllipseCallout">
            <a:avLst>
              <a:gd name="adj1" fmla="val -35839"/>
              <a:gd name="adj2" fmla="val 103690"/>
            </a:avLst>
          </a:prstGeom>
          <a:solidFill>
            <a:schemeClr val="accent5">
              <a:lumMod val="9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800" dirty="0" smtClean="0">
                <a:solidFill>
                  <a:srgbClr val="008000"/>
                </a:solidFill>
              </a:rPr>
              <a:t>Model!</a:t>
            </a:r>
            <a:endParaRPr lang="en-US" sz="1800" dirty="0">
              <a:solidFill>
                <a:srgbClr val="008000"/>
              </a:solidFill>
            </a:endParaRPr>
          </a:p>
        </p:txBody>
      </p:sp>
    </p:spTree>
    <p:extLst>
      <p:ext uri="{BB962C8B-B14F-4D97-AF65-F5344CB8AC3E}">
        <p14:creationId xmlns:p14="http://schemas.microsoft.com/office/powerpoint/2010/main" val="291251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xEl>
                                              <p:pRg st="3" end="3"/>
                                            </p:txEl>
                                          </p:spTgt>
                                        </p:tgtEl>
                                        <p:attrNameLst>
                                          <p:attrName>style.visibility</p:attrName>
                                        </p:attrNameLst>
                                      </p:cBhvr>
                                      <p:to>
                                        <p:strVal val="visible"/>
                                      </p:to>
                                    </p:set>
                                    <p:animEffect transition="in" filter="wipe(left)">
                                      <p:cBhvr>
                                        <p:cTn id="7" dur="500"/>
                                        <p:tgtEl>
                                          <p:spTgt spid="20">
                                            <p:txEl>
                                              <p:pRg st="3" end="3"/>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on Operational System</a:t>
            </a:r>
            <a:endParaRPr lang="en-US" dirty="0"/>
          </a:p>
        </p:txBody>
      </p:sp>
      <p:sp>
        <p:nvSpPr>
          <p:cNvPr id="3" name="Content Placeholder 2"/>
          <p:cNvSpPr>
            <a:spLocks noGrp="1"/>
          </p:cNvSpPr>
          <p:nvPr>
            <p:ph idx="1"/>
          </p:nvPr>
        </p:nvSpPr>
        <p:spPr>
          <a:xfrm>
            <a:off x="457200" y="1600200"/>
            <a:ext cx="8229600" cy="4759657"/>
          </a:xfrm>
        </p:spPr>
        <p:txBody>
          <a:bodyPr>
            <a:normAutofit fontScale="77500" lnSpcReduction="20000"/>
          </a:bodyPr>
          <a:lstStyle/>
          <a:p>
            <a:r>
              <a:rPr lang="en-US" dirty="0" smtClean="0"/>
              <a:t>Example:</a:t>
            </a:r>
          </a:p>
          <a:p>
            <a:pPr lvl="1"/>
            <a:r>
              <a:rPr lang="en-US" dirty="0" smtClean="0"/>
              <a:t>4 retrieval functions: A &gt; B &gt;&gt; C &gt; D</a:t>
            </a:r>
          </a:p>
          <a:p>
            <a:pPr lvl="1"/>
            <a:r>
              <a:rPr lang="en-US" dirty="0" smtClean="0"/>
              <a:t>10 possible pairs for interactive experiment</a:t>
            </a:r>
          </a:p>
          <a:p>
            <a:pPr lvl="2"/>
            <a:r>
              <a:rPr lang="en-US" dirty="0" smtClean="0"/>
              <a:t>(A,B)	</a:t>
            </a:r>
            <a:r>
              <a:rPr lang="en-US" dirty="0" smtClean="0">
                <a:sym typeface="Wingdings" pitchFamily="2" charset="2"/>
              </a:rPr>
              <a:t> low cost to user</a:t>
            </a:r>
            <a:endParaRPr lang="en-US" dirty="0" smtClean="0"/>
          </a:p>
          <a:p>
            <a:pPr lvl="2"/>
            <a:r>
              <a:rPr lang="en-US" dirty="0" smtClean="0"/>
              <a:t>(A,C)	</a:t>
            </a:r>
            <a:r>
              <a:rPr lang="en-US" dirty="0" smtClean="0">
                <a:sym typeface="Wingdings" pitchFamily="2" charset="2"/>
              </a:rPr>
              <a:t> medium cost to user</a:t>
            </a:r>
            <a:endParaRPr lang="en-US" dirty="0" smtClean="0"/>
          </a:p>
          <a:p>
            <a:pPr lvl="2"/>
            <a:r>
              <a:rPr lang="en-US" dirty="0" smtClean="0"/>
              <a:t>(C,D)	</a:t>
            </a:r>
            <a:r>
              <a:rPr lang="en-US" dirty="0" smtClean="0">
                <a:sym typeface="Wingdings" pitchFamily="2" charset="2"/>
              </a:rPr>
              <a:t> high cost to user</a:t>
            </a:r>
          </a:p>
          <a:p>
            <a:pPr lvl="2"/>
            <a:r>
              <a:rPr lang="en-US" dirty="0" smtClean="0">
                <a:sym typeface="Wingdings" pitchFamily="2" charset="2"/>
              </a:rPr>
              <a:t>(A,A)	 zero cost to user</a:t>
            </a:r>
          </a:p>
          <a:p>
            <a:pPr lvl="2"/>
            <a:r>
              <a:rPr lang="en-US" dirty="0" smtClean="0">
                <a:sym typeface="Wingdings" pitchFamily="2" charset="2"/>
              </a:rPr>
              <a:t>…</a:t>
            </a:r>
          </a:p>
          <a:p>
            <a:r>
              <a:rPr lang="en-US" dirty="0" smtClean="0">
                <a:sym typeface="Wingdings" pitchFamily="2" charset="2"/>
              </a:rPr>
              <a:t>Minimizing Regret</a:t>
            </a:r>
          </a:p>
          <a:p>
            <a:pPr lvl="1"/>
            <a:r>
              <a:rPr lang="en-US" dirty="0" smtClean="0">
                <a:sym typeface="Wingdings" pitchFamily="2" charset="2"/>
              </a:rPr>
              <a:t>Algorithm gets to decide on the sequence of </a:t>
            </a:r>
            <a:r>
              <a:rPr lang="en-US" dirty="0" err="1" smtClean="0">
                <a:sym typeface="Wingdings" pitchFamily="2" charset="2"/>
              </a:rPr>
              <a:t>pairwise</a:t>
            </a:r>
            <a:r>
              <a:rPr lang="en-US" dirty="0" smtClean="0">
                <a:sym typeface="Wingdings" pitchFamily="2" charset="2"/>
              </a:rPr>
              <a:t> tests</a:t>
            </a:r>
          </a:p>
          <a:p>
            <a:pPr lvl="1"/>
            <a:r>
              <a:rPr lang="en-US" dirty="0" smtClean="0">
                <a:sym typeface="Wingdings" pitchFamily="2" charset="2"/>
              </a:rPr>
              <a:t>Don’t present “bad” pairs more often than necessary</a:t>
            </a:r>
          </a:p>
          <a:p>
            <a:pPr lvl="1"/>
            <a:r>
              <a:rPr lang="en-US" dirty="0" smtClean="0">
                <a:sym typeface="Wingdings" pitchFamily="2" charset="2"/>
              </a:rPr>
              <a:t>Trade off (long term) </a:t>
            </a:r>
            <a:r>
              <a:rPr lang="en-US" dirty="0" err="1" smtClean="0">
                <a:sym typeface="Wingdings" pitchFamily="2" charset="2"/>
              </a:rPr>
              <a:t>informativeness</a:t>
            </a:r>
            <a:r>
              <a:rPr lang="en-US" dirty="0" smtClean="0">
                <a:sym typeface="Wingdings" pitchFamily="2" charset="2"/>
              </a:rPr>
              <a:t> and (short term) cost</a:t>
            </a:r>
            <a:br>
              <a:rPr lang="en-US" dirty="0" smtClean="0">
                <a:sym typeface="Wingdings" pitchFamily="2" charset="2"/>
              </a:rPr>
            </a:br>
            <a:endParaRPr lang="en-US" dirty="0" smtClean="0">
              <a:sym typeface="Wingdings" pitchFamily="2" charset="2"/>
            </a:endParaRPr>
          </a:p>
          <a:p>
            <a:pPr>
              <a:buNone/>
            </a:pPr>
            <a:r>
              <a:rPr lang="en-US" dirty="0" smtClean="0">
                <a:sym typeface="Wingdings" pitchFamily="2" charset="2"/>
              </a:rPr>
              <a:t> Dueling Bandits Problem </a:t>
            </a:r>
          </a:p>
        </p:txBody>
      </p:sp>
      <p:sp>
        <p:nvSpPr>
          <p:cNvPr id="6" name="TextBox 5"/>
          <p:cNvSpPr txBox="1"/>
          <p:nvPr/>
        </p:nvSpPr>
        <p:spPr>
          <a:xfrm>
            <a:off x="5735952" y="6373498"/>
            <a:ext cx="3177601" cy="307777"/>
          </a:xfrm>
          <a:prstGeom prst="rect">
            <a:avLst/>
          </a:prstGeom>
          <a:noFill/>
        </p:spPr>
        <p:txBody>
          <a:bodyPr wrap="none" rtlCol="0">
            <a:spAutoFit/>
          </a:bodyPr>
          <a:lstStyle/>
          <a:p>
            <a:r>
              <a:rPr lang="en-US" sz="1400" dirty="0" smtClean="0">
                <a:latin typeface="+mn-lt"/>
              </a:rPr>
              <a:t>[Yue, Broder, Kleinberg, Joachims, 2010]</a:t>
            </a:r>
            <a:endParaRPr lang="en-US" sz="1400" dirty="0">
              <a:latin typeface="+mn-lt"/>
            </a:endParaRPr>
          </a:p>
        </p:txBody>
      </p:sp>
    </p:spTree>
    <p:extLst>
      <p:ext uri="{BB962C8B-B14F-4D97-AF65-F5344CB8AC3E}">
        <p14:creationId xmlns:p14="http://schemas.microsoft.com/office/powerpoint/2010/main" val="1377256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Regret for Dueling Bandits</a:t>
            </a:r>
            <a:endParaRPr lang="en-US" dirty="0"/>
          </a:p>
        </p:txBody>
      </p:sp>
      <p:sp>
        <p:nvSpPr>
          <p:cNvPr id="3" name="Content Placeholder 2"/>
          <p:cNvSpPr>
            <a:spLocks noGrp="1"/>
          </p:cNvSpPr>
          <p:nvPr>
            <p:ph idx="1"/>
          </p:nvPr>
        </p:nvSpPr>
        <p:spPr>
          <a:xfrm>
            <a:off x="270640" y="1194176"/>
            <a:ext cx="8682292" cy="3041329"/>
          </a:xfrm>
        </p:spPr>
        <p:txBody>
          <a:bodyPr>
            <a:normAutofit fontScale="85000" lnSpcReduction="10000"/>
          </a:bodyPr>
          <a:lstStyle/>
          <a:p>
            <a:r>
              <a:rPr lang="en-US" dirty="0" smtClean="0"/>
              <a:t>Given:</a:t>
            </a:r>
          </a:p>
          <a:p>
            <a:pPr lvl="1"/>
            <a:r>
              <a:rPr lang="en-US" dirty="0" smtClean="0"/>
              <a:t>A finite set H of candidate retrieval functions f</a:t>
            </a:r>
            <a:r>
              <a:rPr lang="en-US" baseline="-25000" dirty="0" smtClean="0"/>
              <a:t>1</a:t>
            </a:r>
            <a:r>
              <a:rPr lang="en-US" dirty="0" smtClean="0"/>
              <a:t>…</a:t>
            </a:r>
            <a:r>
              <a:rPr lang="en-US" dirty="0" err="1" smtClean="0"/>
              <a:t>f</a:t>
            </a:r>
            <a:r>
              <a:rPr lang="en-US" baseline="-25000" dirty="0" err="1" smtClean="0"/>
              <a:t>K</a:t>
            </a:r>
            <a:endParaRPr lang="en-US" baseline="-25000" dirty="0" smtClean="0"/>
          </a:p>
          <a:p>
            <a:pPr lvl="1"/>
            <a:r>
              <a:rPr lang="en-US" dirty="0" smtClean="0"/>
              <a:t>A </a:t>
            </a:r>
            <a:r>
              <a:rPr lang="en-US" dirty="0" err="1" smtClean="0"/>
              <a:t>pairwise</a:t>
            </a:r>
            <a:r>
              <a:rPr lang="en-US" dirty="0" smtClean="0"/>
              <a:t> comparison test f </a:t>
            </a:r>
            <a:r>
              <a:rPr lang="en-US" sz="2000" dirty="0" smtClean="0">
                <a:latin typeface="cmsy10"/>
                <a:sym typeface="Wingdings" pitchFamily="2" charset="2"/>
              </a:rPr>
              <a:t>Â</a:t>
            </a:r>
            <a:r>
              <a:rPr lang="en-US" dirty="0" smtClean="0"/>
              <a:t> f’ on H with P(f </a:t>
            </a:r>
            <a:r>
              <a:rPr lang="en-US" dirty="0" smtClean="0">
                <a:latin typeface="cmsy10"/>
                <a:sym typeface="Wingdings" pitchFamily="2" charset="2"/>
              </a:rPr>
              <a:t>Â </a:t>
            </a:r>
            <a:r>
              <a:rPr lang="en-US" dirty="0" smtClean="0"/>
              <a:t>f’) </a:t>
            </a:r>
          </a:p>
          <a:p>
            <a:r>
              <a:rPr lang="en-US" dirty="0" smtClean="0"/>
              <a:t>Regret: </a:t>
            </a:r>
          </a:p>
          <a:p>
            <a:pPr lvl="1"/>
            <a:r>
              <a:rPr lang="en-US" dirty="0" smtClean="0"/>
              <a:t>R(A) = </a:t>
            </a:r>
            <a:r>
              <a:rPr lang="en-US" dirty="0" smtClean="0">
                <a:sym typeface="Symbol"/>
              </a:rPr>
              <a:t></a:t>
            </a:r>
            <a:r>
              <a:rPr lang="en-US" baseline="-25000" dirty="0" smtClean="0">
                <a:sym typeface="Symbol"/>
              </a:rPr>
              <a:t>t=1..T</a:t>
            </a:r>
            <a:r>
              <a:rPr lang="en-US" dirty="0" smtClean="0"/>
              <a:t> [P(f* </a:t>
            </a:r>
            <a:r>
              <a:rPr lang="en-US" dirty="0" smtClean="0">
                <a:latin typeface="cmsy10"/>
                <a:sym typeface="Wingdings" pitchFamily="2" charset="2"/>
              </a:rPr>
              <a:t>Â </a:t>
            </a:r>
            <a:r>
              <a:rPr lang="en-US" dirty="0" smtClean="0"/>
              <a:t>f</a:t>
            </a:r>
            <a:r>
              <a:rPr lang="en-US" baseline="-25000" dirty="0" smtClean="0"/>
              <a:t>t</a:t>
            </a:r>
            <a:r>
              <a:rPr lang="en-US" dirty="0" smtClean="0"/>
              <a:t>) + P(f* </a:t>
            </a:r>
            <a:r>
              <a:rPr lang="en-US" dirty="0" smtClean="0">
                <a:latin typeface="cmsy10"/>
                <a:sym typeface="Wingdings" pitchFamily="2" charset="2"/>
              </a:rPr>
              <a:t>Â </a:t>
            </a:r>
            <a:r>
              <a:rPr lang="en-US" dirty="0" smtClean="0"/>
              <a:t>f</a:t>
            </a:r>
            <a:r>
              <a:rPr lang="en-US" baseline="-25000" dirty="0" smtClean="0"/>
              <a:t>t</a:t>
            </a:r>
            <a:r>
              <a:rPr lang="en-US" dirty="0" smtClean="0"/>
              <a:t>’) - 1]</a:t>
            </a:r>
          </a:p>
          <a:p>
            <a:pPr lvl="1"/>
            <a:r>
              <a:rPr lang="en-US" dirty="0" smtClean="0"/>
              <a:t>f*: best retrieval function in hindsight (assume single f* exists)</a:t>
            </a:r>
          </a:p>
          <a:p>
            <a:pPr lvl="1"/>
            <a:r>
              <a:rPr lang="en-US" dirty="0" smtClean="0"/>
              <a:t>(</a:t>
            </a:r>
            <a:r>
              <a:rPr lang="en-US" dirty="0" err="1" smtClean="0"/>
              <a:t>f,f</a:t>
            </a:r>
            <a:r>
              <a:rPr lang="en-US" dirty="0" smtClean="0"/>
              <a:t>’): retrieval functions tested at time t</a:t>
            </a:r>
          </a:p>
        </p:txBody>
      </p:sp>
      <p:sp>
        <p:nvSpPr>
          <p:cNvPr id="5" name="Rectangle 4"/>
          <p:cNvSpPr/>
          <p:nvPr/>
        </p:nvSpPr>
        <p:spPr bwMode="auto">
          <a:xfrm>
            <a:off x="577880" y="4205091"/>
            <a:ext cx="8270543" cy="2142689"/>
          </a:xfrm>
          <a:prstGeom prst="rect">
            <a:avLst/>
          </a:prstGeom>
          <a:solidFill>
            <a:schemeClr val="bg1">
              <a:lumMod val="85000"/>
              <a:lumOff val="15000"/>
            </a:schemeClr>
          </a:solidFill>
          <a:ln w="3810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400" b="1" dirty="0" smtClean="0">
                <a:latin typeface="+mn-lt"/>
              </a:rPr>
              <a:t>Example:</a:t>
            </a:r>
          </a:p>
          <a:p>
            <a:pPr marL="0" marR="0" indent="0" algn="l" defTabSz="519113" rtl="0" eaLnBrk="1" fontAlgn="base" latinLnBrk="0" hangingPunct="1">
              <a:lnSpc>
                <a:spcPct val="100000"/>
              </a:lnSpc>
              <a:spcBef>
                <a:spcPct val="0"/>
              </a:spcBef>
              <a:spcAft>
                <a:spcPct val="0"/>
              </a:spcAft>
              <a:buClrTx/>
              <a:buSzTx/>
              <a:buFontTx/>
              <a:buNone/>
              <a:tabLst/>
            </a:pPr>
            <a:r>
              <a:rPr lang="en-US" sz="700" dirty="0" smtClean="0">
                <a:latin typeface="+mn-lt"/>
              </a:rPr>
              <a:t/>
            </a:r>
            <a:br>
              <a:rPr lang="en-US" sz="700" dirty="0" smtClean="0">
                <a:latin typeface="+mn-lt"/>
              </a:rPr>
            </a:br>
            <a:r>
              <a:rPr lang="en-US" sz="2000" dirty="0" smtClean="0">
                <a:latin typeface="+mn-lt"/>
              </a:rPr>
              <a:t>Time Step:	t</a:t>
            </a:r>
            <a:r>
              <a:rPr lang="en-US" sz="2000" baseline="-25000" dirty="0" smtClean="0">
                <a:latin typeface="+mn-lt"/>
              </a:rPr>
              <a:t>1</a:t>
            </a:r>
            <a:r>
              <a:rPr lang="en-US" sz="2000" dirty="0" smtClean="0">
                <a:latin typeface="+mn-lt"/>
              </a:rPr>
              <a:t>					t</a:t>
            </a:r>
            <a:r>
              <a:rPr lang="en-US" sz="2000" baseline="-25000" dirty="0" smtClean="0">
                <a:latin typeface="+mn-lt"/>
              </a:rPr>
              <a:t>2</a:t>
            </a:r>
            <a:r>
              <a:rPr lang="en-US" sz="2000" dirty="0" smtClean="0">
                <a:latin typeface="+mn-lt"/>
              </a:rPr>
              <a:t>			…		T</a:t>
            </a:r>
          </a:p>
          <a:p>
            <a:pPr algn="l" defTabSz="519113"/>
            <a:r>
              <a:rPr kumimoji="0" lang="en-US" sz="2000" b="0" i="0" u="none" strike="noStrike" cap="none" normalizeH="0" baseline="0" dirty="0" smtClean="0">
                <a:ln>
                  <a:noFill/>
                </a:ln>
                <a:solidFill>
                  <a:schemeClr val="tx1"/>
                </a:solidFill>
                <a:effectLst/>
                <a:latin typeface="+mn-lt"/>
              </a:rPr>
              <a:t>Comparison:	(f</a:t>
            </a:r>
            <a:r>
              <a:rPr lang="en-US" sz="2000" baseline="-25000" dirty="0" smtClean="0">
                <a:latin typeface="+mn-lt"/>
              </a:rPr>
              <a:t>9</a:t>
            </a:r>
            <a:r>
              <a:rPr kumimoji="0" lang="en-US" sz="2000" b="0" i="0" u="none" strike="noStrike" cap="none" normalizeH="0" baseline="0" dirty="0" smtClean="0">
                <a:ln>
                  <a:noFill/>
                </a:ln>
                <a:solidFill>
                  <a:schemeClr val="tx1"/>
                </a:solidFill>
                <a:effectLst/>
                <a:latin typeface="+mn-lt"/>
              </a:rPr>
              <a:t>,f</a:t>
            </a:r>
            <a:r>
              <a:rPr lang="en-US" sz="2000" baseline="-25000" dirty="0" smtClean="0">
                <a:latin typeface="+mn-lt"/>
              </a:rPr>
              <a:t>12</a:t>
            </a:r>
            <a:r>
              <a:rPr kumimoji="0" lang="en-US" sz="2000" b="0" i="0" u="none" strike="noStrike" cap="none" normalizeH="0" baseline="0" dirty="0" smtClean="0">
                <a:ln>
                  <a:noFill/>
                </a:ln>
                <a:solidFill>
                  <a:schemeClr val="tx1"/>
                </a:solidFill>
                <a:effectLst/>
                <a:latin typeface="+mn-lt"/>
              </a:rPr>
              <a:t>) </a:t>
            </a:r>
            <a:r>
              <a:rPr kumimoji="0" lang="en-US" sz="2000" b="0" i="0" u="none" strike="noStrike" cap="none" normalizeH="0" baseline="0" dirty="0" smtClean="0">
                <a:ln>
                  <a:noFill/>
                </a:ln>
                <a:solidFill>
                  <a:schemeClr val="tx1"/>
                </a:solidFill>
                <a:effectLst/>
                <a:latin typeface="+mn-lt"/>
                <a:sym typeface="Wingdings" pitchFamily="2" charset="2"/>
              </a:rPr>
              <a:t> </a:t>
            </a:r>
            <a:r>
              <a:rPr lang="en-US" sz="2000" dirty="0" smtClean="0">
                <a:latin typeface="+mn-lt"/>
              </a:rPr>
              <a:t>f</a:t>
            </a:r>
            <a:r>
              <a:rPr lang="en-US" sz="2000" baseline="-25000" dirty="0" smtClean="0">
                <a:latin typeface="+mn-lt"/>
              </a:rPr>
              <a:t>9</a:t>
            </a:r>
            <a:r>
              <a:rPr kumimoji="0" lang="en-US" sz="2000" b="0" i="0" u="none" strike="noStrike" cap="none" normalizeH="0" baseline="0" dirty="0" smtClean="0">
                <a:ln>
                  <a:noFill/>
                </a:ln>
                <a:solidFill>
                  <a:schemeClr val="tx1"/>
                </a:solidFill>
                <a:effectLst/>
                <a:latin typeface="+mn-lt"/>
              </a:rPr>
              <a:t>			(f</a:t>
            </a:r>
            <a:r>
              <a:rPr lang="en-US" sz="2000" baseline="-25000" dirty="0" smtClean="0">
                <a:latin typeface="+mn-lt"/>
              </a:rPr>
              <a:t>5</a:t>
            </a:r>
            <a:r>
              <a:rPr kumimoji="0" lang="en-US" sz="2000" b="0" i="0" u="none" strike="noStrike" cap="none" normalizeH="0" baseline="0" dirty="0" smtClean="0">
                <a:ln>
                  <a:noFill/>
                </a:ln>
                <a:solidFill>
                  <a:schemeClr val="tx1"/>
                </a:solidFill>
                <a:effectLst/>
                <a:latin typeface="+mn-lt"/>
              </a:rPr>
              <a:t>,f</a:t>
            </a:r>
            <a:r>
              <a:rPr lang="en-US" sz="2000" baseline="-25000" dirty="0" smtClean="0">
                <a:latin typeface="+mn-lt"/>
              </a:rPr>
              <a:t>9</a:t>
            </a:r>
            <a:r>
              <a:rPr kumimoji="0" lang="en-US" sz="2000" b="0" i="0" u="none" strike="noStrike" cap="none" normalizeH="0" baseline="0" dirty="0" smtClean="0">
                <a:ln>
                  <a:noFill/>
                </a:ln>
                <a:solidFill>
                  <a:schemeClr val="tx1"/>
                </a:solidFill>
                <a:effectLst/>
                <a:latin typeface="+mn-lt"/>
              </a:rPr>
              <a:t>) </a:t>
            </a:r>
            <a:r>
              <a:rPr lang="en-US" sz="2000" dirty="0" smtClean="0">
                <a:latin typeface="+mn-lt"/>
                <a:sym typeface="Wingdings" pitchFamily="2" charset="2"/>
              </a:rPr>
              <a:t> </a:t>
            </a:r>
            <a:r>
              <a:rPr lang="en-US" sz="2000" dirty="0" smtClean="0">
                <a:latin typeface="+mn-lt"/>
              </a:rPr>
              <a:t>f</a:t>
            </a:r>
            <a:r>
              <a:rPr lang="en-US" sz="2000" baseline="-25000" dirty="0" smtClean="0">
                <a:latin typeface="+mn-lt"/>
              </a:rPr>
              <a:t>5 </a:t>
            </a:r>
            <a:r>
              <a:rPr kumimoji="0" lang="en-US" sz="2000" b="0" i="0" u="none" strike="noStrike" cap="none" normalizeH="0" baseline="0" dirty="0" smtClean="0">
                <a:ln>
                  <a:noFill/>
                </a:ln>
                <a:solidFill>
                  <a:schemeClr val="tx1"/>
                </a:solidFill>
                <a:effectLst/>
                <a:latin typeface="+mn-lt"/>
              </a:rPr>
              <a:t>			(f</a:t>
            </a:r>
            <a:r>
              <a:rPr lang="en-US" sz="2000" baseline="-25000" dirty="0" smtClean="0">
                <a:latin typeface="+mn-lt"/>
              </a:rPr>
              <a:t>1</a:t>
            </a:r>
            <a:r>
              <a:rPr kumimoji="0" lang="en-US" sz="2000" b="0" i="0" u="none" strike="noStrike" cap="none" normalizeH="0" baseline="0" dirty="0" smtClean="0">
                <a:ln>
                  <a:noFill/>
                </a:ln>
                <a:solidFill>
                  <a:schemeClr val="tx1"/>
                </a:solidFill>
                <a:effectLst/>
                <a:latin typeface="+mn-lt"/>
              </a:rPr>
              <a:t>,f</a:t>
            </a:r>
            <a:r>
              <a:rPr lang="en-US" sz="2000" baseline="-25000" dirty="0" smtClean="0">
                <a:latin typeface="+mn-lt"/>
              </a:rPr>
              <a:t>3</a:t>
            </a:r>
            <a:r>
              <a:rPr kumimoji="0" lang="en-US" sz="2000" b="0" i="0" u="none" strike="noStrike" cap="none" normalizeH="0" baseline="0" dirty="0" smtClean="0">
                <a:ln>
                  <a:noFill/>
                </a:ln>
                <a:solidFill>
                  <a:schemeClr val="tx1"/>
                </a:solidFill>
                <a:effectLst/>
                <a:latin typeface="+mn-lt"/>
              </a:rPr>
              <a:t>)</a:t>
            </a:r>
            <a:r>
              <a:rPr lang="en-US" sz="2000" dirty="0" smtClean="0">
                <a:latin typeface="+mn-lt"/>
                <a:sym typeface="Wingdings" pitchFamily="2" charset="2"/>
              </a:rPr>
              <a:t>  </a:t>
            </a:r>
            <a:r>
              <a:rPr lang="en-US" sz="2000" dirty="0" smtClean="0">
                <a:latin typeface="+mn-lt"/>
              </a:rPr>
              <a:t>f</a:t>
            </a:r>
            <a:r>
              <a:rPr lang="en-US" sz="2000" baseline="-25000" dirty="0" smtClean="0">
                <a:latin typeface="+mn-lt"/>
              </a:rPr>
              <a:t>3</a:t>
            </a:r>
            <a:endParaRPr kumimoji="0" lang="en-US" sz="2000" b="0" i="0" u="none" strike="noStrike" cap="none" normalizeH="0" baseline="0" dirty="0" smtClean="0">
              <a:ln>
                <a:noFill/>
              </a:ln>
              <a:solidFill>
                <a:schemeClr val="tx1"/>
              </a:solidFill>
              <a:effectLst/>
              <a:latin typeface="+mn-lt"/>
            </a:endParaRPr>
          </a:p>
          <a:p>
            <a:pPr algn="l" defTabSz="519113"/>
            <a:r>
              <a:rPr kumimoji="0" lang="en-US" sz="2000" b="0" i="0" u="none" strike="noStrike" cap="none" normalizeH="0" baseline="0" dirty="0" smtClean="0">
                <a:ln>
                  <a:noFill/>
                </a:ln>
                <a:solidFill>
                  <a:schemeClr val="tx1"/>
                </a:solidFill>
                <a:effectLst/>
                <a:latin typeface="+mn-lt"/>
              </a:rPr>
              <a:t>Regret:		</a:t>
            </a:r>
            <a:r>
              <a:rPr lang="en-US" sz="2000" dirty="0" smtClean="0">
                <a:latin typeface="+mn-lt"/>
              </a:rPr>
              <a:t> P(f*</a:t>
            </a:r>
            <a:r>
              <a:rPr lang="en-US" sz="2000" dirty="0" smtClean="0">
                <a:latin typeface="cmsy10"/>
                <a:sym typeface="Wingdings" pitchFamily="2" charset="2"/>
              </a:rPr>
              <a:t>Â</a:t>
            </a:r>
            <a:r>
              <a:rPr lang="en-US" sz="2000" dirty="0" smtClean="0">
                <a:latin typeface="+mn-lt"/>
              </a:rPr>
              <a:t>f</a:t>
            </a:r>
            <a:r>
              <a:rPr lang="en-US" sz="2000" baseline="-25000" dirty="0" smtClean="0">
                <a:latin typeface="+mn-lt"/>
              </a:rPr>
              <a:t>9</a:t>
            </a:r>
            <a:r>
              <a:rPr lang="en-US" sz="2000" dirty="0" smtClean="0">
                <a:latin typeface="+mn-lt"/>
              </a:rPr>
              <a:t>)+P(f*</a:t>
            </a:r>
            <a:r>
              <a:rPr lang="en-US" sz="2000" dirty="0" smtClean="0">
                <a:latin typeface="cmsy10"/>
                <a:sym typeface="Wingdings" pitchFamily="2" charset="2"/>
              </a:rPr>
              <a:t>Â</a:t>
            </a:r>
            <a:r>
              <a:rPr lang="en-US" sz="2000" dirty="0" smtClean="0">
                <a:latin typeface="+mn-lt"/>
              </a:rPr>
              <a:t>f</a:t>
            </a:r>
            <a:r>
              <a:rPr lang="en-US" sz="2000" baseline="-25000" dirty="0" smtClean="0">
                <a:latin typeface="+mn-lt"/>
              </a:rPr>
              <a:t>12</a:t>
            </a:r>
            <a:r>
              <a:rPr lang="en-US" sz="2000" dirty="0" smtClean="0">
                <a:latin typeface="+mn-lt"/>
              </a:rPr>
              <a:t>)-1	 P(f*</a:t>
            </a:r>
            <a:r>
              <a:rPr lang="en-US" sz="2000" dirty="0" smtClean="0">
                <a:latin typeface="cmsy10"/>
                <a:sym typeface="Wingdings" pitchFamily="2" charset="2"/>
              </a:rPr>
              <a:t>Â</a:t>
            </a:r>
            <a:r>
              <a:rPr lang="en-US" sz="2000" dirty="0" smtClean="0">
                <a:latin typeface="+mn-lt"/>
              </a:rPr>
              <a:t>f</a:t>
            </a:r>
            <a:r>
              <a:rPr lang="en-US" sz="2000" baseline="-25000" dirty="0" smtClean="0">
                <a:latin typeface="+mn-lt"/>
              </a:rPr>
              <a:t>5</a:t>
            </a:r>
            <a:r>
              <a:rPr lang="en-US" sz="2000" dirty="0" smtClean="0">
                <a:latin typeface="+mn-lt"/>
              </a:rPr>
              <a:t>)+P(f*</a:t>
            </a:r>
            <a:r>
              <a:rPr lang="en-US" sz="2000" dirty="0" smtClean="0">
                <a:latin typeface="cmsy10"/>
                <a:sym typeface="Wingdings" pitchFamily="2" charset="2"/>
              </a:rPr>
              <a:t>Â</a:t>
            </a:r>
            <a:r>
              <a:rPr lang="en-US" sz="2000" dirty="0" smtClean="0">
                <a:latin typeface="+mn-lt"/>
              </a:rPr>
              <a:t>f</a:t>
            </a:r>
            <a:r>
              <a:rPr lang="en-US" sz="2000" baseline="-25000" dirty="0" smtClean="0">
                <a:latin typeface="+mn-lt"/>
              </a:rPr>
              <a:t>9</a:t>
            </a:r>
            <a:r>
              <a:rPr lang="en-US" sz="2000" dirty="0" smtClean="0">
                <a:latin typeface="+mn-lt"/>
              </a:rPr>
              <a:t>)-1</a:t>
            </a:r>
          </a:p>
          <a:p>
            <a:pPr algn="l" defTabSz="519113"/>
            <a:r>
              <a:rPr kumimoji="0" lang="en-US" sz="2000" b="0" i="0" u="none" strike="noStrike" cap="none" normalizeH="0" baseline="0" dirty="0" smtClean="0">
                <a:ln>
                  <a:noFill/>
                </a:ln>
                <a:solidFill>
                  <a:schemeClr val="tx1"/>
                </a:solidFill>
                <a:effectLst/>
                <a:latin typeface="+mn-lt"/>
              </a:rPr>
              <a:t>			= 0.90+0.95-1 = 0.85	= 0.78				= 0.01</a:t>
            </a:r>
          </a:p>
        </p:txBody>
      </p:sp>
      <p:sp>
        <p:nvSpPr>
          <p:cNvPr id="7" name="TextBox 6"/>
          <p:cNvSpPr txBox="1"/>
          <p:nvPr/>
        </p:nvSpPr>
        <p:spPr>
          <a:xfrm>
            <a:off x="5695008" y="6387146"/>
            <a:ext cx="3177601" cy="307777"/>
          </a:xfrm>
          <a:prstGeom prst="rect">
            <a:avLst/>
          </a:prstGeom>
          <a:noFill/>
        </p:spPr>
        <p:txBody>
          <a:bodyPr wrap="none" rtlCol="0">
            <a:spAutoFit/>
          </a:bodyPr>
          <a:lstStyle/>
          <a:p>
            <a:r>
              <a:rPr lang="en-US" sz="1400" dirty="0" smtClean="0">
                <a:latin typeface="+mn-lt"/>
              </a:rPr>
              <a:t>[Yue, Broder, Kleinberg, Joachims, 2010]</a:t>
            </a:r>
            <a:endParaRPr lang="en-US" sz="1400" dirty="0">
              <a:latin typeface="+mn-lt"/>
            </a:endParaRPr>
          </a:p>
        </p:txBody>
      </p:sp>
    </p:spTree>
    <p:extLst>
      <p:ext uri="{BB962C8B-B14F-4D97-AF65-F5344CB8AC3E}">
        <p14:creationId xmlns:p14="http://schemas.microsoft.com/office/powerpoint/2010/main" val="13038137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Thought: Tournament</a:t>
            </a:r>
            <a:endParaRPr lang="en-US" dirty="0"/>
          </a:p>
        </p:txBody>
      </p:sp>
      <p:sp>
        <p:nvSpPr>
          <p:cNvPr id="3" name="Content Placeholder 2"/>
          <p:cNvSpPr>
            <a:spLocks noGrp="1"/>
          </p:cNvSpPr>
          <p:nvPr>
            <p:ph idx="1"/>
          </p:nvPr>
        </p:nvSpPr>
        <p:spPr>
          <a:xfrm>
            <a:off x="457200" y="1600200"/>
            <a:ext cx="8229600" cy="1713585"/>
          </a:xfrm>
        </p:spPr>
        <p:txBody>
          <a:bodyPr>
            <a:normAutofit fontScale="77500" lnSpcReduction="20000"/>
          </a:bodyPr>
          <a:lstStyle/>
          <a:p>
            <a:r>
              <a:rPr lang="en-US" dirty="0" smtClean="0"/>
              <a:t>Noisy Sorting/Max Algorithms:</a:t>
            </a:r>
          </a:p>
          <a:p>
            <a:pPr lvl="1"/>
            <a:r>
              <a:rPr lang="en-US" dirty="0" smtClean="0"/>
              <a:t>[</a:t>
            </a:r>
            <a:r>
              <a:rPr lang="en-US" dirty="0" err="1" smtClean="0"/>
              <a:t>Feige</a:t>
            </a:r>
            <a:r>
              <a:rPr lang="en-US" dirty="0" smtClean="0"/>
              <a:t> et al.]: Triangle Tournament Heap O(n/</a:t>
            </a:r>
            <a:r>
              <a:rPr lang="en-US" dirty="0" smtClean="0">
                <a:sym typeface="Symbol"/>
              </a:rPr>
              <a:t></a:t>
            </a:r>
            <a:r>
              <a:rPr lang="en-US" baseline="30000" dirty="0" smtClean="0">
                <a:sym typeface="Symbol"/>
              </a:rPr>
              <a:t>2</a:t>
            </a:r>
            <a:r>
              <a:rPr lang="en-US" dirty="0" smtClean="0"/>
              <a:t> log(1/</a:t>
            </a:r>
            <a:r>
              <a:rPr lang="en-US" dirty="0" smtClean="0">
                <a:sym typeface="Symbol"/>
              </a:rPr>
              <a:t></a:t>
            </a:r>
            <a:r>
              <a:rPr lang="en-US" dirty="0" smtClean="0"/>
              <a:t>)) with </a:t>
            </a:r>
            <a:r>
              <a:rPr lang="en-US" dirty="0" err="1" smtClean="0"/>
              <a:t>prob</a:t>
            </a:r>
            <a:r>
              <a:rPr lang="en-US" dirty="0" smtClean="0"/>
              <a:t> 1-</a:t>
            </a:r>
            <a:r>
              <a:rPr lang="en-US" dirty="0" smtClean="0">
                <a:sym typeface="Symbol"/>
              </a:rPr>
              <a:t></a:t>
            </a:r>
            <a:endParaRPr lang="en-US" dirty="0" smtClean="0"/>
          </a:p>
          <a:p>
            <a:pPr lvl="1"/>
            <a:r>
              <a:rPr lang="en-US" dirty="0" smtClean="0"/>
              <a:t>[Adler et al., Karp &amp; Kleinberg]: optimal under weaker assumptions</a:t>
            </a:r>
          </a:p>
        </p:txBody>
      </p:sp>
      <p:sp>
        <p:nvSpPr>
          <p:cNvPr id="4" name="Oval 3"/>
          <p:cNvSpPr/>
          <p:nvPr/>
        </p:nvSpPr>
        <p:spPr bwMode="auto">
          <a:xfrm>
            <a:off x="2075675" y="5733300"/>
            <a:ext cx="460860" cy="46086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X</a:t>
            </a:r>
            <a:r>
              <a:rPr kumimoji="0" lang="en-US" sz="2000" b="0" i="0" u="none" strike="noStrike" cap="none" normalizeH="0" baseline="-25000" dirty="0" smtClean="0">
                <a:ln>
                  <a:noFill/>
                </a:ln>
                <a:solidFill>
                  <a:schemeClr val="tx1"/>
                </a:solidFill>
                <a:effectLst/>
                <a:latin typeface="Times New Roman" pitchFamily="18" charset="0"/>
              </a:rPr>
              <a:t>1</a:t>
            </a:r>
            <a:endParaRPr kumimoji="0" lang="en-US" sz="1100" b="0" i="0" u="none" strike="noStrike" cap="none" normalizeH="0" baseline="-25000" dirty="0" smtClean="0">
              <a:ln>
                <a:noFill/>
              </a:ln>
              <a:solidFill>
                <a:schemeClr val="tx1"/>
              </a:solidFill>
              <a:effectLst/>
              <a:latin typeface="Times New Roman" pitchFamily="18" charset="0"/>
            </a:endParaRPr>
          </a:p>
        </p:txBody>
      </p:sp>
      <p:sp>
        <p:nvSpPr>
          <p:cNvPr id="5" name="Oval 4"/>
          <p:cNvSpPr/>
          <p:nvPr/>
        </p:nvSpPr>
        <p:spPr bwMode="auto">
          <a:xfrm>
            <a:off x="2690155" y="5733300"/>
            <a:ext cx="460860" cy="46086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X</a:t>
            </a:r>
            <a:r>
              <a:rPr kumimoji="0" lang="en-US" sz="2000" b="0" i="0" u="none" strike="noStrike" cap="none" normalizeH="0" baseline="-25000" dirty="0" smtClean="0">
                <a:ln>
                  <a:noFill/>
                </a:ln>
                <a:solidFill>
                  <a:schemeClr val="tx1"/>
                </a:solidFill>
                <a:effectLst/>
                <a:latin typeface="Times New Roman" pitchFamily="18" charset="0"/>
              </a:rPr>
              <a:t>2</a:t>
            </a:r>
            <a:endParaRPr kumimoji="0" lang="en-US" sz="1100" b="0" i="0" u="none" strike="noStrike" cap="none" normalizeH="0" baseline="-25000" dirty="0" smtClean="0">
              <a:ln>
                <a:noFill/>
              </a:ln>
              <a:solidFill>
                <a:schemeClr val="tx1"/>
              </a:solidFill>
              <a:effectLst/>
              <a:latin typeface="Times New Roman" pitchFamily="18" charset="0"/>
            </a:endParaRPr>
          </a:p>
        </p:txBody>
      </p:sp>
      <p:sp>
        <p:nvSpPr>
          <p:cNvPr id="6" name="Oval 5"/>
          <p:cNvSpPr/>
          <p:nvPr/>
        </p:nvSpPr>
        <p:spPr bwMode="auto">
          <a:xfrm>
            <a:off x="3304635" y="5733300"/>
            <a:ext cx="460860" cy="46086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X</a:t>
            </a:r>
            <a:r>
              <a:rPr lang="en-US" sz="2000" baseline="-25000" dirty="0" smtClean="0"/>
              <a:t>3</a:t>
            </a:r>
            <a:endParaRPr kumimoji="0" lang="en-US" sz="1100" b="0" i="0" u="none" strike="noStrike" cap="none" normalizeH="0" baseline="-25000" dirty="0" smtClean="0">
              <a:ln>
                <a:noFill/>
              </a:ln>
              <a:solidFill>
                <a:schemeClr val="tx1"/>
              </a:solidFill>
              <a:effectLst/>
              <a:latin typeface="Times New Roman" pitchFamily="18" charset="0"/>
            </a:endParaRPr>
          </a:p>
        </p:txBody>
      </p:sp>
      <p:sp>
        <p:nvSpPr>
          <p:cNvPr id="7" name="Oval 6"/>
          <p:cNvSpPr/>
          <p:nvPr/>
        </p:nvSpPr>
        <p:spPr bwMode="auto">
          <a:xfrm>
            <a:off x="3919115" y="5733300"/>
            <a:ext cx="460860" cy="46086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X</a:t>
            </a:r>
            <a:r>
              <a:rPr lang="en-US" sz="2000" baseline="-25000" dirty="0" smtClean="0"/>
              <a:t>4</a:t>
            </a:r>
            <a:endParaRPr kumimoji="0" lang="en-US" sz="1100" b="0" i="0" u="none" strike="noStrike" cap="none" normalizeH="0" baseline="-25000" dirty="0" smtClean="0">
              <a:ln>
                <a:noFill/>
              </a:ln>
              <a:solidFill>
                <a:schemeClr val="tx1"/>
              </a:solidFill>
              <a:effectLst/>
              <a:latin typeface="Times New Roman" pitchFamily="18" charset="0"/>
            </a:endParaRPr>
          </a:p>
        </p:txBody>
      </p:sp>
      <p:sp>
        <p:nvSpPr>
          <p:cNvPr id="8" name="Oval 7"/>
          <p:cNvSpPr/>
          <p:nvPr/>
        </p:nvSpPr>
        <p:spPr bwMode="auto">
          <a:xfrm>
            <a:off x="4533595" y="5733300"/>
            <a:ext cx="460860" cy="46086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X</a:t>
            </a:r>
            <a:r>
              <a:rPr lang="en-US" sz="2000" baseline="-25000" dirty="0" smtClean="0"/>
              <a:t>5</a:t>
            </a:r>
            <a:endParaRPr kumimoji="0" lang="en-US" sz="1100" b="0" i="0" u="none" strike="noStrike" cap="none" normalizeH="0" baseline="-25000" dirty="0" smtClean="0">
              <a:ln>
                <a:noFill/>
              </a:ln>
              <a:solidFill>
                <a:schemeClr val="tx1"/>
              </a:solidFill>
              <a:effectLst/>
              <a:latin typeface="Times New Roman" pitchFamily="18" charset="0"/>
            </a:endParaRPr>
          </a:p>
        </p:txBody>
      </p:sp>
      <p:sp>
        <p:nvSpPr>
          <p:cNvPr id="9" name="Oval 8"/>
          <p:cNvSpPr/>
          <p:nvPr/>
        </p:nvSpPr>
        <p:spPr bwMode="auto">
          <a:xfrm>
            <a:off x="5148075" y="5733300"/>
            <a:ext cx="460860" cy="46086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X</a:t>
            </a:r>
            <a:r>
              <a:rPr lang="en-US" sz="2000" baseline="-25000" dirty="0" smtClean="0"/>
              <a:t>6</a:t>
            </a:r>
            <a:endParaRPr kumimoji="0" lang="en-US" sz="1100" b="0" i="0" u="none" strike="noStrike" cap="none" normalizeH="0" baseline="-25000" dirty="0" smtClean="0">
              <a:ln>
                <a:noFill/>
              </a:ln>
              <a:solidFill>
                <a:schemeClr val="tx1"/>
              </a:solidFill>
              <a:effectLst/>
              <a:latin typeface="Times New Roman" pitchFamily="18" charset="0"/>
            </a:endParaRPr>
          </a:p>
        </p:txBody>
      </p:sp>
      <p:sp>
        <p:nvSpPr>
          <p:cNvPr id="10" name="Oval 9"/>
          <p:cNvSpPr/>
          <p:nvPr/>
        </p:nvSpPr>
        <p:spPr bwMode="auto">
          <a:xfrm>
            <a:off x="5762555" y="5733300"/>
            <a:ext cx="460860" cy="46086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X</a:t>
            </a:r>
            <a:r>
              <a:rPr lang="en-US" sz="2000" baseline="-25000" dirty="0" smtClean="0"/>
              <a:t>7</a:t>
            </a:r>
            <a:endParaRPr kumimoji="0" lang="en-US" sz="1100" b="0" i="0" u="none" strike="noStrike" cap="none" normalizeH="0" baseline="-25000" dirty="0" smtClean="0">
              <a:ln>
                <a:noFill/>
              </a:ln>
              <a:solidFill>
                <a:schemeClr val="tx1"/>
              </a:solidFill>
              <a:effectLst/>
              <a:latin typeface="Times New Roman" pitchFamily="18" charset="0"/>
            </a:endParaRPr>
          </a:p>
        </p:txBody>
      </p:sp>
      <p:sp>
        <p:nvSpPr>
          <p:cNvPr id="11" name="Oval 10"/>
          <p:cNvSpPr/>
          <p:nvPr/>
        </p:nvSpPr>
        <p:spPr bwMode="auto">
          <a:xfrm>
            <a:off x="6377035" y="5733300"/>
            <a:ext cx="460860" cy="46086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X</a:t>
            </a:r>
            <a:r>
              <a:rPr lang="en-US" sz="2000" baseline="-25000" dirty="0" smtClean="0"/>
              <a:t>8</a:t>
            </a:r>
            <a:endParaRPr kumimoji="0" lang="en-US" sz="1100" b="0" i="0" u="none" strike="noStrike" cap="none" normalizeH="0" baseline="-25000" dirty="0" smtClean="0">
              <a:ln>
                <a:noFill/>
              </a:ln>
              <a:solidFill>
                <a:schemeClr val="tx1"/>
              </a:solidFill>
              <a:effectLst/>
              <a:latin typeface="Times New Roman" pitchFamily="18" charset="0"/>
            </a:endParaRPr>
          </a:p>
        </p:txBody>
      </p:sp>
      <p:cxnSp>
        <p:nvCxnSpPr>
          <p:cNvPr id="13" name="Straight Connector 12"/>
          <p:cNvCxnSpPr>
            <a:stCxn id="10" idx="6"/>
            <a:endCxn id="11" idx="2"/>
          </p:cNvCxnSpPr>
          <p:nvPr/>
        </p:nvCxnSpPr>
        <p:spPr bwMode="auto">
          <a:xfrm>
            <a:off x="6223415" y="5963730"/>
            <a:ext cx="153620" cy="0"/>
          </a:xfrm>
          <a:prstGeom prst="line">
            <a:avLst/>
          </a:prstGeom>
          <a:solidFill>
            <a:schemeClr val="accent1"/>
          </a:solidFill>
          <a:ln w="88900" cap="flat" cmpd="sng" algn="ctr">
            <a:solidFill>
              <a:srgbClr val="FF0000"/>
            </a:solidFill>
            <a:prstDash val="solid"/>
            <a:round/>
            <a:headEnd type="none" w="med" len="med"/>
            <a:tailEnd type="none" w="med" len="med"/>
          </a:ln>
          <a:effectLst/>
        </p:spPr>
      </p:cxnSp>
      <p:cxnSp>
        <p:nvCxnSpPr>
          <p:cNvPr id="14" name="Straight Connector 13"/>
          <p:cNvCxnSpPr>
            <a:stCxn id="8" idx="6"/>
            <a:endCxn id="9" idx="2"/>
          </p:cNvCxnSpPr>
          <p:nvPr/>
        </p:nvCxnSpPr>
        <p:spPr bwMode="auto">
          <a:xfrm>
            <a:off x="4994455" y="5963730"/>
            <a:ext cx="153620" cy="0"/>
          </a:xfrm>
          <a:prstGeom prst="line">
            <a:avLst/>
          </a:prstGeom>
          <a:solidFill>
            <a:schemeClr val="accent1"/>
          </a:solidFill>
          <a:ln w="88900" cap="flat" cmpd="sng" algn="ctr">
            <a:solidFill>
              <a:srgbClr val="FF0000"/>
            </a:solidFill>
            <a:prstDash val="solid"/>
            <a:round/>
            <a:headEnd type="none" w="med" len="med"/>
            <a:tailEnd type="none" w="med" len="med"/>
          </a:ln>
          <a:effectLst/>
        </p:spPr>
      </p:cxnSp>
      <p:cxnSp>
        <p:nvCxnSpPr>
          <p:cNvPr id="15" name="Straight Connector 14"/>
          <p:cNvCxnSpPr>
            <a:stCxn id="6" idx="6"/>
            <a:endCxn id="7" idx="2"/>
          </p:cNvCxnSpPr>
          <p:nvPr/>
        </p:nvCxnSpPr>
        <p:spPr bwMode="auto">
          <a:xfrm>
            <a:off x="3765495" y="5963730"/>
            <a:ext cx="153620" cy="0"/>
          </a:xfrm>
          <a:prstGeom prst="line">
            <a:avLst/>
          </a:prstGeom>
          <a:solidFill>
            <a:schemeClr val="accent1"/>
          </a:solidFill>
          <a:ln w="88900" cap="flat" cmpd="sng" algn="ctr">
            <a:solidFill>
              <a:srgbClr val="FF0000"/>
            </a:solidFill>
            <a:prstDash val="solid"/>
            <a:round/>
            <a:headEnd type="none" w="med" len="med"/>
            <a:tailEnd type="none" w="med" len="med"/>
          </a:ln>
          <a:effectLst/>
        </p:spPr>
      </p:cxnSp>
      <p:cxnSp>
        <p:nvCxnSpPr>
          <p:cNvPr id="20" name="Straight Connector 19"/>
          <p:cNvCxnSpPr>
            <a:stCxn id="4" idx="6"/>
            <a:endCxn id="5" idx="2"/>
          </p:cNvCxnSpPr>
          <p:nvPr/>
        </p:nvCxnSpPr>
        <p:spPr bwMode="auto">
          <a:xfrm>
            <a:off x="2536535" y="5963730"/>
            <a:ext cx="153620" cy="0"/>
          </a:xfrm>
          <a:prstGeom prst="line">
            <a:avLst/>
          </a:prstGeom>
          <a:solidFill>
            <a:schemeClr val="accent1"/>
          </a:solidFill>
          <a:ln w="88900" cap="flat" cmpd="sng" algn="ctr">
            <a:solidFill>
              <a:srgbClr val="FF0000"/>
            </a:solidFill>
            <a:prstDash val="solid"/>
            <a:round/>
            <a:headEnd type="none" w="med" len="med"/>
            <a:tailEnd type="none" w="med" len="med"/>
          </a:ln>
          <a:effectLst/>
        </p:spPr>
      </p:cxnSp>
      <p:sp>
        <p:nvSpPr>
          <p:cNvPr id="23" name="Oval 22"/>
          <p:cNvSpPr/>
          <p:nvPr/>
        </p:nvSpPr>
        <p:spPr bwMode="auto">
          <a:xfrm>
            <a:off x="6069795" y="4926795"/>
            <a:ext cx="460860" cy="46086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X</a:t>
            </a:r>
            <a:r>
              <a:rPr lang="en-US" sz="2000" baseline="-25000" dirty="0" smtClean="0"/>
              <a:t>7</a:t>
            </a:r>
            <a:endParaRPr kumimoji="0" lang="en-US" sz="1100" b="0" i="0" u="none" strike="noStrike" cap="none" normalizeH="0" baseline="-25000" dirty="0" smtClean="0">
              <a:ln>
                <a:noFill/>
              </a:ln>
              <a:solidFill>
                <a:schemeClr val="tx1"/>
              </a:solidFill>
              <a:effectLst/>
              <a:latin typeface="Times New Roman" pitchFamily="18" charset="0"/>
            </a:endParaRPr>
          </a:p>
        </p:txBody>
      </p:sp>
      <p:sp>
        <p:nvSpPr>
          <p:cNvPr id="24" name="Oval 23"/>
          <p:cNvSpPr/>
          <p:nvPr/>
        </p:nvSpPr>
        <p:spPr bwMode="auto">
          <a:xfrm>
            <a:off x="4840835" y="4926795"/>
            <a:ext cx="460860" cy="46086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X</a:t>
            </a:r>
            <a:r>
              <a:rPr lang="en-US" sz="2000" baseline="-25000" dirty="0" smtClean="0"/>
              <a:t>5</a:t>
            </a:r>
            <a:endParaRPr kumimoji="0" lang="en-US" sz="1100" b="0" i="0" u="none" strike="noStrike" cap="none" normalizeH="0" baseline="-25000" dirty="0" smtClean="0">
              <a:ln>
                <a:noFill/>
              </a:ln>
              <a:solidFill>
                <a:schemeClr val="tx1"/>
              </a:solidFill>
              <a:effectLst/>
              <a:latin typeface="Times New Roman" pitchFamily="18" charset="0"/>
            </a:endParaRPr>
          </a:p>
        </p:txBody>
      </p:sp>
      <p:sp>
        <p:nvSpPr>
          <p:cNvPr id="25" name="Oval 24"/>
          <p:cNvSpPr/>
          <p:nvPr/>
        </p:nvSpPr>
        <p:spPr bwMode="auto">
          <a:xfrm>
            <a:off x="3611875" y="4926795"/>
            <a:ext cx="460860" cy="46086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X</a:t>
            </a:r>
            <a:r>
              <a:rPr lang="en-US" sz="2000" baseline="-25000" dirty="0" smtClean="0"/>
              <a:t>3</a:t>
            </a:r>
            <a:endParaRPr kumimoji="0" lang="en-US" sz="1100" b="0" i="0" u="none" strike="noStrike" cap="none" normalizeH="0" baseline="-25000" dirty="0" smtClean="0">
              <a:ln>
                <a:noFill/>
              </a:ln>
              <a:solidFill>
                <a:schemeClr val="tx1"/>
              </a:solidFill>
              <a:effectLst/>
              <a:latin typeface="Times New Roman" pitchFamily="18" charset="0"/>
            </a:endParaRPr>
          </a:p>
        </p:txBody>
      </p:sp>
      <p:sp>
        <p:nvSpPr>
          <p:cNvPr id="26" name="Oval 25"/>
          <p:cNvSpPr/>
          <p:nvPr/>
        </p:nvSpPr>
        <p:spPr bwMode="auto">
          <a:xfrm>
            <a:off x="2382915" y="4926795"/>
            <a:ext cx="460860" cy="46086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X</a:t>
            </a:r>
            <a:r>
              <a:rPr lang="en-US" sz="2000" baseline="-25000" dirty="0" smtClean="0"/>
              <a:t>1</a:t>
            </a:r>
            <a:endParaRPr kumimoji="0" lang="en-US" sz="1100" b="0" i="0" u="none" strike="noStrike" cap="none" normalizeH="0" baseline="-25000" dirty="0" smtClean="0">
              <a:ln>
                <a:noFill/>
              </a:ln>
              <a:solidFill>
                <a:schemeClr val="tx1"/>
              </a:solidFill>
              <a:effectLst/>
              <a:latin typeface="Times New Roman" pitchFamily="18" charset="0"/>
            </a:endParaRPr>
          </a:p>
        </p:txBody>
      </p:sp>
      <p:cxnSp>
        <p:nvCxnSpPr>
          <p:cNvPr id="27" name="Straight Connector 26"/>
          <p:cNvCxnSpPr>
            <a:stCxn id="24" idx="6"/>
            <a:endCxn id="23" idx="2"/>
          </p:cNvCxnSpPr>
          <p:nvPr/>
        </p:nvCxnSpPr>
        <p:spPr bwMode="auto">
          <a:xfrm>
            <a:off x="5301695" y="5157225"/>
            <a:ext cx="768100" cy="0"/>
          </a:xfrm>
          <a:prstGeom prst="line">
            <a:avLst/>
          </a:prstGeom>
          <a:solidFill>
            <a:schemeClr val="accent1"/>
          </a:solidFill>
          <a:ln w="88900" cap="flat" cmpd="sng" algn="ctr">
            <a:solidFill>
              <a:srgbClr val="FF0000"/>
            </a:solidFill>
            <a:prstDash val="solid"/>
            <a:round/>
            <a:headEnd type="none" w="med" len="med"/>
            <a:tailEnd type="none" w="med" len="med"/>
          </a:ln>
          <a:effectLst/>
        </p:spPr>
      </p:cxnSp>
      <p:cxnSp>
        <p:nvCxnSpPr>
          <p:cNvPr id="30" name="Straight Connector 29"/>
          <p:cNvCxnSpPr>
            <a:stCxn id="26" idx="6"/>
            <a:endCxn id="25" idx="2"/>
          </p:cNvCxnSpPr>
          <p:nvPr/>
        </p:nvCxnSpPr>
        <p:spPr bwMode="auto">
          <a:xfrm>
            <a:off x="2843775" y="5157225"/>
            <a:ext cx="768100" cy="0"/>
          </a:xfrm>
          <a:prstGeom prst="line">
            <a:avLst/>
          </a:prstGeom>
          <a:solidFill>
            <a:schemeClr val="accent1"/>
          </a:solidFill>
          <a:ln w="88900" cap="flat" cmpd="sng" algn="ctr">
            <a:solidFill>
              <a:srgbClr val="FF0000"/>
            </a:solidFill>
            <a:prstDash val="solid"/>
            <a:round/>
            <a:headEnd type="none" w="med" len="med"/>
            <a:tailEnd type="none" w="med" len="med"/>
          </a:ln>
          <a:effectLst/>
        </p:spPr>
      </p:cxnSp>
      <p:sp>
        <p:nvSpPr>
          <p:cNvPr id="33" name="Oval 32"/>
          <p:cNvSpPr/>
          <p:nvPr/>
        </p:nvSpPr>
        <p:spPr bwMode="auto">
          <a:xfrm>
            <a:off x="5493720" y="4005075"/>
            <a:ext cx="460860" cy="46086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X</a:t>
            </a:r>
            <a:r>
              <a:rPr lang="en-US" sz="2000" baseline="-25000" dirty="0" smtClean="0"/>
              <a:t>5</a:t>
            </a:r>
            <a:endParaRPr kumimoji="0" lang="en-US" sz="1100" b="0" i="0" u="none" strike="noStrike" cap="none" normalizeH="0" baseline="-25000" dirty="0" smtClean="0">
              <a:ln>
                <a:noFill/>
              </a:ln>
              <a:solidFill>
                <a:schemeClr val="tx1"/>
              </a:solidFill>
              <a:effectLst/>
              <a:latin typeface="Times New Roman" pitchFamily="18" charset="0"/>
            </a:endParaRPr>
          </a:p>
        </p:txBody>
      </p:sp>
      <p:sp>
        <p:nvSpPr>
          <p:cNvPr id="34" name="Oval 33"/>
          <p:cNvSpPr/>
          <p:nvPr/>
        </p:nvSpPr>
        <p:spPr bwMode="auto">
          <a:xfrm>
            <a:off x="2997395" y="4005075"/>
            <a:ext cx="460860" cy="46086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X</a:t>
            </a:r>
            <a:r>
              <a:rPr lang="en-US" sz="2000" baseline="-25000" dirty="0" smtClean="0"/>
              <a:t>1</a:t>
            </a:r>
            <a:endParaRPr kumimoji="0" lang="en-US" sz="1100" b="0" i="0" u="none" strike="noStrike" cap="none" normalizeH="0" baseline="-25000" dirty="0" smtClean="0">
              <a:ln>
                <a:noFill/>
              </a:ln>
              <a:solidFill>
                <a:schemeClr val="tx1"/>
              </a:solidFill>
              <a:effectLst/>
              <a:latin typeface="Times New Roman" pitchFamily="18" charset="0"/>
            </a:endParaRPr>
          </a:p>
        </p:txBody>
      </p:sp>
      <p:cxnSp>
        <p:nvCxnSpPr>
          <p:cNvPr id="35" name="Straight Connector 34"/>
          <p:cNvCxnSpPr>
            <a:stCxn id="34" idx="6"/>
            <a:endCxn id="33" idx="2"/>
          </p:cNvCxnSpPr>
          <p:nvPr/>
        </p:nvCxnSpPr>
        <p:spPr bwMode="auto">
          <a:xfrm>
            <a:off x="3458255" y="4235505"/>
            <a:ext cx="2035465" cy="0"/>
          </a:xfrm>
          <a:prstGeom prst="line">
            <a:avLst/>
          </a:prstGeom>
          <a:solidFill>
            <a:schemeClr val="accent1"/>
          </a:solidFill>
          <a:ln w="88900" cap="flat" cmpd="sng" algn="ctr">
            <a:solidFill>
              <a:srgbClr val="FF0000"/>
            </a:solidFill>
            <a:prstDash val="solid"/>
            <a:round/>
            <a:headEnd type="none" w="med" len="med"/>
            <a:tailEnd type="none" w="med" len="med"/>
          </a:ln>
          <a:effectLst/>
        </p:spPr>
      </p:cxnSp>
      <p:sp>
        <p:nvSpPr>
          <p:cNvPr id="38" name="Oval 37"/>
          <p:cNvSpPr/>
          <p:nvPr/>
        </p:nvSpPr>
        <p:spPr bwMode="auto">
          <a:xfrm>
            <a:off x="4264760" y="3275380"/>
            <a:ext cx="460860" cy="46086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X</a:t>
            </a:r>
            <a:r>
              <a:rPr lang="en-US" sz="2000" baseline="-25000" dirty="0" smtClean="0"/>
              <a:t>1</a:t>
            </a:r>
            <a:endParaRPr kumimoji="0" lang="en-US" sz="1100" b="0" i="0" u="none" strike="noStrike" cap="none" normalizeH="0" baseline="-2500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0828169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Interleaved Filter 2</a:t>
            </a:r>
            <a:endParaRPr lang="en-US" dirty="0"/>
          </a:p>
        </p:txBody>
      </p:sp>
      <p:sp>
        <p:nvSpPr>
          <p:cNvPr id="3" name="Content Placeholder 2"/>
          <p:cNvSpPr>
            <a:spLocks noGrp="1"/>
          </p:cNvSpPr>
          <p:nvPr>
            <p:ph idx="1"/>
          </p:nvPr>
        </p:nvSpPr>
        <p:spPr>
          <a:xfrm>
            <a:off x="609600" y="1228300"/>
            <a:ext cx="8302388" cy="5388316"/>
          </a:xfrm>
        </p:spPr>
        <p:txBody>
          <a:bodyPr>
            <a:normAutofit fontScale="92500" lnSpcReduction="20000"/>
          </a:bodyPr>
          <a:lstStyle/>
          <a:p>
            <a:r>
              <a:rPr lang="en-US" dirty="0" smtClean="0"/>
              <a:t>Algorithm</a:t>
            </a:r>
          </a:p>
          <a:p>
            <a:pPr lvl="1">
              <a:buNone/>
            </a:pPr>
            <a:r>
              <a:rPr lang="en-US" dirty="0" smtClean="0"/>
              <a:t>  InterleavedFilter1(T,W={f</a:t>
            </a:r>
            <a:r>
              <a:rPr lang="en-US" baseline="-25000" dirty="0" smtClean="0"/>
              <a:t>1</a:t>
            </a:r>
            <a:r>
              <a:rPr lang="en-US" dirty="0" smtClean="0"/>
              <a:t>…</a:t>
            </a:r>
            <a:r>
              <a:rPr lang="en-US" dirty="0" err="1" smtClean="0"/>
              <a:t>f</a:t>
            </a:r>
            <a:r>
              <a:rPr lang="en-US" baseline="-25000" dirty="0" err="1" smtClean="0"/>
              <a:t>K</a:t>
            </a:r>
            <a:r>
              <a:rPr lang="en-US" dirty="0" smtClean="0"/>
              <a:t>})</a:t>
            </a:r>
          </a:p>
          <a:p>
            <a:pPr lvl="2"/>
            <a:r>
              <a:rPr lang="en-US" dirty="0" smtClean="0"/>
              <a:t>Pick random f’ from W</a:t>
            </a:r>
          </a:p>
          <a:p>
            <a:pPr lvl="2"/>
            <a:r>
              <a:rPr lang="en-US" dirty="0" smtClean="0">
                <a:sym typeface="Symbol"/>
              </a:rPr>
              <a:t></a:t>
            </a:r>
            <a:r>
              <a:rPr lang="en-US" dirty="0" smtClean="0"/>
              <a:t>=1/(TK</a:t>
            </a:r>
            <a:r>
              <a:rPr lang="en-US" baseline="30000" dirty="0" smtClean="0"/>
              <a:t>2</a:t>
            </a:r>
            <a:r>
              <a:rPr lang="en-US" dirty="0" smtClean="0"/>
              <a:t>)</a:t>
            </a:r>
          </a:p>
          <a:p>
            <a:pPr lvl="2"/>
            <a:r>
              <a:rPr lang="en-US" dirty="0" smtClean="0"/>
              <a:t>WHILE |W|&gt;1</a:t>
            </a:r>
          </a:p>
          <a:p>
            <a:pPr lvl="3"/>
            <a:r>
              <a:rPr lang="en-US" dirty="0" smtClean="0"/>
              <a:t>FOR b </a:t>
            </a:r>
            <a:r>
              <a:rPr lang="en-US" dirty="0" smtClean="0">
                <a:latin typeface="cmsy10"/>
              </a:rPr>
              <a:t>2</a:t>
            </a:r>
            <a:r>
              <a:rPr lang="en-US" dirty="0" smtClean="0"/>
              <a:t> W DO </a:t>
            </a:r>
          </a:p>
          <a:p>
            <a:pPr lvl="4"/>
            <a:r>
              <a:rPr lang="en-US" dirty="0" smtClean="0"/>
              <a:t>duel(</a:t>
            </a:r>
            <a:r>
              <a:rPr lang="en-US" dirty="0" err="1" smtClean="0"/>
              <a:t>f’,f</a:t>
            </a:r>
            <a:r>
              <a:rPr lang="en-US" dirty="0" smtClean="0"/>
              <a:t>)</a:t>
            </a:r>
          </a:p>
          <a:p>
            <a:pPr lvl="4"/>
            <a:r>
              <a:rPr lang="en-US" dirty="0" smtClean="0"/>
              <a:t>update P</a:t>
            </a:r>
            <a:r>
              <a:rPr lang="en-US" baseline="-25000" dirty="0" smtClean="0"/>
              <a:t>f</a:t>
            </a:r>
            <a:r>
              <a:rPr lang="en-US" dirty="0" smtClean="0"/>
              <a:t> </a:t>
            </a:r>
          </a:p>
          <a:p>
            <a:pPr lvl="3"/>
            <a:r>
              <a:rPr lang="en-US" dirty="0" smtClean="0"/>
              <a:t>t=t+1 </a:t>
            </a:r>
          </a:p>
          <a:p>
            <a:pPr lvl="3"/>
            <a:r>
              <a:rPr lang="en-US" dirty="0" smtClean="0"/>
              <a:t>c</a:t>
            </a:r>
            <a:r>
              <a:rPr lang="en-US" baseline="-25000" dirty="0" smtClean="0"/>
              <a:t>t</a:t>
            </a:r>
            <a:r>
              <a:rPr lang="en-US" dirty="0" smtClean="0"/>
              <a:t>=(log(1/</a:t>
            </a:r>
            <a:r>
              <a:rPr lang="en-US" dirty="0" smtClean="0">
                <a:sym typeface="Symbol"/>
              </a:rPr>
              <a:t></a:t>
            </a:r>
            <a:r>
              <a:rPr lang="en-US" dirty="0" smtClean="0"/>
              <a:t>)/</a:t>
            </a:r>
            <a:r>
              <a:rPr lang="en-US" dirty="0" smtClean="0">
                <a:latin typeface="Times New Roman"/>
              </a:rPr>
              <a:t>t)</a:t>
            </a:r>
            <a:r>
              <a:rPr lang="en-US" baseline="30000" dirty="0" smtClean="0">
                <a:latin typeface="Times New Roman"/>
              </a:rPr>
              <a:t>0.5</a:t>
            </a:r>
            <a:endParaRPr lang="en-US" dirty="0" smtClean="0">
              <a:latin typeface="Times New Roman"/>
            </a:endParaRPr>
          </a:p>
          <a:p>
            <a:pPr lvl="3"/>
            <a:r>
              <a:rPr lang="en-US" dirty="0" smtClean="0"/>
              <a:t>Remove all f from W with P</a:t>
            </a:r>
            <a:r>
              <a:rPr lang="en-US" baseline="-25000" dirty="0" smtClean="0"/>
              <a:t>f</a:t>
            </a:r>
            <a:r>
              <a:rPr lang="en-US" dirty="0" smtClean="0"/>
              <a:t>  &lt; 0.5-c</a:t>
            </a:r>
            <a:r>
              <a:rPr lang="en-US" baseline="-25000" dirty="0" smtClean="0"/>
              <a:t>t</a:t>
            </a:r>
            <a:r>
              <a:rPr lang="en-US" dirty="0" smtClean="0"/>
              <a:t>	[</a:t>
            </a:r>
            <a:r>
              <a:rPr lang="en-US" cap="small" dirty="0" smtClean="0"/>
              <a:t>worse with </a:t>
            </a:r>
            <a:r>
              <a:rPr lang="en-US" cap="small" dirty="0" err="1" smtClean="0"/>
              <a:t>prob</a:t>
            </a:r>
            <a:r>
              <a:rPr lang="en-US" cap="small" dirty="0" smtClean="0"/>
              <a:t> 1-</a:t>
            </a:r>
            <a:r>
              <a:rPr lang="en-US" cap="small" dirty="0" smtClean="0">
                <a:sym typeface="Symbol"/>
              </a:rPr>
              <a:t></a:t>
            </a:r>
            <a:r>
              <a:rPr lang="en-US" dirty="0" smtClean="0">
                <a:sym typeface="Symbol"/>
              </a:rPr>
              <a:t>]</a:t>
            </a:r>
          </a:p>
          <a:p>
            <a:pPr lvl="3"/>
            <a:r>
              <a:rPr lang="en-US" dirty="0" smtClean="0"/>
              <a:t>IF there exists f’’ with P</a:t>
            </a:r>
            <a:r>
              <a:rPr lang="en-US" baseline="-25000" dirty="0" smtClean="0"/>
              <a:t>f’’</a:t>
            </a:r>
            <a:r>
              <a:rPr lang="en-US" dirty="0" smtClean="0"/>
              <a:t> &gt; 0.5+c</a:t>
            </a:r>
            <a:r>
              <a:rPr lang="en-US" baseline="-25000" dirty="0" smtClean="0"/>
              <a:t>t</a:t>
            </a:r>
            <a:r>
              <a:rPr lang="en-US" dirty="0" smtClean="0"/>
              <a:t>  	[</a:t>
            </a:r>
            <a:r>
              <a:rPr lang="en-US" cap="small" dirty="0" smtClean="0"/>
              <a:t>better with </a:t>
            </a:r>
            <a:r>
              <a:rPr lang="en-US" cap="small" dirty="0" err="1" smtClean="0"/>
              <a:t>prob</a:t>
            </a:r>
            <a:r>
              <a:rPr lang="en-US" cap="small" dirty="0" smtClean="0"/>
              <a:t> 1-</a:t>
            </a:r>
            <a:r>
              <a:rPr lang="en-US" cap="small" dirty="0" smtClean="0">
                <a:sym typeface="Symbol"/>
              </a:rPr>
              <a:t></a:t>
            </a:r>
            <a:r>
              <a:rPr lang="en-US" dirty="0" smtClean="0">
                <a:sym typeface="Symbol"/>
              </a:rPr>
              <a:t>]</a:t>
            </a:r>
            <a:endParaRPr lang="en-US" dirty="0" smtClean="0"/>
          </a:p>
          <a:p>
            <a:pPr lvl="4"/>
            <a:r>
              <a:rPr lang="en-US" dirty="0" smtClean="0"/>
              <a:t>Remove f’ from W</a:t>
            </a:r>
          </a:p>
          <a:p>
            <a:pPr lvl="4"/>
            <a:r>
              <a:rPr lang="en-US" dirty="0" smtClean="0"/>
              <a:t>Remove all f from W that are empirically inferior to f’</a:t>
            </a:r>
          </a:p>
          <a:p>
            <a:pPr lvl="4"/>
            <a:r>
              <a:rPr lang="en-US" dirty="0" smtClean="0"/>
              <a:t>f‘=f’’; t=0</a:t>
            </a:r>
          </a:p>
          <a:p>
            <a:pPr lvl="2"/>
            <a:r>
              <a:rPr lang="en-US" dirty="0" smtClean="0"/>
              <a:t>UNTIL T: duel(</a:t>
            </a:r>
            <a:r>
              <a:rPr lang="en-US" dirty="0" err="1" smtClean="0"/>
              <a:t>f’,f</a:t>
            </a:r>
            <a:r>
              <a:rPr lang="en-US" dirty="0" smtClean="0"/>
              <a:t>’)</a:t>
            </a:r>
          </a:p>
        </p:txBody>
      </p:sp>
      <p:sp>
        <p:nvSpPr>
          <p:cNvPr id="4" name="TextBox 3"/>
          <p:cNvSpPr txBox="1"/>
          <p:nvPr/>
        </p:nvSpPr>
        <p:spPr>
          <a:xfrm>
            <a:off x="7496158" y="6339616"/>
            <a:ext cx="1251240" cy="276999"/>
          </a:xfrm>
          <a:prstGeom prst="rect">
            <a:avLst/>
          </a:prstGeom>
          <a:noFill/>
        </p:spPr>
        <p:txBody>
          <a:bodyPr wrap="none" rtlCol="0">
            <a:spAutoFit/>
          </a:bodyPr>
          <a:lstStyle/>
          <a:p>
            <a:r>
              <a:rPr lang="en-US" dirty="0" smtClean="0"/>
              <a:t>[Yue</a:t>
            </a:r>
            <a:r>
              <a:rPr lang="en-US" dirty="0"/>
              <a:t> </a:t>
            </a:r>
            <a:r>
              <a:rPr lang="en-US" dirty="0" smtClean="0"/>
              <a:t>et al., 2009]</a:t>
            </a:r>
            <a:endParaRPr lang="en-US" dirty="0"/>
          </a:p>
        </p:txBody>
      </p:sp>
      <p:graphicFrame>
        <p:nvGraphicFramePr>
          <p:cNvPr id="11" name="Table 10"/>
          <p:cNvGraphicFramePr>
            <a:graphicFrameLocks noGrp="1"/>
          </p:cNvGraphicFramePr>
          <p:nvPr/>
        </p:nvGraphicFramePr>
        <p:xfrm>
          <a:off x="5465938" y="1194509"/>
          <a:ext cx="3316395" cy="736600"/>
        </p:xfrm>
        <a:graphic>
          <a:graphicData uri="http://schemas.openxmlformats.org/drawingml/2006/table">
            <a:tbl>
              <a:tblPr firstRow="1" bandRow="1">
                <a:tableStyleId>{5C22544A-7EE6-4342-B048-85BDC9FD1C3A}</a:tableStyleId>
              </a:tblPr>
              <a:tblGrid>
                <a:gridCol w="663279"/>
                <a:gridCol w="663279"/>
                <a:gridCol w="663279"/>
                <a:gridCol w="663279"/>
                <a:gridCol w="663279"/>
              </a:tblGrid>
              <a:tr h="308970">
                <a:tc>
                  <a:txBody>
                    <a:bodyPr/>
                    <a:lstStyle/>
                    <a:p>
                      <a:pPr algn="ctr"/>
                      <a:r>
                        <a:rPr lang="en-US" dirty="0" smtClean="0"/>
                        <a:t>f</a:t>
                      </a:r>
                      <a:r>
                        <a:rPr lang="en-US" baseline="-25000" dirty="0" smtClean="0"/>
                        <a:t>1</a:t>
                      </a:r>
                      <a:endParaRPr lang="en-US" dirty="0"/>
                    </a:p>
                  </a:txBody>
                  <a:tcPr/>
                </a:tc>
                <a:tc>
                  <a:txBody>
                    <a:bodyPr/>
                    <a:lstStyle/>
                    <a:p>
                      <a:pPr algn="ctr"/>
                      <a:r>
                        <a:rPr lang="en-US" dirty="0" smtClean="0"/>
                        <a:t>f</a:t>
                      </a:r>
                      <a:r>
                        <a:rPr lang="en-US" baseline="-25000" dirty="0" smtClean="0"/>
                        <a:t>2</a:t>
                      </a:r>
                      <a:endParaRPr lang="en-US" dirty="0"/>
                    </a:p>
                  </a:txBody>
                  <a:tcPr/>
                </a:tc>
                <a:tc>
                  <a:txBody>
                    <a:bodyPr/>
                    <a:lstStyle/>
                    <a:p>
                      <a:pPr algn="ctr"/>
                      <a:r>
                        <a:rPr lang="en-US" dirty="0" smtClean="0">
                          <a:solidFill>
                            <a:srgbClr val="FF0000"/>
                          </a:solidFill>
                        </a:rPr>
                        <a:t>f’=f</a:t>
                      </a:r>
                      <a:r>
                        <a:rPr lang="en-US" baseline="-25000" dirty="0" smtClean="0">
                          <a:solidFill>
                            <a:srgbClr val="FF0000"/>
                          </a:solidFill>
                        </a:rPr>
                        <a:t>3</a:t>
                      </a:r>
                      <a:endParaRPr lang="en-US" dirty="0">
                        <a:solidFill>
                          <a:srgbClr val="FF0000"/>
                        </a:solidFill>
                      </a:endParaRPr>
                    </a:p>
                  </a:txBody>
                  <a:tcPr/>
                </a:tc>
                <a:tc>
                  <a:txBody>
                    <a:bodyPr/>
                    <a:lstStyle/>
                    <a:p>
                      <a:pPr algn="ctr"/>
                      <a:r>
                        <a:rPr lang="en-US" dirty="0" smtClean="0"/>
                        <a:t>f</a:t>
                      </a:r>
                      <a:r>
                        <a:rPr lang="en-US" baseline="-25000" dirty="0" smtClean="0"/>
                        <a:t>4</a:t>
                      </a:r>
                      <a:endParaRPr lang="en-US" dirty="0"/>
                    </a:p>
                  </a:txBody>
                  <a:tcPr/>
                </a:tc>
                <a:tc>
                  <a:txBody>
                    <a:bodyPr/>
                    <a:lstStyle/>
                    <a:p>
                      <a:pPr algn="ctr"/>
                      <a:r>
                        <a:rPr lang="en-US" dirty="0" smtClean="0"/>
                        <a:t>f</a:t>
                      </a:r>
                      <a:r>
                        <a:rPr lang="en-US" baseline="-25000" dirty="0" smtClean="0"/>
                        <a:t>5</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0/0</a:t>
                      </a:r>
                    </a:p>
                  </a:txBody>
                  <a:tcPr/>
                </a:tc>
              </a:tr>
            </a:tbl>
          </a:graphicData>
        </a:graphic>
      </p:graphicFrame>
      <p:graphicFrame>
        <p:nvGraphicFramePr>
          <p:cNvPr id="12" name="Table 11"/>
          <p:cNvGraphicFramePr>
            <a:graphicFrameLocks noGrp="1"/>
          </p:cNvGraphicFramePr>
          <p:nvPr/>
        </p:nvGraphicFramePr>
        <p:xfrm>
          <a:off x="5454562" y="2029309"/>
          <a:ext cx="3316395" cy="736600"/>
        </p:xfrm>
        <a:graphic>
          <a:graphicData uri="http://schemas.openxmlformats.org/drawingml/2006/table">
            <a:tbl>
              <a:tblPr firstRow="1" bandRow="1">
                <a:tableStyleId>{5C22544A-7EE6-4342-B048-85BDC9FD1C3A}</a:tableStyleId>
              </a:tblPr>
              <a:tblGrid>
                <a:gridCol w="663279"/>
                <a:gridCol w="663279"/>
                <a:gridCol w="663279"/>
                <a:gridCol w="663279"/>
                <a:gridCol w="663279"/>
              </a:tblGrid>
              <a:tr h="308970">
                <a:tc>
                  <a:txBody>
                    <a:bodyPr/>
                    <a:lstStyle/>
                    <a:p>
                      <a:pPr algn="ctr"/>
                      <a:r>
                        <a:rPr lang="en-US" dirty="0" smtClean="0"/>
                        <a:t>f</a:t>
                      </a:r>
                      <a:r>
                        <a:rPr lang="en-US" baseline="-25000" dirty="0" smtClean="0"/>
                        <a:t>1</a:t>
                      </a:r>
                      <a:endParaRPr lang="en-US" dirty="0"/>
                    </a:p>
                  </a:txBody>
                  <a:tcPr/>
                </a:tc>
                <a:tc>
                  <a:txBody>
                    <a:bodyPr/>
                    <a:lstStyle/>
                    <a:p>
                      <a:pPr algn="ctr"/>
                      <a:r>
                        <a:rPr lang="en-US" dirty="0" smtClean="0"/>
                        <a:t>f</a:t>
                      </a:r>
                      <a:r>
                        <a:rPr lang="en-US" baseline="-25000" dirty="0" smtClean="0"/>
                        <a:t>2</a:t>
                      </a:r>
                      <a:endParaRPr lang="en-US" dirty="0"/>
                    </a:p>
                  </a:txBody>
                  <a:tcPr/>
                </a:tc>
                <a:tc>
                  <a:txBody>
                    <a:bodyPr/>
                    <a:lstStyle/>
                    <a:p>
                      <a:pPr algn="ctr"/>
                      <a:r>
                        <a:rPr lang="en-US" smtClean="0">
                          <a:solidFill>
                            <a:srgbClr val="FF0000"/>
                          </a:solidFill>
                        </a:rPr>
                        <a:t>f’=f</a:t>
                      </a:r>
                      <a:r>
                        <a:rPr lang="en-US" baseline="-25000" smtClean="0">
                          <a:solidFill>
                            <a:srgbClr val="FF0000"/>
                          </a:solidFill>
                        </a:rPr>
                        <a:t>3</a:t>
                      </a:r>
                      <a:endParaRPr lang="en-US" dirty="0">
                        <a:solidFill>
                          <a:srgbClr val="FF0000"/>
                        </a:solidFill>
                      </a:endParaRPr>
                    </a:p>
                  </a:txBody>
                  <a:tcPr/>
                </a:tc>
                <a:tc>
                  <a:txBody>
                    <a:bodyPr/>
                    <a:lstStyle/>
                    <a:p>
                      <a:pPr algn="ctr"/>
                      <a:r>
                        <a:rPr lang="en-US" dirty="0" smtClean="0"/>
                        <a:t>f</a:t>
                      </a:r>
                      <a:r>
                        <a:rPr lang="en-US" baseline="-25000" dirty="0" smtClean="0"/>
                        <a:t>4</a:t>
                      </a:r>
                      <a:endParaRPr lang="en-US" dirty="0"/>
                    </a:p>
                  </a:txBody>
                  <a:tcPr/>
                </a:tc>
                <a:tc>
                  <a:txBody>
                    <a:bodyPr/>
                    <a:lstStyle/>
                    <a:p>
                      <a:pPr algn="ctr"/>
                      <a:r>
                        <a:rPr lang="en-US" dirty="0" smtClean="0"/>
                        <a:t>f</a:t>
                      </a:r>
                      <a:r>
                        <a:rPr lang="en-US" baseline="-25000" dirty="0" smtClean="0"/>
                        <a:t>5</a:t>
                      </a:r>
                      <a:endParaRPr lang="en-US" dirty="0"/>
                    </a:p>
                  </a:txBody>
                  <a:tcPr/>
                </a:tc>
              </a:tr>
              <a:tr h="370840">
                <a:tc>
                  <a:txBody>
                    <a:bodyPr/>
                    <a:lstStyle/>
                    <a:p>
                      <a:pPr algn="ctr"/>
                      <a:r>
                        <a:rPr lang="en-US" dirty="0" smtClean="0"/>
                        <a:t>8/2</a:t>
                      </a:r>
                      <a:endParaRPr lang="en-US" dirty="0"/>
                    </a:p>
                  </a:txBody>
                  <a:tcPr/>
                </a:tc>
                <a:tc>
                  <a:txBody>
                    <a:bodyPr/>
                    <a:lstStyle/>
                    <a:p>
                      <a:pPr algn="ctr"/>
                      <a:r>
                        <a:rPr lang="en-US" dirty="0" smtClean="0"/>
                        <a:t>7/3</a:t>
                      </a:r>
                      <a:endParaRPr lang="en-US" dirty="0"/>
                    </a:p>
                  </a:txBody>
                  <a:tcPr/>
                </a:tc>
                <a:tc>
                  <a:txBody>
                    <a:bodyPr/>
                    <a:lstStyle/>
                    <a:p>
                      <a:pPr algn="ctr"/>
                      <a:endParaRPr lang="en-US" dirty="0"/>
                    </a:p>
                  </a:txBody>
                  <a:tcPr/>
                </a:tc>
                <a:tc>
                  <a:txBody>
                    <a:bodyPr/>
                    <a:lstStyle/>
                    <a:p>
                      <a:pPr algn="ctr"/>
                      <a:r>
                        <a:rPr lang="en-US" dirty="0" smtClean="0"/>
                        <a:t>4/6</a:t>
                      </a:r>
                      <a:endParaRPr lang="en-US" dirty="0"/>
                    </a:p>
                  </a:txBody>
                  <a:tcPr/>
                </a:tc>
                <a:tc>
                  <a:txBody>
                    <a:bodyPr/>
                    <a:lstStyle/>
                    <a:p>
                      <a:pPr algn="ctr"/>
                      <a:r>
                        <a:rPr lang="en-US" dirty="0" smtClean="0"/>
                        <a:t>1/9</a:t>
                      </a:r>
                      <a:endParaRPr lang="en-US" dirty="0"/>
                    </a:p>
                  </a:txBody>
                  <a:tcPr/>
                </a:tc>
              </a:tr>
            </a:tbl>
          </a:graphicData>
        </a:graphic>
      </p:graphicFrame>
      <p:graphicFrame>
        <p:nvGraphicFramePr>
          <p:cNvPr id="13" name="Table 12"/>
          <p:cNvGraphicFramePr>
            <a:graphicFrameLocks noGrp="1"/>
          </p:cNvGraphicFramePr>
          <p:nvPr/>
        </p:nvGraphicFramePr>
        <p:xfrm>
          <a:off x="5456834" y="2836813"/>
          <a:ext cx="3316395" cy="736600"/>
        </p:xfrm>
        <a:graphic>
          <a:graphicData uri="http://schemas.openxmlformats.org/drawingml/2006/table">
            <a:tbl>
              <a:tblPr firstRow="1" bandRow="1">
                <a:tableStyleId>{5C22544A-7EE6-4342-B048-85BDC9FD1C3A}</a:tableStyleId>
              </a:tblPr>
              <a:tblGrid>
                <a:gridCol w="663279"/>
                <a:gridCol w="663279"/>
                <a:gridCol w="663279"/>
                <a:gridCol w="663279"/>
                <a:gridCol w="663279"/>
              </a:tblGrid>
              <a:tr h="308970">
                <a:tc>
                  <a:txBody>
                    <a:bodyPr/>
                    <a:lstStyle/>
                    <a:p>
                      <a:pPr algn="ctr"/>
                      <a:r>
                        <a:rPr lang="en-US" dirty="0" smtClean="0"/>
                        <a:t>f</a:t>
                      </a:r>
                      <a:r>
                        <a:rPr lang="en-US" baseline="-25000" dirty="0" smtClean="0"/>
                        <a:t>1</a:t>
                      </a:r>
                      <a:endParaRPr lang="en-US" dirty="0"/>
                    </a:p>
                  </a:txBody>
                  <a:tcPr/>
                </a:tc>
                <a:tc>
                  <a:txBody>
                    <a:bodyPr/>
                    <a:lstStyle/>
                    <a:p>
                      <a:pPr algn="ctr"/>
                      <a:r>
                        <a:rPr lang="en-US" dirty="0" smtClean="0"/>
                        <a:t>f</a:t>
                      </a:r>
                      <a:r>
                        <a:rPr lang="en-US" baseline="-25000" dirty="0" smtClean="0"/>
                        <a:t>2</a:t>
                      </a:r>
                      <a:endParaRPr lang="en-US" dirty="0"/>
                    </a:p>
                  </a:txBody>
                  <a:tcPr/>
                </a:tc>
                <a:tc>
                  <a:txBody>
                    <a:bodyPr/>
                    <a:lstStyle/>
                    <a:p>
                      <a:pPr algn="ctr"/>
                      <a:r>
                        <a:rPr lang="en-US" dirty="0" smtClean="0">
                          <a:solidFill>
                            <a:srgbClr val="FF0000"/>
                          </a:solidFill>
                        </a:rPr>
                        <a:t>f’=f</a:t>
                      </a:r>
                      <a:r>
                        <a:rPr lang="en-US" baseline="-25000" dirty="0" smtClean="0">
                          <a:solidFill>
                            <a:srgbClr val="FF0000"/>
                          </a:solidFill>
                        </a:rPr>
                        <a:t>3</a:t>
                      </a:r>
                      <a:endParaRPr lang="en-US" dirty="0">
                        <a:solidFill>
                          <a:srgbClr val="FF0000"/>
                        </a:solidFill>
                      </a:endParaRPr>
                    </a:p>
                  </a:txBody>
                  <a:tcPr/>
                </a:tc>
                <a:tc>
                  <a:txBody>
                    <a:bodyPr/>
                    <a:lstStyle/>
                    <a:p>
                      <a:pPr algn="ctr"/>
                      <a:r>
                        <a:rPr lang="en-US" dirty="0" smtClean="0"/>
                        <a:t>f</a:t>
                      </a:r>
                      <a:r>
                        <a:rPr lang="en-US" baseline="-25000" dirty="0" smtClean="0"/>
                        <a:t>4</a:t>
                      </a:r>
                      <a:endParaRPr lang="en-US" dirty="0"/>
                    </a:p>
                  </a:txBody>
                  <a:tcPr/>
                </a:tc>
                <a:tc>
                  <a:txBody>
                    <a:bodyPr/>
                    <a:lstStyle/>
                    <a:p>
                      <a:pPr algn="ctr"/>
                      <a:endParaRPr lang="en-US" dirty="0"/>
                    </a:p>
                  </a:txBody>
                  <a:tcPr/>
                </a:tc>
              </a:tr>
              <a:tr h="370840">
                <a:tc>
                  <a:txBody>
                    <a:bodyPr/>
                    <a:lstStyle/>
                    <a:p>
                      <a:pPr algn="ctr"/>
                      <a:r>
                        <a:rPr lang="en-US" dirty="0" smtClean="0"/>
                        <a:t>13/2</a:t>
                      </a:r>
                      <a:endParaRPr lang="en-US" dirty="0"/>
                    </a:p>
                  </a:txBody>
                  <a:tcPr/>
                </a:tc>
                <a:tc>
                  <a:txBody>
                    <a:bodyPr/>
                    <a:lstStyle/>
                    <a:p>
                      <a:pPr algn="ctr"/>
                      <a:r>
                        <a:rPr lang="en-US" dirty="0" smtClean="0"/>
                        <a:t>11/4</a:t>
                      </a:r>
                      <a:endParaRPr lang="en-US" dirty="0"/>
                    </a:p>
                  </a:txBody>
                  <a:tcPr/>
                </a:tc>
                <a:tc>
                  <a:txBody>
                    <a:bodyPr/>
                    <a:lstStyle/>
                    <a:p>
                      <a:pPr algn="ctr"/>
                      <a:endParaRPr lang="en-US" dirty="0"/>
                    </a:p>
                  </a:txBody>
                  <a:tcPr/>
                </a:tc>
                <a:tc>
                  <a:txBody>
                    <a:bodyPr/>
                    <a:lstStyle/>
                    <a:p>
                      <a:pPr algn="ctr"/>
                      <a:r>
                        <a:rPr lang="en-US" dirty="0" smtClean="0"/>
                        <a:t>7/8</a:t>
                      </a:r>
                      <a:endParaRPr lang="en-US" dirty="0"/>
                    </a:p>
                  </a:txBody>
                  <a:tcPr/>
                </a:tc>
                <a:tc>
                  <a:txBody>
                    <a:bodyPr/>
                    <a:lstStyle/>
                    <a:p>
                      <a:pPr algn="ctr"/>
                      <a:r>
                        <a:rPr lang="en-US" dirty="0" smtClean="0"/>
                        <a:t>XX</a:t>
                      </a:r>
                      <a:endParaRPr lang="en-US" dirty="0"/>
                    </a:p>
                  </a:txBody>
                  <a:tcPr/>
                </a:tc>
              </a:tr>
            </a:tbl>
          </a:graphicData>
        </a:graphic>
      </p:graphicFrame>
      <p:graphicFrame>
        <p:nvGraphicFramePr>
          <p:cNvPr id="14" name="Table 13"/>
          <p:cNvGraphicFramePr>
            <a:graphicFrameLocks noGrp="1"/>
          </p:cNvGraphicFramePr>
          <p:nvPr/>
        </p:nvGraphicFramePr>
        <p:xfrm>
          <a:off x="5459106" y="3657965"/>
          <a:ext cx="3316395" cy="736600"/>
        </p:xfrm>
        <a:graphic>
          <a:graphicData uri="http://schemas.openxmlformats.org/drawingml/2006/table">
            <a:tbl>
              <a:tblPr firstRow="1" bandRow="1">
                <a:tableStyleId>{5C22544A-7EE6-4342-B048-85BDC9FD1C3A}</a:tableStyleId>
              </a:tblPr>
              <a:tblGrid>
                <a:gridCol w="663279"/>
                <a:gridCol w="663279"/>
                <a:gridCol w="663279"/>
                <a:gridCol w="663279"/>
                <a:gridCol w="663279"/>
              </a:tblGrid>
              <a:tr h="308970">
                <a:tc>
                  <a:txBody>
                    <a:bodyPr/>
                    <a:lstStyle/>
                    <a:p>
                      <a:pPr algn="ctr"/>
                      <a:r>
                        <a:rPr lang="en-US" dirty="0" smtClean="0">
                          <a:solidFill>
                            <a:srgbClr val="FF0000"/>
                          </a:solidFill>
                        </a:rPr>
                        <a:t>f’=f</a:t>
                      </a:r>
                      <a:r>
                        <a:rPr lang="en-US" baseline="-25000" dirty="0" smtClean="0">
                          <a:solidFill>
                            <a:srgbClr val="FF0000"/>
                          </a:solidFill>
                        </a:rPr>
                        <a:t>1</a:t>
                      </a:r>
                      <a:endParaRPr lang="en-US" dirty="0">
                        <a:solidFill>
                          <a:srgbClr val="FF0000"/>
                        </a:solidFill>
                      </a:endParaRPr>
                    </a:p>
                  </a:txBody>
                  <a:tcPr/>
                </a:tc>
                <a:tc>
                  <a:txBody>
                    <a:bodyPr/>
                    <a:lstStyle/>
                    <a:p>
                      <a:pPr algn="ctr"/>
                      <a:r>
                        <a:rPr lang="en-US" dirty="0" smtClean="0"/>
                        <a:t>f</a:t>
                      </a:r>
                      <a:r>
                        <a:rPr lang="en-US" baseline="-25000" dirty="0" smtClean="0"/>
                        <a:t>2</a:t>
                      </a:r>
                      <a:endParaRPr lang="en-US" dirty="0"/>
                    </a:p>
                  </a:txBody>
                  <a:tcPr/>
                </a:tc>
                <a:tc>
                  <a:txBody>
                    <a:bodyPr/>
                    <a:lstStyle/>
                    <a:p>
                      <a:pPr algn="ctr"/>
                      <a:endParaRPr lang="en-US"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f</a:t>
                      </a:r>
                      <a:r>
                        <a:rPr lang="en-US" baseline="-25000" dirty="0" smtClean="0"/>
                        <a:t>4</a:t>
                      </a:r>
                      <a:endParaRPr lang="en-US" dirty="0" smtClean="0"/>
                    </a:p>
                  </a:txBody>
                  <a:tcPr/>
                </a:tc>
                <a:tc>
                  <a:txBody>
                    <a:bodyPr/>
                    <a:lstStyle/>
                    <a:p>
                      <a:pPr algn="ctr"/>
                      <a:endParaRPr lang="en-US" dirty="0"/>
                    </a:p>
                  </a:txBody>
                  <a:tcPr/>
                </a:tc>
              </a:tr>
              <a:tr h="370840">
                <a:tc>
                  <a:txBody>
                    <a:bodyPr/>
                    <a:lstStyle/>
                    <a:p>
                      <a:pPr algn="ctr"/>
                      <a:r>
                        <a:rPr lang="en-US" dirty="0" smtClean="0"/>
                        <a:t>0/0</a:t>
                      </a:r>
                      <a:endParaRPr lang="en-US" dirty="0"/>
                    </a:p>
                  </a:txBody>
                  <a:tcPr/>
                </a:tc>
                <a:tc>
                  <a:txBody>
                    <a:bodyPr/>
                    <a:lstStyle/>
                    <a:p>
                      <a:pPr algn="ctr"/>
                      <a:r>
                        <a:rPr lang="en-US" dirty="0" smtClean="0"/>
                        <a:t>0/0</a:t>
                      </a:r>
                      <a:endParaRPr lang="en-US" dirty="0"/>
                    </a:p>
                  </a:txBody>
                  <a:tcPr/>
                </a:tc>
                <a:tc>
                  <a:txBody>
                    <a:bodyPr/>
                    <a:lstStyle/>
                    <a:p>
                      <a:pPr algn="ctr"/>
                      <a:r>
                        <a:rPr lang="en-US" dirty="0" smtClean="0"/>
                        <a:t>XX</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XX</a:t>
                      </a:r>
                    </a:p>
                  </a:txBody>
                  <a:tcPr/>
                </a:tc>
                <a:tc>
                  <a:txBody>
                    <a:bodyPr/>
                    <a:lstStyle/>
                    <a:p>
                      <a:pPr algn="ctr"/>
                      <a:r>
                        <a:rPr lang="en-US" dirty="0" smtClean="0"/>
                        <a:t>XX</a:t>
                      </a:r>
                      <a:endParaRPr lang="en-US" dirty="0"/>
                    </a:p>
                  </a:txBody>
                  <a:tcPr/>
                </a:tc>
              </a:tr>
            </a:tbl>
          </a:graphicData>
        </a:graphic>
      </p:graphicFrame>
      <p:grpSp>
        <p:nvGrpSpPr>
          <p:cNvPr id="5" name="Group 30"/>
          <p:cNvGrpSpPr/>
          <p:nvPr/>
        </p:nvGrpSpPr>
        <p:grpSpPr>
          <a:xfrm>
            <a:off x="7529185" y="3236975"/>
            <a:ext cx="499265" cy="268835"/>
            <a:chOff x="7529185" y="3236975"/>
            <a:chExt cx="499265" cy="268835"/>
          </a:xfrm>
        </p:grpSpPr>
        <p:cxnSp>
          <p:nvCxnSpPr>
            <p:cNvPr id="27" name="Straight Connector 26"/>
            <p:cNvCxnSpPr/>
            <p:nvPr/>
          </p:nvCxnSpPr>
          <p:spPr bwMode="auto">
            <a:xfrm>
              <a:off x="7529185" y="3236975"/>
              <a:ext cx="499265" cy="268835"/>
            </a:xfrm>
            <a:prstGeom prst="line">
              <a:avLst/>
            </a:prstGeom>
            <a:solidFill>
              <a:schemeClr val="accent1"/>
            </a:solidFill>
            <a:ln w="25400" cap="flat" cmpd="sng" algn="ctr">
              <a:solidFill>
                <a:srgbClr val="C00000"/>
              </a:solidFill>
              <a:prstDash val="solid"/>
              <a:round/>
              <a:headEnd type="none" w="med" len="med"/>
              <a:tailEnd type="none" w="med" len="med"/>
            </a:ln>
            <a:effectLst/>
          </p:spPr>
        </p:cxnSp>
        <p:cxnSp>
          <p:nvCxnSpPr>
            <p:cNvPr id="30" name="Straight Connector 29"/>
            <p:cNvCxnSpPr/>
            <p:nvPr/>
          </p:nvCxnSpPr>
          <p:spPr bwMode="auto">
            <a:xfrm flipH="1">
              <a:off x="7529185" y="3236975"/>
              <a:ext cx="499265" cy="268835"/>
            </a:xfrm>
            <a:prstGeom prst="line">
              <a:avLst/>
            </a:prstGeom>
            <a:solidFill>
              <a:schemeClr val="accent1"/>
            </a:solidFill>
            <a:ln w="25400" cap="flat" cmpd="sng" algn="ctr">
              <a:solidFill>
                <a:srgbClr val="C00000"/>
              </a:solidFill>
              <a:prstDash val="solid"/>
              <a:round/>
              <a:headEnd type="none" w="med" len="med"/>
              <a:tailEnd type="none" w="med" len="med"/>
            </a:ln>
            <a:effectLst/>
          </p:spPr>
        </p:cxnSp>
      </p:grpSp>
      <p:sp>
        <p:nvSpPr>
          <p:cNvPr id="6" name="TextBox 5"/>
          <p:cNvSpPr txBox="1"/>
          <p:nvPr/>
        </p:nvSpPr>
        <p:spPr>
          <a:xfrm>
            <a:off x="350303" y="6347780"/>
            <a:ext cx="6477414" cy="276999"/>
          </a:xfrm>
          <a:prstGeom prst="rect">
            <a:avLst/>
          </a:prstGeom>
          <a:noFill/>
        </p:spPr>
        <p:txBody>
          <a:bodyPr wrap="none" rtlCol="0">
            <a:spAutoFit/>
          </a:bodyPr>
          <a:lstStyle/>
          <a:p>
            <a:pPr marL="0" lvl="1"/>
            <a:r>
              <a:rPr lang="en-US" dirty="0" smtClean="0"/>
              <a:t>Related Algorithms: </a:t>
            </a:r>
            <a:r>
              <a:rPr lang="en-US" dirty="0"/>
              <a:t>[Hofmann, </a:t>
            </a:r>
            <a:r>
              <a:rPr lang="en-US" dirty="0" err="1"/>
              <a:t>Whiteson</a:t>
            </a:r>
            <a:r>
              <a:rPr lang="en-US" dirty="0"/>
              <a:t>, </a:t>
            </a:r>
            <a:r>
              <a:rPr lang="en-US" dirty="0" err="1"/>
              <a:t>Rijke</a:t>
            </a:r>
            <a:r>
              <a:rPr lang="en-US" dirty="0"/>
              <a:t>, 2011] [Yue, Joachims, 2009</a:t>
            </a:r>
            <a:r>
              <a:rPr lang="en-US" dirty="0" smtClean="0"/>
              <a:t>] </a:t>
            </a:r>
            <a:r>
              <a:rPr lang="en-US" dirty="0"/>
              <a:t>[Yue, Joachims, </a:t>
            </a:r>
            <a:r>
              <a:rPr lang="en-US" dirty="0" smtClean="0"/>
              <a:t>2011] </a:t>
            </a:r>
            <a:endParaRPr lang="en-US" dirty="0"/>
          </a:p>
        </p:txBody>
      </p:sp>
    </p:spTree>
    <p:extLst>
      <p:ext uri="{BB962C8B-B14F-4D97-AF65-F5344CB8AC3E}">
        <p14:creationId xmlns:p14="http://schemas.microsoft.com/office/powerpoint/2010/main" val="18331103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a:t>
            </a:r>
            <a:endParaRPr lang="en-US" dirty="0"/>
          </a:p>
        </p:txBody>
      </p:sp>
      <p:sp>
        <p:nvSpPr>
          <p:cNvPr id="3" name="Content Placeholder 2"/>
          <p:cNvSpPr>
            <a:spLocks noGrp="1"/>
          </p:cNvSpPr>
          <p:nvPr>
            <p:ph idx="1"/>
          </p:nvPr>
        </p:nvSpPr>
        <p:spPr>
          <a:xfrm>
            <a:off x="462665" y="1371600"/>
            <a:ext cx="8410695" cy="4976180"/>
          </a:xfrm>
        </p:spPr>
        <p:txBody>
          <a:bodyPr>
            <a:normAutofit fontScale="85000" lnSpcReduction="10000"/>
          </a:bodyPr>
          <a:lstStyle/>
          <a:p>
            <a:r>
              <a:rPr lang="en-US" dirty="0" smtClean="0"/>
              <a:t>Preference Relation: </a:t>
            </a:r>
            <a:r>
              <a:rPr lang="en-US" b="0" dirty="0" err="1" smtClean="0"/>
              <a:t>f</a:t>
            </a:r>
            <a:r>
              <a:rPr lang="en-US" b="0" baseline="-25000" dirty="0" err="1" smtClean="0"/>
              <a:t>i</a:t>
            </a:r>
            <a:r>
              <a:rPr lang="en-US" b="0" dirty="0" smtClean="0"/>
              <a:t> </a:t>
            </a:r>
            <a:r>
              <a:rPr lang="en-US" b="0" dirty="0" smtClean="0">
                <a:latin typeface="cmsy10"/>
                <a:sym typeface="Wingdings" pitchFamily="2" charset="2"/>
              </a:rPr>
              <a:t>Â </a:t>
            </a:r>
            <a:r>
              <a:rPr lang="en-US" b="0" dirty="0" err="1" smtClean="0">
                <a:sym typeface="Wingdings" pitchFamily="2" charset="2"/>
              </a:rPr>
              <a:t>f</a:t>
            </a:r>
            <a:r>
              <a:rPr lang="en-US" b="0" baseline="-25000" dirty="0" err="1" smtClean="0">
                <a:sym typeface="Wingdings" pitchFamily="2" charset="2"/>
              </a:rPr>
              <a:t>j</a:t>
            </a:r>
            <a:r>
              <a:rPr lang="en-US" b="0" dirty="0" smtClean="0">
                <a:latin typeface="cmsy10"/>
                <a:sym typeface="Wingdings" pitchFamily="2" charset="2"/>
              </a:rPr>
              <a:t>  </a:t>
            </a:r>
            <a:r>
              <a:rPr lang="en-US" b="0" dirty="0" smtClean="0">
                <a:sym typeface="Wingdings" pitchFamily="2" charset="2"/>
              </a:rPr>
              <a:t>P(</a:t>
            </a:r>
            <a:r>
              <a:rPr lang="en-US" b="0" dirty="0" err="1" smtClean="0"/>
              <a:t>f</a:t>
            </a:r>
            <a:r>
              <a:rPr lang="en-US" b="0" baseline="-25000" dirty="0" err="1" smtClean="0"/>
              <a:t>i</a:t>
            </a:r>
            <a:r>
              <a:rPr lang="en-US" b="0" dirty="0" smtClean="0"/>
              <a:t> </a:t>
            </a:r>
            <a:r>
              <a:rPr lang="en-US" b="0" dirty="0" smtClean="0">
                <a:latin typeface="cmsy10"/>
                <a:sym typeface="Wingdings" pitchFamily="2" charset="2"/>
              </a:rPr>
              <a:t>Â </a:t>
            </a:r>
            <a:r>
              <a:rPr lang="en-US" b="0" dirty="0" err="1" smtClean="0">
                <a:sym typeface="Wingdings" pitchFamily="2" charset="2"/>
              </a:rPr>
              <a:t>f</a:t>
            </a:r>
            <a:r>
              <a:rPr lang="en-US" b="0" baseline="-25000" dirty="0" err="1" smtClean="0">
                <a:sym typeface="Wingdings" pitchFamily="2" charset="2"/>
              </a:rPr>
              <a:t>j</a:t>
            </a:r>
            <a:r>
              <a:rPr lang="en-US" b="0" dirty="0" smtClean="0"/>
              <a:t>) = 0.5+</a:t>
            </a:r>
            <a:r>
              <a:rPr lang="en-US" b="0" dirty="0" smtClean="0">
                <a:sym typeface="Symbol"/>
              </a:rPr>
              <a:t></a:t>
            </a:r>
            <a:r>
              <a:rPr lang="en-US" b="0" baseline="-25000" dirty="0" err="1" smtClean="0">
                <a:sym typeface="Symbol"/>
              </a:rPr>
              <a:t>i,j</a:t>
            </a:r>
            <a:r>
              <a:rPr lang="en-US" b="0" baseline="-25000" dirty="0" smtClean="0">
                <a:sym typeface="Symbol"/>
              </a:rPr>
              <a:t> </a:t>
            </a:r>
            <a:r>
              <a:rPr lang="en-US" b="0" dirty="0" smtClean="0"/>
              <a:t>&gt; 0.5</a:t>
            </a:r>
            <a:br>
              <a:rPr lang="en-US" b="0" dirty="0" smtClean="0"/>
            </a:br>
            <a:endParaRPr lang="en-US" sz="1000" b="0" dirty="0" smtClean="0"/>
          </a:p>
          <a:p>
            <a:r>
              <a:rPr lang="en-US" dirty="0" smtClean="0"/>
              <a:t>Weak Stochastic Transitivity: </a:t>
            </a:r>
            <a:r>
              <a:rPr lang="en-US" b="0" dirty="0" err="1" smtClean="0"/>
              <a:t>f</a:t>
            </a:r>
            <a:r>
              <a:rPr lang="en-US" b="0" baseline="-25000" dirty="0" err="1" smtClean="0"/>
              <a:t>i</a:t>
            </a:r>
            <a:r>
              <a:rPr lang="en-US" b="0" dirty="0" smtClean="0"/>
              <a:t> </a:t>
            </a:r>
            <a:r>
              <a:rPr lang="en-US" b="0" dirty="0" smtClean="0">
                <a:latin typeface="cmsy10"/>
                <a:sym typeface="Wingdings" pitchFamily="2" charset="2"/>
              </a:rPr>
              <a:t>Â </a:t>
            </a:r>
            <a:r>
              <a:rPr lang="en-US" b="0" dirty="0" err="1" smtClean="0">
                <a:sym typeface="Wingdings" pitchFamily="2" charset="2"/>
              </a:rPr>
              <a:t>f</a:t>
            </a:r>
            <a:r>
              <a:rPr lang="en-US" b="0" baseline="-25000" dirty="0" err="1" smtClean="0">
                <a:sym typeface="Wingdings" pitchFamily="2" charset="2"/>
              </a:rPr>
              <a:t>j</a:t>
            </a:r>
            <a:r>
              <a:rPr lang="en-US" b="0" dirty="0" smtClean="0">
                <a:sym typeface="Wingdings" pitchFamily="2" charset="2"/>
              </a:rPr>
              <a:t> </a:t>
            </a:r>
            <a:r>
              <a:rPr lang="en-US" b="0" dirty="0" smtClean="0"/>
              <a:t>and </a:t>
            </a:r>
            <a:r>
              <a:rPr lang="en-US" b="0" dirty="0" err="1" smtClean="0"/>
              <a:t>f</a:t>
            </a:r>
            <a:r>
              <a:rPr lang="en-US" b="0" baseline="-25000" dirty="0" err="1" smtClean="0"/>
              <a:t>j</a:t>
            </a:r>
            <a:r>
              <a:rPr lang="en-US" b="0" dirty="0" smtClean="0"/>
              <a:t> </a:t>
            </a:r>
            <a:r>
              <a:rPr lang="en-US" b="0" dirty="0" smtClean="0">
                <a:latin typeface="cmsy10"/>
                <a:sym typeface="Wingdings" pitchFamily="2" charset="2"/>
              </a:rPr>
              <a:t>Â </a:t>
            </a:r>
            <a:r>
              <a:rPr lang="en-US" b="0" dirty="0" err="1" smtClean="0">
                <a:sym typeface="Wingdings" pitchFamily="2" charset="2"/>
              </a:rPr>
              <a:t>f</a:t>
            </a:r>
            <a:r>
              <a:rPr lang="en-US" b="0" baseline="-25000" dirty="0" err="1" smtClean="0">
                <a:sym typeface="Wingdings" pitchFamily="2" charset="2"/>
              </a:rPr>
              <a:t>k</a:t>
            </a:r>
            <a:r>
              <a:rPr lang="en-US" b="0" dirty="0" smtClean="0">
                <a:sym typeface="Wingdings" pitchFamily="2" charset="2"/>
              </a:rPr>
              <a:t>  </a:t>
            </a:r>
            <a:r>
              <a:rPr lang="en-US" b="0" dirty="0" err="1" smtClean="0"/>
              <a:t>f</a:t>
            </a:r>
            <a:r>
              <a:rPr lang="en-US" b="0" baseline="-25000" dirty="0" err="1" smtClean="0"/>
              <a:t>i</a:t>
            </a:r>
            <a:r>
              <a:rPr lang="en-US" b="0" dirty="0" smtClean="0"/>
              <a:t> </a:t>
            </a:r>
            <a:r>
              <a:rPr lang="en-US" b="0" dirty="0" smtClean="0">
                <a:latin typeface="cmsy10"/>
                <a:sym typeface="Wingdings" pitchFamily="2" charset="2"/>
              </a:rPr>
              <a:t>Â </a:t>
            </a:r>
            <a:r>
              <a:rPr lang="en-US" b="0" dirty="0" err="1" smtClean="0">
                <a:sym typeface="Wingdings" pitchFamily="2" charset="2"/>
              </a:rPr>
              <a:t>f</a:t>
            </a:r>
            <a:r>
              <a:rPr lang="en-US" b="0" baseline="-25000" dirty="0" err="1" smtClean="0">
                <a:sym typeface="Wingdings" pitchFamily="2" charset="2"/>
              </a:rPr>
              <a:t>k</a:t>
            </a:r>
            <a:r>
              <a:rPr lang="en-US" b="0" dirty="0" smtClean="0"/>
              <a:t> </a:t>
            </a:r>
            <a:r>
              <a:rPr lang="en-US" dirty="0" smtClean="0"/>
              <a:t/>
            </a:r>
            <a:br>
              <a:rPr lang="en-US" dirty="0" smtClean="0"/>
            </a:br>
            <a:r>
              <a:rPr lang="en-US" sz="1800" dirty="0" smtClean="0"/>
              <a:t/>
            </a:r>
            <a:br>
              <a:rPr lang="en-US" sz="1800" dirty="0" smtClean="0"/>
            </a:br>
            <a:r>
              <a:rPr lang="en-US" dirty="0" smtClean="0"/>
              <a:t>		</a:t>
            </a:r>
            <a:r>
              <a:rPr lang="en-US" b="0" dirty="0" smtClean="0"/>
              <a:t>f</a:t>
            </a:r>
            <a:r>
              <a:rPr lang="en-US" b="0" baseline="-25000" dirty="0" smtClean="0"/>
              <a:t>1</a:t>
            </a:r>
            <a:r>
              <a:rPr lang="en-US" b="0" dirty="0" smtClean="0"/>
              <a:t> </a:t>
            </a:r>
            <a:r>
              <a:rPr lang="en-US" b="0" dirty="0" smtClean="0">
                <a:latin typeface="cmsy10"/>
                <a:sym typeface="Wingdings" pitchFamily="2" charset="2"/>
              </a:rPr>
              <a:t>Â </a:t>
            </a:r>
            <a:r>
              <a:rPr lang="en-US" b="0" dirty="0" smtClean="0">
                <a:sym typeface="Wingdings" pitchFamily="2" charset="2"/>
              </a:rPr>
              <a:t>f</a:t>
            </a:r>
            <a:r>
              <a:rPr lang="en-US" b="0" baseline="-25000" dirty="0" smtClean="0">
                <a:sym typeface="Wingdings" pitchFamily="2" charset="2"/>
              </a:rPr>
              <a:t>2</a:t>
            </a:r>
            <a:r>
              <a:rPr lang="en-US" b="0" dirty="0" smtClean="0">
                <a:latin typeface="cmsy10"/>
                <a:sym typeface="Wingdings" pitchFamily="2" charset="2"/>
              </a:rPr>
              <a:t> Â </a:t>
            </a:r>
            <a:r>
              <a:rPr lang="en-US" b="0" dirty="0" smtClean="0">
                <a:sym typeface="Wingdings" pitchFamily="2" charset="2"/>
              </a:rPr>
              <a:t>f</a:t>
            </a:r>
            <a:r>
              <a:rPr lang="en-US" b="0" baseline="-25000" dirty="0" smtClean="0">
                <a:sym typeface="Wingdings" pitchFamily="2" charset="2"/>
              </a:rPr>
              <a:t>3</a:t>
            </a:r>
            <a:r>
              <a:rPr lang="en-US" b="0" dirty="0" smtClean="0">
                <a:latin typeface="cmsy10"/>
                <a:sym typeface="Wingdings" pitchFamily="2" charset="2"/>
              </a:rPr>
              <a:t> Â </a:t>
            </a:r>
            <a:r>
              <a:rPr lang="en-US" b="0" dirty="0" smtClean="0">
                <a:sym typeface="Wingdings" pitchFamily="2" charset="2"/>
              </a:rPr>
              <a:t>f</a:t>
            </a:r>
            <a:r>
              <a:rPr lang="en-US" b="0" baseline="-25000" dirty="0" smtClean="0">
                <a:sym typeface="Wingdings" pitchFamily="2" charset="2"/>
              </a:rPr>
              <a:t>4</a:t>
            </a:r>
            <a:r>
              <a:rPr lang="en-US" b="0" dirty="0" smtClean="0">
                <a:latin typeface="cmsy10"/>
                <a:sym typeface="Wingdings" pitchFamily="2" charset="2"/>
              </a:rPr>
              <a:t> Â </a:t>
            </a:r>
            <a:r>
              <a:rPr lang="en-US" b="0" dirty="0" smtClean="0">
                <a:sym typeface="Wingdings" pitchFamily="2" charset="2"/>
              </a:rPr>
              <a:t>f</a:t>
            </a:r>
            <a:r>
              <a:rPr lang="en-US" b="0" baseline="-25000" dirty="0" smtClean="0">
                <a:sym typeface="Wingdings" pitchFamily="2" charset="2"/>
              </a:rPr>
              <a:t>5</a:t>
            </a:r>
            <a:r>
              <a:rPr lang="en-US" b="0" dirty="0" smtClean="0">
                <a:latin typeface="cmsy10"/>
                <a:sym typeface="Wingdings" pitchFamily="2" charset="2"/>
              </a:rPr>
              <a:t> Â </a:t>
            </a:r>
            <a:r>
              <a:rPr lang="en-US" b="0" dirty="0" smtClean="0">
                <a:sym typeface="Wingdings" pitchFamily="2" charset="2"/>
              </a:rPr>
              <a:t>f</a:t>
            </a:r>
            <a:r>
              <a:rPr lang="en-US" b="0" baseline="-25000" dirty="0" smtClean="0">
                <a:sym typeface="Wingdings" pitchFamily="2" charset="2"/>
              </a:rPr>
              <a:t>6</a:t>
            </a:r>
            <a:r>
              <a:rPr lang="en-US" b="0" dirty="0" smtClean="0">
                <a:latin typeface="cmsy10"/>
                <a:sym typeface="Wingdings" pitchFamily="2" charset="2"/>
              </a:rPr>
              <a:t> Â </a:t>
            </a:r>
            <a:r>
              <a:rPr lang="en-US" b="0" dirty="0" smtClean="0">
                <a:sym typeface="Wingdings" pitchFamily="2" charset="2"/>
              </a:rPr>
              <a:t>…</a:t>
            </a:r>
            <a:r>
              <a:rPr lang="en-US" b="0" dirty="0" smtClean="0">
                <a:latin typeface="cmsy10"/>
                <a:sym typeface="Wingdings" pitchFamily="2" charset="2"/>
              </a:rPr>
              <a:t> Â </a:t>
            </a:r>
            <a:r>
              <a:rPr lang="en-US" b="0" dirty="0" err="1" smtClean="0">
                <a:sym typeface="Wingdings" pitchFamily="2" charset="2"/>
              </a:rPr>
              <a:t>f</a:t>
            </a:r>
            <a:r>
              <a:rPr lang="en-US" b="0" baseline="-25000" dirty="0" err="1" smtClean="0">
                <a:sym typeface="Wingdings" pitchFamily="2" charset="2"/>
              </a:rPr>
              <a:t>K</a:t>
            </a:r>
            <a:r>
              <a:rPr lang="en-US" b="0" dirty="0" smtClean="0">
                <a:sym typeface="Wingdings" pitchFamily="2" charset="2"/>
              </a:rPr>
              <a:t> </a:t>
            </a:r>
          </a:p>
          <a:p>
            <a:pPr>
              <a:buNone/>
            </a:pPr>
            <a:endParaRPr lang="en-US" sz="1050" dirty="0" smtClean="0"/>
          </a:p>
          <a:p>
            <a:r>
              <a:rPr lang="en-US" dirty="0" smtClean="0"/>
              <a:t>Strong Stochastic Transitivity: </a:t>
            </a:r>
            <a:r>
              <a:rPr lang="en-US" b="0" dirty="0" smtClean="0">
                <a:sym typeface="Symbol"/>
              </a:rPr>
              <a:t></a:t>
            </a:r>
            <a:r>
              <a:rPr lang="en-US" b="0" baseline="-25000" dirty="0" err="1" smtClean="0">
                <a:sym typeface="Symbol"/>
              </a:rPr>
              <a:t>i,k</a:t>
            </a:r>
            <a:r>
              <a:rPr lang="en-US" b="0" baseline="-25000" dirty="0" smtClean="0">
                <a:sym typeface="Symbol"/>
              </a:rPr>
              <a:t> </a:t>
            </a:r>
            <a:r>
              <a:rPr lang="en-US" b="0" dirty="0" smtClean="0"/>
              <a:t>≥ max{</a:t>
            </a:r>
            <a:r>
              <a:rPr lang="en-US" b="0" dirty="0" smtClean="0">
                <a:sym typeface="Symbol"/>
              </a:rPr>
              <a:t></a:t>
            </a:r>
            <a:r>
              <a:rPr lang="en-US" b="0" baseline="-25000" dirty="0" err="1" smtClean="0">
                <a:sym typeface="Symbol"/>
              </a:rPr>
              <a:t>i,j</a:t>
            </a:r>
            <a:r>
              <a:rPr lang="en-US" b="0" dirty="0" smtClean="0"/>
              <a:t>,</a:t>
            </a:r>
            <a:r>
              <a:rPr lang="en-US" b="0" dirty="0" smtClean="0">
                <a:sym typeface="Symbol"/>
              </a:rPr>
              <a:t> </a:t>
            </a:r>
            <a:r>
              <a:rPr lang="en-US" b="0" baseline="-25000" dirty="0" err="1" smtClean="0">
                <a:sym typeface="Symbol"/>
              </a:rPr>
              <a:t>j,k</a:t>
            </a:r>
            <a:r>
              <a:rPr lang="en-US" b="0" dirty="0" smtClean="0"/>
              <a:t>}</a:t>
            </a:r>
            <a:br>
              <a:rPr lang="en-US" b="0" dirty="0" smtClean="0"/>
            </a:br>
            <a:r>
              <a:rPr lang="en-US" sz="1800" b="0" dirty="0" smtClean="0"/>
              <a:t/>
            </a:r>
            <a:br>
              <a:rPr lang="en-US" sz="1800" b="0" dirty="0" smtClean="0"/>
            </a:br>
            <a:r>
              <a:rPr lang="en-US" b="0" dirty="0" smtClean="0"/>
              <a:t>		</a:t>
            </a:r>
            <a:r>
              <a:rPr lang="en-US" b="0" dirty="0" smtClean="0">
                <a:sym typeface="Symbol"/>
              </a:rPr>
              <a:t> </a:t>
            </a:r>
            <a:r>
              <a:rPr lang="en-US" b="0" baseline="-25000" dirty="0" smtClean="0">
                <a:sym typeface="Symbol"/>
              </a:rPr>
              <a:t>1,4 </a:t>
            </a:r>
            <a:r>
              <a:rPr lang="en-US" b="0" dirty="0" smtClean="0"/>
              <a:t>≥ </a:t>
            </a:r>
            <a:r>
              <a:rPr lang="en-US" b="0" dirty="0" smtClean="0">
                <a:sym typeface="Symbol"/>
              </a:rPr>
              <a:t></a:t>
            </a:r>
            <a:r>
              <a:rPr lang="en-US" b="0" baseline="-25000" dirty="0" smtClean="0">
                <a:sym typeface="Symbol"/>
              </a:rPr>
              <a:t>2,4 </a:t>
            </a:r>
            <a:r>
              <a:rPr lang="en-US" b="0" dirty="0" smtClean="0"/>
              <a:t>≥ </a:t>
            </a:r>
            <a:r>
              <a:rPr lang="en-US" b="0" dirty="0" smtClean="0">
                <a:sym typeface="Symbol"/>
              </a:rPr>
              <a:t></a:t>
            </a:r>
            <a:r>
              <a:rPr lang="en-US" b="0" baseline="-25000" dirty="0" smtClean="0">
                <a:sym typeface="Symbol"/>
              </a:rPr>
              <a:t>3,4 </a:t>
            </a:r>
            <a:r>
              <a:rPr lang="en-US" b="0" dirty="0" smtClean="0"/>
              <a:t>≥</a:t>
            </a:r>
            <a:r>
              <a:rPr lang="en-US" b="0" dirty="0" smtClean="0">
                <a:sym typeface="Symbol"/>
              </a:rPr>
              <a:t> 0.5</a:t>
            </a:r>
            <a:r>
              <a:rPr lang="en-US" b="0" baseline="-25000" dirty="0" smtClean="0">
                <a:sym typeface="Symbol"/>
              </a:rPr>
              <a:t> </a:t>
            </a:r>
            <a:r>
              <a:rPr lang="en-US" b="0" dirty="0" smtClean="0"/>
              <a:t>≥</a:t>
            </a:r>
            <a:r>
              <a:rPr lang="en-US" b="0" dirty="0" smtClean="0">
                <a:sym typeface="Symbol"/>
              </a:rPr>
              <a:t> </a:t>
            </a:r>
            <a:r>
              <a:rPr lang="en-US" b="0" baseline="-25000" dirty="0" smtClean="0">
                <a:sym typeface="Symbol"/>
              </a:rPr>
              <a:t>5,4 </a:t>
            </a:r>
            <a:r>
              <a:rPr lang="en-US" b="0" dirty="0" smtClean="0"/>
              <a:t>≥</a:t>
            </a:r>
            <a:r>
              <a:rPr lang="en-US" b="0" dirty="0" smtClean="0">
                <a:sym typeface="Symbol"/>
              </a:rPr>
              <a:t> </a:t>
            </a:r>
            <a:r>
              <a:rPr lang="en-US" b="0" baseline="-25000" dirty="0" smtClean="0">
                <a:sym typeface="Symbol"/>
              </a:rPr>
              <a:t>6,4 </a:t>
            </a:r>
            <a:r>
              <a:rPr lang="en-US" b="0" dirty="0" smtClean="0"/>
              <a:t>≥</a:t>
            </a:r>
            <a:r>
              <a:rPr lang="en-US" b="0" dirty="0" smtClean="0">
                <a:sym typeface="Symbol"/>
              </a:rPr>
              <a:t> …</a:t>
            </a:r>
            <a:r>
              <a:rPr lang="en-US" b="0" baseline="-25000" dirty="0" smtClean="0">
                <a:sym typeface="Symbol"/>
              </a:rPr>
              <a:t> </a:t>
            </a:r>
            <a:r>
              <a:rPr lang="en-US" b="0" dirty="0" smtClean="0"/>
              <a:t>≥</a:t>
            </a:r>
            <a:r>
              <a:rPr lang="en-US" b="0" dirty="0" smtClean="0">
                <a:sym typeface="Symbol"/>
              </a:rPr>
              <a:t> </a:t>
            </a:r>
            <a:r>
              <a:rPr lang="en-US" b="0" baseline="-25000" dirty="0" smtClean="0">
                <a:sym typeface="Symbol"/>
              </a:rPr>
              <a:t>K,4 </a:t>
            </a:r>
          </a:p>
          <a:p>
            <a:endParaRPr lang="en-US" sz="1000" b="0" baseline="-25000" dirty="0" smtClean="0">
              <a:sym typeface="Symbol"/>
            </a:endParaRPr>
          </a:p>
          <a:p>
            <a:endParaRPr lang="en-US" sz="1000" b="0" dirty="0" smtClean="0"/>
          </a:p>
          <a:p>
            <a:r>
              <a:rPr lang="en-US" dirty="0" smtClean="0"/>
              <a:t>Stochastic Triangle Inequality: </a:t>
            </a:r>
            <a:r>
              <a:rPr lang="en-US" b="0" dirty="0" err="1" smtClean="0"/>
              <a:t>f</a:t>
            </a:r>
            <a:r>
              <a:rPr lang="en-US" b="0" baseline="-25000" dirty="0" err="1" smtClean="0"/>
              <a:t>i</a:t>
            </a:r>
            <a:r>
              <a:rPr lang="en-US" b="0" dirty="0" smtClean="0"/>
              <a:t> </a:t>
            </a:r>
            <a:r>
              <a:rPr lang="en-US" b="0" dirty="0" smtClean="0">
                <a:latin typeface="cmsy10"/>
                <a:sym typeface="Wingdings" pitchFamily="2" charset="2"/>
              </a:rPr>
              <a:t>Â </a:t>
            </a:r>
            <a:r>
              <a:rPr lang="en-US" b="0" dirty="0" err="1" smtClean="0">
                <a:sym typeface="Wingdings" pitchFamily="2" charset="2"/>
              </a:rPr>
              <a:t>f</a:t>
            </a:r>
            <a:r>
              <a:rPr lang="en-US" b="0" baseline="-25000" dirty="0" err="1" smtClean="0">
                <a:sym typeface="Wingdings" pitchFamily="2" charset="2"/>
              </a:rPr>
              <a:t>j</a:t>
            </a:r>
            <a:r>
              <a:rPr lang="en-US" b="0" dirty="0" smtClean="0">
                <a:latin typeface="cmsy10"/>
                <a:sym typeface="Wingdings" pitchFamily="2" charset="2"/>
              </a:rPr>
              <a:t> Â </a:t>
            </a:r>
            <a:r>
              <a:rPr lang="en-US" b="0" dirty="0" err="1" smtClean="0">
                <a:sym typeface="Wingdings" pitchFamily="2" charset="2"/>
              </a:rPr>
              <a:t>f</a:t>
            </a:r>
            <a:r>
              <a:rPr lang="en-US" b="0" baseline="-25000" dirty="0" err="1" smtClean="0">
                <a:sym typeface="Wingdings" pitchFamily="2" charset="2"/>
              </a:rPr>
              <a:t>k</a:t>
            </a:r>
            <a:r>
              <a:rPr lang="en-US" b="0" dirty="0" smtClean="0">
                <a:sym typeface="Symbol"/>
              </a:rPr>
              <a:t> </a:t>
            </a:r>
            <a:r>
              <a:rPr lang="en-US" b="0" dirty="0" smtClean="0">
                <a:sym typeface="Wingdings" pitchFamily="2" charset="2"/>
              </a:rPr>
              <a:t></a:t>
            </a:r>
            <a:r>
              <a:rPr lang="en-US" b="0" dirty="0" smtClean="0">
                <a:sym typeface="Symbol"/>
              </a:rPr>
              <a:t> </a:t>
            </a:r>
            <a:r>
              <a:rPr lang="en-US" b="0" baseline="-25000" dirty="0" err="1" smtClean="0">
                <a:sym typeface="Symbol"/>
              </a:rPr>
              <a:t>i,k</a:t>
            </a:r>
            <a:r>
              <a:rPr lang="en-US" b="0" baseline="-25000" dirty="0" smtClean="0">
                <a:sym typeface="Symbol"/>
              </a:rPr>
              <a:t> </a:t>
            </a:r>
            <a:r>
              <a:rPr lang="en-US" b="0" dirty="0" smtClean="0">
                <a:sym typeface="Symbol"/>
              </a:rPr>
              <a:t>≤</a:t>
            </a:r>
            <a:r>
              <a:rPr lang="en-US" b="0" dirty="0" smtClean="0"/>
              <a:t> </a:t>
            </a:r>
            <a:r>
              <a:rPr lang="en-US" b="0" dirty="0" smtClean="0">
                <a:sym typeface="Symbol"/>
              </a:rPr>
              <a:t></a:t>
            </a:r>
            <a:r>
              <a:rPr lang="en-US" b="0" baseline="-25000" dirty="0" err="1" smtClean="0">
                <a:sym typeface="Symbol"/>
              </a:rPr>
              <a:t>i,j</a:t>
            </a:r>
            <a:r>
              <a:rPr lang="en-US" b="0" dirty="0" smtClean="0"/>
              <a:t>+</a:t>
            </a:r>
            <a:r>
              <a:rPr lang="en-US" b="0" dirty="0" smtClean="0">
                <a:sym typeface="Symbol"/>
              </a:rPr>
              <a:t></a:t>
            </a:r>
            <a:r>
              <a:rPr lang="en-US" b="0" baseline="-25000" dirty="0" err="1" smtClean="0">
                <a:sym typeface="Symbol"/>
              </a:rPr>
              <a:t>j,k</a:t>
            </a:r>
            <a:r>
              <a:rPr lang="en-US" b="0" baseline="-25000" dirty="0" smtClean="0">
                <a:sym typeface="Symbol"/>
              </a:rPr>
              <a:t/>
            </a:r>
            <a:br>
              <a:rPr lang="en-US" b="0" baseline="-25000" dirty="0" smtClean="0">
                <a:sym typeface="Symbol"/>
              </a:rPr>
            </a:br>
            <a:r>
              <a:rPr lang="en-US" sz="2000" b="0" baseline="-25000" dirty="0" smtClean="0">
                <a:sym typeface="Symbol"/>
              </a:rPr>
              <a:t/>
            </a:r>
            <a:br>
              <a:rPr lang="en-US" sz="2000" b="0" baseline="-25000" dirty="0" smtClean="0">
                <a:sym typeface="Symbol"/>
              </a:rPr>
            </a:br>
            <a:r>
              <a:rPr lang="en-US" b="0" baseline="-25000" dirty="0" smtClean="0">
                <a:sym typeface="Symbol"/>
              </a:rPr>
              <a:t>		</a:t>
            </a:r>
            <a:r>
              <a:rPr lang="en-US" b="0" dirty="0" smtClean="0">
                <a:sym typeface="Symbol"/>
              </a:rPr>
              <a:t> </a:t>
            </a:r>
            <a:r>
              <a:rPr lang="en-US" b="0" baseline="-25000" dirty="0" smtClean="0">
                <a:sym typeface="Symbol"/>
              </a:rPr>
              <a:t>1,2 </a:t>
            </a:r>
            <a:r>
              <a:rPr lang="en-US" b="0" dirty="0" smtClean="0">
                <a:sym typeface="Symbol"/>
              </a:rPr>
              <a:t>= 0.01 and </a:t>
            </a:r>
            <a:r>
              <a:rPr lang="en-US" b="0" baseline="-25000" dirty="0" smtClean="0">
                <a:sym typeface="Symbol"/>
              </a:rPr>
              <a:t>2,3 </a:t>
            </a:r>
            <a:r>
              <a:rPr lang="en-US" b="0" dirty="0" smtClean="0">
                <a:sym typeface="Symbol"/>
              </a:rPr>
              <a:t>= 0.01 </a:t>
            </a:r>
            <a:r>
              <a:rPr lang="en-US" b="0" dirty="0" smtClean="0">
                <a:sym typeface="Wingdings" pitchFamily="2" charset="2"/>
              </a:rPr>
              <a:t> </a:t>
            </a:r>
            <a:r>
              <a:rPr lang="en-US" b="0" dirty="0" smtClean="0">
                <a:sym typeface="Symbol"/>
              </a:rPr>
              <a:t></a:t>
            </a:r>
            <a:r>
              <a:rPr lang="en-US" b="0" baseline="-25000" dirty="0" smtClean="0">
                <a:sym typeface="Symbol"/>
              </a:rPr>
              <a:t>1,3 </a:t>
            </a:r>
            <a:r>
              <a:rPr lang="en-US" b="0" dirty="0" smtClean="0">
                <a:sym typeface="Symbol"/>
              </a:rPr>
              <a:t>≤ 0.02 </a:t>
            </a:r>
            <a:r>
              <a:rPr lang="en-US" dirty="0" smtClean="0">
                <a:sym typeface="Symbol"/>
              </a:rPr>
              <a:t/>
            </a:r>
            <a:br>
              <a:rPr lang="en-US" dirty="0" smtClean="0">
                <a:sym typeface="Symbol"/>
              </a:rPr>
            </a:br>
            <a:endParaRPr lang="en-US" sz="1400" dirty="0" smtClean="0">
              <a:sym typeface="Symbol"/>
            </a:endParaRPr>
          </a:p>
          <a:p>
            <a:r>
              <a:rPr lang="en-US" dirty="0" smtClean="0">
                <a:sym typeface="Symbol"/>
              </a:rPr>
              <a:t>-W</a:t>
            </a:r>
            <a:r>
              <a:rPr lang="en-US" dirty="0" smtClean="0"/>
              <a:t>inner exists: </a:t>
            </a:r>
            <a:r>
              <a:rPr lang="en-US" b="0" dirty="0" smtClean="0">
                <a:sym typeface="Symbol"/>
              </a:rPr>
              <a:t></a:t>
            </a:r>
            <a:r>
              <a:rPr lang="en-US" b="0" dirty="0" smtClean="0"/>
              <a:t> = max</a:t>
            </a:r>
            <a:r>
              <a:rPr lang="en-US" b="0" baseline="-25000" dirty="0" smtClean="0"/>
              <a:t>i</a:t>
            </a:r>
            <a:r>
              <a:rPr lang="en-US" b="0" dirty="0" smtClean="0"/>
              <a:t>{ P(f</a:t>
            </a:r>
            <a:r>
              <a:rPr lang="en-US" b="0" baseline="-25000" dirty="0" smtClean="0"/>
              <a:t>1</a:t>
            </a:r>
            <a:r>
              <a:rPr lang="en-US" b="0" dirty="0" smtClean="0"/>
              <a:t> </a:t>
            </a:r>
            <a:r>
              <a:rPr lang="en-US" b="0" dirty="0" smtClean="0">
                <a:latin typeface="cmsy10"/>
                <a:sym typeface="Wingdings" pitchFamily="2" charset="2"/>
              </a:rPr>
              <a:t>Â </a:t>
            </a:r>
            <a:r>
              <a:rPr lang="en-US" b="0" dirty="0" smtClean="0">
                <a:sym typeface="Wingdings" pitchFamily="2" charset="2"/>
              </a:rPr>
              <a:t>f</a:t>
            </a:r>
            <a:r>
              <a:rPr lang="en-US" b="0" baseline="-25000" dirty="0" smtClean="0">
                <a:sym typeface="Wingdings" pitchFamily="2" charset="2"/>
              </a:rPr>
              <a:t>i</a:t>
            </a:r>
            <a:r>
              <a:rPr lang="en-US" b="0" dirty="0" smtClean="0"/>
              <a:t>)-0.5 } = </a:t>
            </a:r>
            <a:r>
              <a:rPr lang="en-US" b="0" dirty="0" smtClean="0">
                <a:sym typeface="Symbol"/>
              </a:rPr>
              <a:t></a:t>
            </a:r>
            <a:r>
              <a:rPr lang="en-US" b="0" baseline="-25000" dirty="0" smtClean="0">
                <a:sym typeface="Symbol"/>
              </a:rPr>
              <a:t>1,2 </a:t>
            </a:r>
            <a:r>
              <a:rPr lang="en-US" b="0" dirty="0" smtClean="0"/>
              <a:t>&gt; 0</a:t>
            </a:r>
            <a:r>
              <a:rPr lang="en-US" dirty="0" smtClean="0"/>
              <a:t>  </a:t>
            </a:r>
          </a:p>
        </p:txBody>
      </p:sp>
      <p:grpSp>
        <p:nvGrpSpPr>
          <p:cNvPr id="12" name="Group 11"/>
          <p:cNvGrpSpPr/>
          <p:nvPr/>
        </p:nvGrpSpPr>
        <p:grpSpPr>
          <a:xfrm>
            <a:off x="1052387" y="2468875"/>
            <a:ext cx="7220140" cy="2073870"/>
            <a:chOff x="1052387" y="2468875"/>
            <a:chExt cx="7220140" cy="2073870"/>
          </a:xfrm>
        </p:grpSpPr>
        <p:sp>
          <p:nvSpPr>
            <p:cNvPr id="5" name="Rectangle 4"/>
            <p:cNvSpPr/>
            <p:nvPr/>
          </p:nvSpPr>
          <p:spPr bwMode="auto">
            <a:xfrm>
              <a:off x="1052387" y="2468875"/>
              <a:ext cx="7220140" cy="2073870"/>
            </a:xfrm>
            <a:prstGeom prst="rect">
              <a:avLst/>
            </a:prstGeom>
            <a:solidFill>
              <a:schemeClr val="bg1">
                <a:lumMod val="85000"/>
                <a:lumOff val="15000"/>
              </a:schemeClr>
            </a:solidFill>
            <a:ln w="38100" cap="flat" cmpd="sng" algn="ctr">
              <a:solidFill>
                <a:schemeClr val="accent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l"/>
              <a:r>
                <a:rPr lang="en-US" sz="2400" b="1" dirty="0" smtClean="0">
                  <a:latin typeface="+mn-lt"/>
                </a:rPr>
                <a:t>Theorem: </a:t>
              </a:r>
              <a:r>
                <a:rPr lang="en-US" sz="2400" dirty="0" smtClean="0">
                  <a:latin typeface="+mn-lt"/>
                </a:rPr>
                <a:t>IF2 incurs expected average regret bounded by</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pic>
          <p:nvPicPr>
            <p:cNvPr id="11" name="Picture 10" descr="txp_fig.png"/>
            <p:cNvPicPr>
              <a:picLocks noChangeAspect="1"/>
            </p:cNvPicPr>
            <p:nvPr>
              <p:custDataLst>
                <p:tags r:id="rId1"/>
              </p:custDataLst>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716472" y="3198570"/>
              <a:ext cx="3681209" cy="806690"/>
            </a:xfrm>
            <a:prstGeom prst="rect">
              <a:avLst/>
            </a:prstGeo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grpSp>
    </p:spTree>
    <p:extLst>
      <p:ext uri="{BB962C8B-B14F-4D97-AF65-F5344CB8AC3E}">
        <p14:creationId xmlns:p14="http://schemas.microsoft.com/office/powerpoint/2010/main" val="39278270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Sketch</a:t>
            </a:r>
            <a:endParaRPr lang="en-US" dirty="0"/>
          </a:p>
        </p:txBody>
      </p:sp>
      <p:sp>
        <p:nvSpPr>
          <p:cNvPr id="3" name="Content Placeholder 2"/>
          <p:cNvSpPr>
            <a:spLocks noGrp="1"/>
          </p:cNvSpPr>
          <p:nvPr>
            <p:ph idx="1"/>
          </p:nvPr>
        </p:nvSpPr>
        <p:spPr>
          <a:xfrm>
            <a:off x="609600" y="1371600"/>
            <a:ext cx="7924800" cy="5001904"/>
          </a:xfrm>
        </p:spPr>
        <p:txBody>
          <a:bodyPr>
            <a:normAutofit fontScale="77500" lnSpcReduction="20000"/>
          </a:bodyPr>
          <a:lstStyle/>
          <a:p>
            <a:pPr marL="457200" indent="-457200">
              <a:buFont typeface="+mj-lt"/>
              <a:buAutoNum type="arabicPeriod"/>
            </a:pPr>
            <a:r>
              <a:rPr lang="en-US" dirty="0" smtClean="0"/>
              <a:t>Number of duels per match between </a:t>
            </a:r>
            <a:r>
              <a:rPr lang="en-US" dirty="0" err="1" smtClean="0"/>
              <a:t>f</a:t>
            </a:r>
            <a:r>
              <a:rPr lang="en-US" baseline="-25000" dirty="0" err="1" smtClean="0"/>
              <a:t>i</a:t>
            </a:r>
            <a:r>
              <a:rPr lang="en-US" dirty="0" smtClean="0"/>
              <a:t> and </a:t>
            </a:r>
            <a:r>
              <a:rPr lang="en-US" dirty="0" err="1" smtClean="0"/>
              <a:t>f</a:t>
            </a:r>
            <a:r>
              <a:rPr lang="en-US" baseline="-25000" dirty="0" err="1" smtClean="0"/>
              <a:t>j</a:t>
            </a:r>
            <a:endParaRPr lang="en-US" baseline="-25000" dirty="0" smtClean="0"/>
          </a:p>
          <a:p>
            <a:pPr marL="857250" lvl="1" indent="-457200">
              <a:buNone/>
            </a:pPr>
            <a:r>
              <a:rPr lang="en-US" dirty="0" smtClean="0"/>
              <a:t> 	Correct winner after O(1/</a:t>
            </a:r>
            <a:r>
              <a:rPr lang="en-US" dirty="0" smtClean="0">
                <a:sym typeface="Symbol"/>
              </a:rPr>
              <a:t></a:t>
            </a:r>
            <a:r>
              <a:rPr lang="en-US" baseline="-25000" dirty="0" err="1" smtClean="0">
                <a:sym typeface="Symbol"/>
              </a:rPr>
              <a:t>ij</a:t>
            </a:r>
            <a:r>
              <a:rPr lang="en-US" dirty="0" smtClean="0"/>
              <a:t> log(TK)) comparisons with probability 1-1/(TK</a:t>
            </a:r>
            <a:r>
              <a:rPr lang="en-US" baseline="30000" dirty="0" smtClean="0"/>
              <a:t>2</a:t>
            </a:r>
            <a:r>
              <a:rPr lang="en-US" dirty="0" smtClean="0"/>
              <a:t>) </a:t>
            </a:r>
          </a:p>
          <a:p>
            <a:pPr marL="857250" lvl="1" indent="-457200">
              <a:buNone/>
            </a:pPr>
            <a:r>
              <a:rPr lang="en-US" dirty="0" smtClean="0"/>
              <a:t>	</a:t>
            </a:r>
            <a:r>
              <a:rPr lang="en-US" dirty="0" smtClean="0">
                <a:sym typeface="Wingdings" pitchFamily="2" charset="2"/>
              </a:rPr>
              <a:t> </a:t>
            </a:r>
            <a:r>
              <a:rPr lang="en-US" dirty="0" err="1" smtClean="0">
                <a:sym typeface="Wingdings" pitchFamily="2" charset="2"/>
              </a:rPr>
              <a:t>Hoeffding</a:t>
            </a:r>
            <a:r>
              <a:rPr lang="en-US" dirty="0" smtClean="0">
                <a:sym typeface="Wingdings" pitchFamily="2" charset="2"/>
              </a:rPr>
              <a:t> bound</a:t>
            </a:r>
          </a:p>
          <a:p>
            <a:pPr marL="857250" lvl="1" indent="-457200">
              <a:buNone/>
            </a:pPr>
            <a:r>
              <a:rPr lang="en-US" dirty="0" smtClean="0">
                <a:sym typeface="Wingdings" pitchFamily="2" charset="2"/>
              </a:rPr>
              <a:t>	 Union bound ensures overall winner with </a:t>
            </a:r>
            <a:r>
              <a:rPr lang="en-US" dirty="0" err="1" smtClean="0">
                <a:sym typeface="Wingdings" pitchFamily="2" charset="2"/>
              </a:rPr>
              <a:t>prob</a:t>
            </a:r>
            <a:r>
              <a:rPr lang="en-US" dirty="0" smtClean="0">
                <a:sym typeface="Wingdings" pitchFamily="2" charset="2"/>
              </a:rPr>
              <a:t> 1-1/T</a:t>
            </a:r>
          </a:p>
          <a:p>
            <a:pPr marL="457200" indent="-457200">
              <a:buFont typeface="+mj-lt"/>
              <a:buAutoNum type="arabicPeriod"/>
            </a:pPr>
            <a:r>
              <a:rPr lang="en-US" dirty="0" smtClean="0">
                <a:sym typeface="Wingdings" pitchFamily="2" charset="2"/>
              </a:rPr>
              <a:t>Overall regret</a:t>
            </a:r>
          </a:p>
          <a:p>
            <a:pPr marL="857250" lvl="1" indent="-457200">
              <a:buNone/>
            </a:pPr>
            <a:r>
              <a:rPr lang="en-US" dirty="0" smtClean="0">
                <a:sym typeface="Wingdings" pitchFamily="2" charset="2"/>
              </a:rPr>
              <a:t>	E[R] </a:t>
            </a:r>
            <a:r>
              <a:rPr lang="en-US" dirty="0" smtClean="0">
                <a:latin typeface="cmsy10"/>
                <a:sym typeface="Wingdings" pitchFamily="2" charset="2"/>
              </a:rPr>
              <a:t>·</a:t>
            </a:r>
            <a:r>
              <a:rPr lang="en-US" dirty="0" smtClean="0">
                <a:sym typeface="Wingdings" pitchFamily="2" charset="2"/>
              </a:rPr>
              <a:t> (1-1/T) E[R(IF2)] + 1/T O(T) = O(E[R(IF2)])</a:t>
            </a:r>
          </a:p>
          <a:p>
            <a:pPr marL="457200" indent="-457200">
              <a:buFont typeface="+mj-lt"/>
              <a:buAutoNum type="arabicPeriod"/>
            </a:pPr>
            <a:r>
              <a:rPr lang="en-US" dirty="0" smtClean="0"/>
              <a:t>Regret per match between </a:t>
            </a:r>
            <a:r>
              <a:rPr lang="en-US" dirty="0" err="1" smtClean="0"/>
              <a:t>f</a:t>
            </a:r>
            <a:r>
              <a:rPr lang="en-US" baseline="-25000" dirty="0" err="1" smtClean="0"/>
              <a:t>i</a:t>
            </a:r>
            <a:r>
              <a:rPr lang="en-US" dirty="0" smtClean="0"/>
              <a:t> and </a:t>
            </a:r>
            <a:r>
              <a:rPr lang="en-US" dirty="0" err="1" smtClean="0"/>
              <a:t>f</a:t>
            </a:r>
            <a:r>
              <a:rPr lang="en-US" baseline="-25000" dirty="0" err="1" smtClean="0"/>
              <a:t>j</a:t>
            </a:r>
            <a:r>
              <a:rPr lang="en-US" dirty="0" smtClean="0"/>
              <a:t>	</a:t>
            </a:r>
          </a:p>
          <a:p>
            <a:pPr marL="857250" lvl="1" indent="-457200">
              <a:buNone/>
            </a:pPr>
            <a:r>
              <a:rPr lang="en-US" dirty="0" smtClean="0"/>
              <a:t>	Upper bounded by gap between f</a:t>
            </a:r>
            <a:r>
              <a:rPr lang="en-US" baseline="-25000" dirty="0" smtClean="0"/>
              <a:t>1</a:t>
            </a:r>
            <a:r>
              <a:rPr lang="en-US" dirty="0" smtClean="0"/>
              <a:t> and f</a:t>
            </a:r>
            <a:r>
              <a:rPr lang="en-US" baseline="-25000" dirty="0" smtClean="0"/>
              <a:t>2</a:t>
            </a:r>
            <a:r>
              <a:rPr lang="en-US" dirty="0" smtClean="0"/>
              <a:t>: O(1/</a:t>
            </a:r>
            <a:r>
              <a:rPr lang="en-US" dirty="0" smtClean="0">
                <a:sym typeface="Symbol"/>
              </a:rPr>
              <a:t></a:t>
            </a:r>
            <a:r>
              <a:rPr lang="en-US" baseline="-25000" dirty="0" smtClean="0">
                <a:sym typeface="Symbol"/>
              </a:rPr>
              <a:t>12</a:t>
            </a:r>
            <a:r>
              <a:rPr lang="en-US" dirty="0" smtClean="0"/>
              <a:t> log(T))</a:t>
            </a:r>
          </a:p>
          <a:p>
            <a:pPr marL="857250" lvl="1" indent="-457200">
              <a:buNone/>
            </a:pPr>
            <a:r>
              <a:rPr lang="en-US" dirty="0" smtClean="0"/>
              <a:t>	</a:t>
            </a:r>
            <a:r>
              <a:rPr lang="en-US" dirty="0" smtClean="0">
                <a:sym typeface="Wingdings" pitchFamily="2" charset="2"/>
              </a:rPr>
              <a:t> Strong Stochastic Transitivity</a:t>
            </a:r>
            <a:endParaRPr lang="en-US" dirty="0" smtClean="0"/>
          </a:p>
          <a:p>
            <a:pPr marL="857250" lvl="1" indent="-457200">
              <a:buNone/>
            </a:pPr>
            <a:r>
              <a:rPr lang="en-US" dirty="0" smtClean="0"/>
              <a:t>	</a:t>
            </a:r>
            <a:r>
              <a:rPr lang="en-US" dirty="0" smtClean="0">
                <a:sym typeface="Wingdings" pitchFamily="2" charset="2"/>
              </a:rPr>
              <a:t> Stochastic Triangle Inequality</a:t>
            </a:r>
          </a:p>
          <a:p>
            <a:pPr marL="457200" indent="-457200">
              <a:buFont typeface="+mj-lt"/>
              <a:buAutoNum type="arabicPeriod"/>
            </a:pPr>
            <a:r>
              <a:rPr lang="en-US" dirty="0" smtClean="0">
                <a:sym typeface="Wingdings" pitchFamily="2" charset="2"/>
              </a:rPr>
              <a:t>Number of matches</a:t>
            </a:r>
          </a:p>
          <a:p>
            <a:pPr marL="857250" lvl="1" indent="-457200">
              <a:buNone/>
            </a:pPr>
            <a:r>
              <a:rPr lang="en-US" dirty="0" smtClean="0">
                <a:sym typeface="Wingdings" pitchFamily="2" charset="2"/>
              </a:rPr>
              <a:t>	When IF2 mistake free, then O(K) matches in expectation.</a:t>
            </a:r>
          </a:p>
          <a:p>
            <a:pPr marL="857250" lvl="1" indent="-457200">
              <a:buNone/>
            </a:pPr>
            <a:r>
              <a:rPr lang="en-US" dirty="0" smtClean="0">
                <a:sym typeface="Wingdings" pitchFamily="2" charset="2"/>
              </a:rPr>
              <a:t>	 Random Walk of b’</a:t>
            </a:r>
          </a:p>
        </p:txBody>
      </p:sp>
    </p:spTree>
    <p:extLst>
      <p:ext uri="{BB962C8B-B14F-4D97-AF65-F5344CB8AC3E}">
        <p14:creationId xmlns:p14="http://schemas.microsoft.com/office/powerpoint/2010/main" val="395442569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 Bound</a:t>
            </a:r>
            <a:endParaRPr lang="en-US" dirty="0"/>
          </a:p>
        </p:txBody>
      </p:sp>
      <p:sp>
        <p:nvSpPr>
          <p:cNvPr id="3" name="Content Placeholder 2"/>
          <p:cNvSpPr>
            <a:spLocks noGrp="1"/>
          </p:cNvSpPr>
          <p:nvPr>
            <p:ph idx="1"/>
          </p:nvPr>
        </p:nvSpPr>
        <p:spPr>
          <a:xfrm>
            <a:off x="457200" y="1600200"/>
            <a:ext cx="8229600" cy="4248315"/>
          </a:xfrm>
        </p:spPr>
        <p:txBody>
          <a:bodyPr>
            <a:normAutofit fontScale="85000" lnSpcReduction="20000"/>
          </a:bodyPr>
          <a:lstStyle/>
          <a:p>
            <a:r>
              <a:rPr lang="en-US" dirty="0" smtClean="0"/>
              <a:t>Theorem: </a:t>
            </a:r>
            <a:r>
              <a:rPr lang="en-US" b="0" dirty="0" smtClean="0"/>
              <a:t>Any algorithm for the dueling bandits problem has regret</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Proof: </a:t>
            </a:r>
            <a:r>
              <a:rPr lang="en-US" b="0" dirty="0" smtClean="0"/>
              <a:t>[Karp, Kleinberg, 2007] [Kleinberg et al., 2007]</a:t>
            </a:r>
          </a:p>
          <a:p>
            <a:r>
              <a:rPr lang="en-US" dirty="0" smtClean="0"/>
              <a:t>Intuition:</a:t>
            </a:r>
          </a:p>
          <a:p>
            <a:pPr lvl="1"/>
            <a:r>
              <a:rPr lang="en-US" dirty="0" smtClean="0"/>
              <a:t>Magically guess the best bandit, just verify guess</a:t>
            </a:r>
          </a:p>
          <a:p>
            <a:pPr lvl="1"/>
            <a:r>
              <a:rPr lang="en-US" dirty="0" smtClean="0"/>
              <a:t>Worst case: </a:t>
            </a:r>
            <a:r>
              <a:rPr lang="en-US" dirty="0" smtClean="0">
                <a:latin typeface="cmsy10"/>
              </a:rPr>
              <a:t>8</a:t>
            </a:r>
            <a:r>
              <a:rPr lang="en-US" dirty="0" smtClean="0"/>
              <a:t> </a:t>
            </a:r>
            <a:r>
              <a:rPr lang="en-US" dirty="0" err="1" smtClean="0"/>
              <a:t>f</a:t>
            </a:r>
            <a:r>
              <a:rPr lang="en-US" baseline="-25000" dirty="0" err="1" smtClean="0"/>
              <a:t>i</a:t>
            </a:r>
            <a:r>
              <a:rPr lang="en-US" dirty="0" smtClean="0"/>
              <a:t> </a:t>
            </a:r>
            <a:r>
              <a:rPr lang="en-US" dirty="0" smtClean="0">
                <a:latin typeface="cmsy10"/>
              </a:rPr>
              <a:t>Â</a:t>
            </a:r>
            <a:r>
              <a:rPr lang="en-US" dirty="0" smtClean="0"/>
              <a:t> </a:t>
            </a:r>
            <a:r>
              <a:rPr lang="en-US" dirty="0" err="1" smtClean="0"/>
              <a:t>f</a:t>
            </a:r>
            <a:r>
              <a:rPr lang="en-US" baseline="-25000" dirty="0" err="1" smtClean="0"/>
              <a:t>j</a:t>
            </a:r>
            <a:r>
              <a:rPr lang="en-US" dirty="0" smtClean="0"/>
              <a:t>: P(</a:t>
            </a:r>
            <a:r>
              <a:rPr lang="en-US" dirty="0" err="1" smtClean="0"/>
              <a:t>f</a:t>
            </a:r>
            <a:r>
              <a:rPr lang="en-US" baseline="-25000" dirty="0" err="1" smtClean="0"/>
              <a:t>i</a:t>
            </a:r>
            <a:r>
              <a:rPr lang="en-US" dirty="0" smtClean="0"/>
              <a:t> </a:t>
            </a:r>
            <a:r>
              <a:rPr lang="en-US" dirty="0" smtClean="0">
                <a:latin typeface="cmsy10"/>
              </a:rPr>
              <a:t>Â</a:t>
            </a:r>
            <a:r>
              <a:rPr lang="en-US" dirty="0" smtClean="0"/>
              <a:t> </a:t>
            </a:r>
            <a:r>
              <a:rPr lang="en-US" dirty="0" err="1" smtClean="0"/>
              <a:t>f</a:t>
            </a:r>
            <a:r>
              <a:rPr lang="en-US" baseline="-25000" dirty="0" err="1" smtClean="0"/>
              <a:t>j</a:t>
            </a:r>
            <a:r>
              <a:rPr lang="en-US" dirty="0" smtClean="0"/>
              <a:t>)=0.5+</a:t>
            </a:r>
            <a:r>
              <a:rPr lang="en-US" dirty="0" smtClean="0">
                <a:sym typeface="Symbol"/>
              </a:rPr>
              <a:t></a:t>
            </a:r>
            <a:endParaRPr lang="en-US" dirty="0" smtClean="0"/>
          </a:p>
          <a:p>
            <a:pPr lvl="1"/>
            <a:r>
              <a:rPr lang="en-US" dirty="0" smtClean="0"/>
              <a:t>Need O(1/</a:t>
            </a:r>
            <a:r>
              <a:rPr lang="en-US" dirty="0" smtClean="0">
                <a:sym typeface="Symbol"/>
              </a:rPr>
              <a:t></a:t>
            </a:r>
            <a:r>
              <a:rPr lang="en-US" baseline="30000" dirty="0" smtClean="0">
                <a:sym typeface="Symbol"/>
              </a:rPr>
              <a:t>2</a:t>
            </a:r>
            <a:r>
              <a:rPr lang="en-US" dirty="0" smtClean="0"/>
              <a:t> log T) duels to get 1-1/T confidence.</a:t>
            </a:r>
          </a:p>
        </p:txBody>
      </p:sp>
      <p:grpSp>
        <p:nvGrpSpPr>
          <p:cNvPr id="7" name="Group 6"/>
          <p:cNvGrpSpPr/>
          <p:nvPr/>
        </p:nvGrpSpPr>
        <p:grpSpPr>
          <a:xfrm>
            <a:off x="846714" y="1547155"/>
            <a:ext cx="7335355" cy="1920250"/>
            <a:chOff x="846714" y="1623965"/>
            <a:chExt cx="7335355" cy="1920250"/>
          </a:xfrm>
        </p:grpSpPr>
        <p:sp>
          <p:nvSpPr>
            <p:cNvPr id="6" name="Rectangle 5"/>
            <p:cNvSpPr/>
            <p:nvPr/>
          </p:nvSpPr>
          <p:spPr bwMode="auto">
            <a:xfrm>
              <a:off x="846714" y="1623965"/>
              <a:ext cx="7335355" cy="1920250"/>
            </a:xfrm>
            <a:prstGeom prst="rect">
              <a:avLst/>
            </a:prstGeom>
            <a:solidFill>
              <a:schemeClr val="bg1">
                <a:lumMod val="85000"/>
                <a:lumOff val="15000"/>
              </a:schemeClr>
            </a:solidFill>
            <a:ln w="38100" cap="flat" cmpd="sng" algn="ctr">
              <a:solidFill>
                <a:schemeClr val="accent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l"/>
              <a:r>
                <a:rPr lang="en-US" sz="2400" b="1" dirty="0" smtClean="0">
                  <a:latin typeface="+mn-lt"/>
                </a:rPr>
                <a:t>Theorem: </a:t>
              </a:r>
              <a:r>
                <a:rPr lang="en-US" sz="2400" dirty="0" smtClean="0">
                  <a:latin typeface="+mn-lt"/>
                </a:rPr>
                <a:t>Any algorithm for the dueling bandits problem </a:t>
              </a:r>
              <a:br>
                <a:rPr lang="en-US" sz="2400" dirty="0" smtClean="0">
                  <a:latin typeface="+mn-lt"/>
                </a:rPr>
              </a:br>
              <a:r>
                <a:rPr lang="en-US" sz="2400" dirty="0" smtClean="0">
                  <a:latin typeface="+mn-lt"/>
                </a:rPr>
                <a:t>has regret</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pic>
          <p:nvPicPr>
            <p:cNvPr id="4" name="Picture 3" descr="txp_fig.png"/>
            <p:cNvPicPr>
              <a:picLocks noChangeAspect="1"/>
            </p:cNvPicPr>
            <p:nvPr>
              <p:custDataLst>
                <p:tags r:id="rId1"/>
              </p:custDataLst>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882180" y="2353660"/>
              <a:ext cx="2907543" cy="807245"/>
            </a:xfrm>
            <a:prstGeom prst="rect">
              <a:avLst/>
            </a:prstGeo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grpSp>
    </p:spTree>
    <p:extLst>
      <p:ext uri="{BB962C8B-B14F-4D97-AF65-F5344CB8AC3E}">
        <p14:creationId xmlns:p14="http://schemas.microsoft.com/office/powerpoint/2010/main" val="47769732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Learning System</a:t>
            </a:r>
            <a:endParaRPr lang="en-US" dirty="0"/>
          </a:p>
        </p:txBody>
      </p:sp>
      <p:sp>
        <p:nvSpPr>
          <p:cNvPr id="4" name="Content Placeholder 3"/>
          <p:cNvSpPr>
            <a:spLocks noGrp="1"/>
          </p:cNvSpPr>
          <p:nvPr>
            <p:ph idx="1"/>
          </p:nvPr>
        </p:nvSpPr>
        <p:spPr/>
        <p:txBody>
          <a:bodyPr/>
          <a:lstStyle/>
          <a:p>
            <a:endParaRPr lang="en-US" dirty="0" smtClean="0"/>
          </a:p>
          <a:p>
            <a:endParaRPr lang="en-US" dirty="0"/>
          </a:p>
        </p:txBody>
      </p:sp>
      <p:sp>
        <p:nvSpPr>
          <p:cNvPr id="5" name="U-Turn Arrow 4"/>
          <p:cNvSpPr/>
          <p:nvPr/>
        </p:nvSpPr>
        <p:spPr bwMode="auto">
          <a:xfrm>
            <a:off x="2037270" y="1820676"/>
            <a:ext cx="5223080" cy="532179"/>
          </a:xfrm>
          <a:prstGeom prst="uturnArrow">
            <a:avLst/>
          </a:prstGeom>
          <a:solidFill>
            <a:schemeClr val="bg2">
              <a:lumMod val="75000"/>
              <a:lumOff val="25000"/>
            </a:schemeClr>
          </a:solidFill>
          <a:ln w="9525"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mn-lt"/>
            </a:endParaRPr>
          </a:p>
        </p:txBody>
      </p:sp>
      <p:sp>
        <p:nvSpPr>
          <p:cNvPr id="6" name="Rounded Rectangle 5"/>
          <p:cNvSpPr/>
          <p:nvPr/>
        </p:nvSpPr>
        <p:spPr bwMode="auto">
          <a:xfrm>
            <a:off x="961930" y="2237640"/>
            <a:ext cx="2224585" cy="883315"/>
          </a:xfrm>
          <a:prstGeom prst="roundRect">
            <a:avLst/>
          </a:prstGeom>
          <a:solidFill>
            <a:schemeClr val="bg2">
              <a:lumMod val="75000"/>
              <a:lumOff val="25000"/>
            </a:schemeClr>
          </a:solidFill>
          <a:ln w="38100" cap="flat" cmpd="sng" algn="ctr">
            <a:solidFill>
              <a:schemeClr val="tx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600" dirty="0" smtClean="0">
                <a:latin typeface="+mn-lt"/>
              </a:rPr>
              <a:t>Algorithm</a:t>
            </a:r>
            <a:endParaRPr kumimoji="0" lang="en-US" sz="1200" b="0" i="0" u="none" strike="noStrike" cap="none" normalizeH="0" baseline="0" dirty="0" smtClean="0">
              <a:ln>
                <a:noFill/>
              </a:ln>
              <a:solidFill>
                <a:schemeClr val="tx1"/>
              </a:solidFill>
              <a:effectLst/>
              <a:latin typeface="+mn-lt"/>
            </a:endParaRPr>
          </a:p>
        </p:txBody>
      </p:sp>
      <p:sp>
        <p:nvSpPr>
          <p:cNvPr id="7" name="U-Turn Arrow 6"/>
          <p:cNvSpPr/>
          <p:nvPr/>
        </p:nvSpPr>
        <p:spPr bwMode="auto">
          <a:xfrm rot="10800000">
            <a:off x="1960461" y="3005740"/>
            <a:ext cx="5223080" cy="532179"/>
          </a:xfrm>
          <a:prstGeom prst="uturnArrow">
            <a:avLst/>
          </a:prstGeom>
          <a:solidFill>
            <a:schemeClr val="bg2">
              <a:lumMod val="75000"/>
              <a:lumOff val="25000"/>
            </a:schemeClr>
          </a:solidFill>
          <a:ln w="9525"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mn-lt"/>
            </a:endParaRPr>
          </a:p>
        </p:txBody>
      </p:sp>
      <p:sp>
        <p:nvSpPr>
          <p:cNvPr id="8" name="Rounded Rectangle 7"/>
          <p:cNvSpPr/>
          <p:nvPr/>
        </p:nvSpPr>
        <p:spPr bwMode="auto">
          <a:xfrm>
            <a:off x="5957485" y="2237640"/>
            <a:ext cx="2224585" cy="883315"/>
          </a:xfrm>
          <a:prstGeom prst="roundRect">
            <a:avLst/>
          </a:prstGeom>
          <a:solidFill>
            <a:schemeClr val="bg2">
              <a:lumMod val="75000"/>
              <a:lumOff val="25000"/>
            </a:schemeClr>
          </a:solidFill>
          <a:ln w="38100" cap="flat" cmpd="sng" algn="ctr">
            <a:solidFill>
              <a:schemeClr val="tx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3600" dirty="0" smtClean="0">
                <a:latin typeface="+mn-lt"/>
              </a:rPr>
              <a:t>User</a:t>
            </a:r>
            <a:endParaRPr kumimoji="0" lang="en-US" sz="1200" b="0" i="0" u="none" strike="noStrike" cap="none" normalizeH="0" baseline="0" dirty="0" smtClean="0">
              <a:ln>
                <a:noFill/>
              </a:ln>
              <a:solidFill>
                <a:schemeClr val="tx1"/>
              </a:solidFill>
              <a:effectLst/>
              <a:latin typeface="+mn-lt"/>
            </a:endParaRPr>
          </a:p>
        </p:txBody>
      </p:sp>
      <p:sp>
        <p:nvSpPr>
          <p:cNvPr id="9" name="TextBox 8"/>
          <p:cNvSpPr txBox="1"/>
          <p:nvPr/>
        </p:nvSpPr>
        <p:spPr>
          <a:xfrm>
            <a:off x="2259404" y="3044950"/>
            <a:ext cx="4644926" cy="830997"/>
          </a:xfrm>
          <a:prstGeom prst="rect">
            <a:avLst/>
          </a:prstGeom>
          <a:noFill/>
        </p:spPr>
        <p:txBody>
          <a:bodyPr wrap="none" rtlCol="0">
            <a:spAutoFit/>
          </a:bodyPr>
          <a:lstStyle/>
          <a:p>
            <a:r>
              <a:rPr lang="en-US" sz="2400" dirty="0">
                <a:latin typeface="Calibri"/>
              </a:rPr>
              <a:t>x</a:t>
            </a:r>
            <a:r>
              <a:rPr lang="en-US" sz="2400" baseline="-25000" dirty="0" smtClean="0">
                <a:latin typeface="Calibri"/>
              </a:rPr>
              <a:t>t+1</a:t>
            </a:r>
            <a:r>
              <a:rPr lang="en-US" sz="2400" dirty="0" smtClean="0">
                <a:latin typeface="+mn-lt"/>
              </a:rPr>
              <a:t> dependent on </a:t>
            </a:r>
            <a:r>
              <a:rPr lang="en-US" sz="2400" dirty="0" err="1" smtClean="0">
                <a:latin typeface="+mn-lt"/>
              </a:rPr>
              <a:t>y</a:t>
            </a:r>
            <a:r>
              <a:rPr lang="en-US" sz="2400" baseline="-25000" dirty="0" err="1" smtClean="0"/>
              <a:t>t</a:t>
            </a:r>
            <a:r>
              <a:rPr lang="en-US" sz="2400" dirty="0" smtClean="0">
                <a:latin typeface="+mn-lt"/>
              </a:rPr>
              <a:t> </a:t>
            </a:r>
            <a:br>
              <a:rPr lang="en-US" sz="2400" dirty="0" smtClean="0">
                <a:latin typeface="+mn-lt"/>
              </a:rPr>
            </a:br>
            <a:r>
              <a:rPr lang="en-US" sz="2400" dirty="0" smtClean="0">
                <a:latin typeface="+mn-lt"/>
              </a:rPr>
              <a:t>(e.g. click given ranking, new query)</a:t>
            </a:r>
            <a:endParaRPr lang="en-US" sz="2400" dirty="0">
              <a:latin typeface="+mn-lt"/>
            </a:endParaRPr>
          </a:p>
        </p:txBody>
      </p:sp>
      <p:sp>
        <p:nvSpPr>
          <p:cNvPr id="10" name="TextBox 9"/>
          <p:cNvSpPr txBox="1"/>
          <p:nvPr/>
        </p:nvSpPr>
        <p:spPr>
          <a:xfrm>
            <a:off x="3122280" y="1470345"/>
            <a:ext cx="3042884" cy="830997"/>
          </a:xfrm>
          <a:prstGeom prst="rect">
            <a:avLst/>
          </a:prstGeom>
          <a:noFill/>
        </p:spPr>
        <p:txBody>
          <a:bodyPr wrap="none" rtlCol="0">
            <a:spAutoFit/>
          </a:bodyPr>
          <a:lstStyle/>
          <a:p>
            <a:r>
              <a:rPr lang="cy-GB" sz="2400" dirty="0" smtClean="0">
                <a:latin typeface="+mn-lt"/>
              </a:rPr>
              <a:t>y</a:t>
            </a:r>
            <a:r>
              <a:rPr lang="en-US" sz="2400" baseline="-25000" dirty="0" smtClean="0">
                <a:latin typeface="+mn-lt"/>
              </a:rPr>
              <a:t>t</a:t>
            </a:r>
            <a:r>
              <a:rPr lang="en-US" sz="2400" dirty="0" smtClean="0">
                <a:latin typeface="+mn-lt"/>
              </a:rPr>
              <a:t> dependent on </a:t>
            </a:r>
            <a:r>
              <a:rPr lang="en-US" sz="2400" dirty="0" err="1" smtClean="0">
                <a:latin typeface="+mn-lt"/>
              </a:rPr>
              <a:t>x</a:t>
            </a:r>
            <a:r>
              <a:rPr lang="en-US" sz="2400" baseline="-25000" dirty="0" err="1" smtClean="0">
                <a:latin typeface="+mn-lt"/>
              </a:rPr>
              <a:t>t</a:t>
            </a:r>
            <a:r>
              <a:rPr lang="en-US" sz="2400" dirty="0" smtClean="0">
                <a:latin typeface="+mn-lt"/>
              </a:rPr>
              <a:t> </a:t>
            </a:r>
            <a:br>
              <a:rPr lang="en-US" sz="2400" dirty="0" smtClean="0">
                <a:latin typeface="+mn-lt"/>
              </a:rPr>
            </a:br>
            <a:r>
              <a:rPr lang="en-US" sz="2400" dirty="0" smtClean="0">
                <a:latin typeface="+mn-lt"/>
              </a:rPr>
              <a:t>(e.g. ranking for query)</a:t>
            </a:r>
            <a:endParaRPr lang="en-US" sz="2400" dirty="0">
              <a:latin typeface="+mn-lt"/>
            </a:endParaRPr>
          </a:p>
        </p:txBody>
      </p:sp>
      <p:sp>
        <p:nvSpPr>
          <p:cNvPr id="11" name="TextBox 10"/>
          <p:cNvSpPr txBox="1"/>
          <p:nvPr/>
        </p:nvSpPr>
        <p:spPr>
          <a:xfrm>
            <a:off x="3766895" y="2429665"/>
            <a:ext cx="1681742" cy="461665"/>
          </a:xfrm>
          <a:prstGeom prst="rect">
            <a:avLst/>
          </a:prstGeom>
          <a:noFill/>
        </p:spPr>
        <p:txBody>
          <a:bodyPr wrap="none" rtlCol="0">
            <a:spAutoFit/>
          </a:bodyPr>
          <a:lstStyle/>
          <a:p>
            <a:r>
              <a:rPr lang="en-US" sz="2400" dirty="0" smtClean="0">
                <a:latin typeface="+mn-lt"/>
              </a:rPr>
              <a:t>Utility: U(y</a:t>
            </a:r>
            <a:r>
              <a:rPr lang="cy-GB" sz="2400" baseline="-25000" dirty="0" smtClean="0">
                <a:latin typeface="+mn-lt"/>
              </a:rPr>
              <a:t>t</a:t>
            </a:r>
            <a:r>
              <a:rPr lang="en-US" sz="2400" dirty="0" smtClean="0">
                <a:latin typeface="+mn-lt"/>
              </a:rPr>
              <a:t>)</a:t>
            </a:r>
            <a:endParaRPr lang="en-US" sz="2400" dirty="0">
              <a:latin typeface="+mn-lt"/>
            </a:endParaRPr>
          </a:p>
        </p:txBody>
      </p:sp>
      <p:sp>
        <p:nvSpPr>
          <p:cNvPr id="20" name="Content Placeholder 2"/>
          <p:cNvSpPr txBox="1">
            <a:spLocks/>
          </p:cNvSpPr>
          <p:nvPr/>
        </p:nvSpPr>
        <p:spPr bwMode="auto">
          <a:xfrm>
            <a:off x="609600" y="4312315"/>
            <a:ext cx="8229600" cy="196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Observed Data ≠ Training Data</a:t>
            </a:r>
            <a:endParaRPr lang="en-US" dirty="0">
              <a:sym typeface="Wingdings" panose="05000000000000000000" pitchFamily="2" charset="2"/>
            </a:endParaRPr>
          </a:p>
          <a:p>
            <a:pPr lvl="1"/>
            <a:r>
              <a:rPr lang="en-US" dirty="0">
                <a:sym typeface="Wingdings" panose="05000000000000000000" pitchFamily="2" charset="2"/>
              </a:rPr>
              <a:t>Observed data is user’s decisions</a:t>
            </a:r>
          </a:p>
          <a:p>
            <a:pPr lvl="1"/>
            <a:r>
              <a:rPr lang="en-US" dirty="0">
                <a:sym typeface="Wingdings" panose="05000000000000000000" pitchFamily="2" charset="2"/>
              </a:rPr>
              <a:t>Even explicit feedback reflects user’s decision </a:t>
            </a:r>
            <a:r>
              <a:rPr lang="en-US" dirty="0" smtClean="0">
                <a:sym typeface="Wingdings" panose="05000000000000000000" pitchFamily="2" charset="2"/>
              </a:rPr>
              <a:t>process</a:t>
            </a:r>
          </a:p>
          <a:p>
            <a:r>
              <a:rPr lang="en-US" dirty="0" smtClean="0">
                <a:sym typeface="Wingdings" panose="05000000000000000000" pitchFamily="2" charset="2"/>
              </a:rPr>
              <a:t>Decisions  Feedback  Learning Algorithm</a:t>
            </a:r>
            <a:endParaRPr lang="en-US" dirty="0">
              <a:sym typeface="Wingdings" panose="05000000000000000000" pitchFamily="2" charset="2"/>
            </a:endParaRPr>
          </a:p>
        </p:txBody>
      </p:sp>
      <p:sp>
        <p:nvSpPr>
          <p:cNvPr id="14" name="Oval Callout 13"/>
          <p:cNvSpPr/>
          <p:nvPr/>
        </p:nvSpPr>
        <p:spPr>
          <a:xfrm>
            <a:off x="462665" y="1431940"/>
            <a:ext cx="1267365" cy="614480"/>
          </a:xfrm>
          <a:prstGeom prst="wedgeEllipseCallout">
            <a:avLst>
              <a:gd name="adj1" fmla="val 24287"/>
              <a:gd name="adj2" fmla="val 105239"/>
            </a:avLst>
          </a:prstGeom>
          <a:solidFill>
            <a:schemeClr val="accent5">
              <a:lumMod val="9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800" dirty="0" smtClean="0">
                <a:solidFill>
                  <a:srgbClr val="008000"/>
                </a:solidFill>
              </a:rPr>
              <a:t>Design!</a:t>
            </a:r>
            <a:endParaRPr lang="en-US" sz="1800" dirty="0">
              <a:solidFill>
                <a:srgbClr val="008000"/>
              </a:solidFill>
            </a:endParaRPr>
          </a:p>
        </p:txBody>
      </p:sp>
      <p:sp>
        <p:nvSpPr>
          <p:cNvPr id="15" name="Oval Callout 14"/>
          <p:cNvSpPr/>
          <p:nvPr/>
        </p:nvSpPr>
        <p:spPr>
          <a:xfrm>
            <a:off x="7567590" y="1431940"/>
            <a:ext cx="1267365" cy="614480"/>
          </a:xfrm>
          <a:prstGeom prst="wedgeEllipseCallout">
            <a:avLst>
              <a:gd name="adj1" fmla="val -35839"/>
              <a:gd name="adj2" fmla="val 103690"/>
            </a:avLst>
          </a:prstGeom>
          <a:solidFill>
            <a:schemeClr val="accent5">
              <a:lumMod val="9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800" dirty="0" smtClean="0">
                <a:solidFill>
                  <a:srgbClr val="008000"/>
                </a:solidFill>
              </a:rPr>
              <a:t>Model!</a:t>
            </a:r>
            <a:endParaRPr lang="en-US" sz="1800" dirty="0">
              <a:solidFill>
                <a:srgbClr val="008000"/>
              </a:solidFill>
            </a:endParaRPr>
          </a:p>
        </p:txBody>
      </p:sp>
      <p:sp>
        <p:nvSpPr>
          <p:cNvPr id="16" name="Oval Callout 15"/>
          <p:cNvSpPr/>
          <p:nvPr/>
        </p:nvSpPr>
        <p:spPr>
          <a:xfrm>
            <a:off x="65213" y="3327778"/>
            <a:ext cx="1795361" cy="907727"/>
          </a:xfrm>
          <a:prstGeom prst="wedgeEllipseCallout">
            <a:avLst>
              <a:gd name="adj1" fmla="val 26585"/>
              <a:gd name="adj2" fmla="val -83515"/>
            </a:avLst>
          </a:prstGeom>
          <a:solidFill>
            <a:schemeClr val="accent5">
              <a:lumMod val="9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800" dirty="0" smtClean="0">
                <a:solidFill>
                  <a:srgbClr val="008000"/>
                </a:solidFill>
              </a:rPr>
              <a:t>Knowledge constrained</a:t>
            </a:r>
            <a:endParaRPr lang="en-US" sz="1800" dirty="0">
              <a:solidFill>
                <a:srgbClr val="008000"/>
              </a:solidFill>
            </a:endParaRPr>
          </a:p>
        </p:txBody>
      </p:sp>
      <p:sp>
        <p:nvSpPr>
          <p:cNvPr id="17" name="Oval Callout 16"/>
          <p:cNvSpPr/>
          <p:nvPr/>
        </p:nvSpPr>
        <p:spPr>
          <a:xfrm>
            <a:off x="7270024" y="3320781"/>
            <a:ext cx="1795361" cy="907727"/>
          </a:xfrm>
          <a:prstGeom prst="wedgeEllipseCallout">
            <a:avLst>
              <a:gd name="adj1" fmla="val -22279"/>
              <a:gd name="adj2" fmla="val -96433"/>
            </a:avLst>
          </a:prstGeom>
          <a:solidFill>
            <a:schemeClr val="accent5">
              <a:lumMod val="9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800" dirty="0" smtClean="0">
                <a:solidFill>
                  <a:srgbClr val="008000"/>
                </a:solidFill>
              </a:rPr>
              <a:t>Computation constrained</a:t>
            </a:r>
            <a:endParaRPr lang="en-US" sz="1800" dirty="0">
              <a:solidFill>
                <a:srgbClr val="008000"/>
              </a:solidFill>
            </a:endParaRPr>
          </a:p>
        </p:txBody>
      </p:sp>
    </p:spTree>
    <p:extLst>
      <p:ext uri="{BB962C8B-B14F-4D97-AF65-F5344CB8AC3E}">
        <p14:creationId xmlns:p14="http://schemas.microsoft.com/office/powerpoint/2010/main" val="137984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1000"/>
                                        <p:tgtEl>
                                          <p:spTgt spid="20">
                                            <p:txEl>
                                              <p:pRg st="0" end="0"/>
                                            </p:txEl>
                                          </p:spTgt>
                                        </p:tgtEl>
                                      </p:cBhvr>
                                    </p:animEffect>
                                    <p:anim calcmode="lin" valueType="num">
                                      <p:cBhvr>
                                        <p:cTn id="14"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0">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Effect transition="in" filter="fade">
                                      <p:cBhvr>
                                        <p:cTn id="18" dur="1000"/>
                                        <p:tgtEl>
                                          <p:spTgt spid="20">
                                            <p:txEl>
                                              <p:pRg st="1" end="1"/>
                                            </p:txEl>
                                          </p:spTgt>
                                        </p:tgtEl>
                                      </p:cBhvr>
                                    </p:animEffect>
                                    <p:anim calcmode="lin" valueType="num">
                                      <p:cBhvr>
                                        <p:cTn id="1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0">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0">
                                            <p:txEl>
                                              <p:pRg st="2" end="2"/>
                                            </p:txEl>
                                          </p:spTgt>
                                        </p:tgtEl>
                                        <p:attrNameLst>
                                          <p:attrName>style.visibility</p:attrName>
                                        </p:attrNameLst>
                                      </p:cBhvr>
                                      <p:to>
                                        <p:strVal val="visible"/>
                                      </p:to>
                                    </p:set>
                                    <p:animEffect transition="in" filter="fade">
                                      <p:cBhvr>
                                        <p:cTn id="23" dur="1000"/>
                                        <p:tgtEl>
                                          <p:spTgt spid="20">
                                            <p:txEl>
                                              <p:pRg st="2" end="2"/>
                                            </p:txEl>
                                          </p:spTgt>
                                        </p:tgtEl>
                                      </p:cBhvr>
                                    </p:animEffect>
                                    <p:anim calcmode="lin" valueType="num">
                                      <p:cBhvr>
                                        <p:cTn id="24"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1000"/>
                                        <p:tgtEl>
                                          <p:spTgt spid="20">
                                            <p:txEl>
                                              <p:pRg st="3" end="3"/>
                                            </p:txEl>
                                          </p:spTgt>
                                        </p:tgtEl>
                                      </p:cBhvr>
                                    </p:animEffect>
                                    <p:anim calcmode="lin" valueType="num">
                                      <p:cBhvr>
                                        <p:cTn id="31"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2137" y="381000"/>
            <a:ext cx="8393373" cy="914400"/>
          </a:xfrm>
        </p:spPr>
        <p:txBody>
          <a:bodyPr/>
          <a:lstStyle/>
          <a:p>
            <a:r>
              <a:rPr lang="en-US" dirty="0" smtClean="0"/>
              <a:t>Convex Dueling Bandits Problem</a:t>
            </a:r>
            <a:endParaRPr lang="en-US" dirty="0"/>
          </a:p>
        </p:txBody>
      </p:sp>
      <p:sp>
        <p:nvSpPr>
          <p:cNvPr id="3" name="Content Placeholder 2"/>
          <p:cNvSpPr>
            <a:spLocks noGrp="1"/>
          </p:cNvSpPr>
          <p:nvPr>
            <p:ph idx="1"/>
          </p:nvPr>
        </p:nvSpPr>
        <p:spPr>
          <a:xfrm>
            <a:off x="609600" y="1248768"/>
            <a:ext cx="7933899" cy="4800600"/>
          </a:xfrm>
        </p:spPr>
        <p:txBody>
          <a:bodyPr>
            <a:normAutofit fontScale="77500" lnSpcReduction="20000"/>
          </a:bodyPr>
          <a:lstStyle/>
          <a:p>
            <a:r>
              <a:rPr lang="en-US" dirty="0" smtClean="0"/>
              <a:t>Given:</a:t>
            </a:r>
          </a:p>
          <a:p>
            <a:pPr lvl="1"/>
            <a:r>
              <a:rPr lang="en-US" dirty="0" smtClean="0"/>
              <a:t>A infinite set H of functions </a:t>
            </a:r>
            <a:r>
              <a:rPr lang="en-US" dirty="0" err="1" smtClean="0"/>
              <a:t>f</a:t>
            </a:r>
            <a:r>
              <a:rPr lang="en-US" baseline="-25000" dirty="0" err="1" smtClean="0"/>
              <a:t>w</a:t>
            </a:r>
            <a:r>
              <a:rPr lang="en-US" dirty="0" smtClean="0"/>
              <a:t> parameterized by w </a:t>
            </a:r>
            <a:r>
              <a:rPr lang="en-US" dirty="0" smtClean="0">
                <a:latin typeface="cmsy10"/>
              </a:rPr>
              <a:t>2</a:t>
            </a:r>
            <a:r>
              <a:rPr lang="en-US" dirty="0" smtClean="0"/>
              <a:t> F </a:t>
            </a:r>
            <a:r>
              <a:rPr lang="en-US" dirty="0" smtClean="0">
                <a:latin typeface="cmsy10"/>
              </a:rPr>
              <a:t>½ &lt;</a:t>
            </a:r>
            <a:r>
              <a:rPr lang="en-US" baseline="30000" dirty="0" smtClean="0"/>
              <a:t>d</a:t>
            </a:r>
          </a:p>
          <a:p>
            <a:pPr lvl="1"/>
            <a:r>
              <a:rPr lang="en-US" dirty="0" smtClean="0"/>
              <a:t>A convex value function v(w) describing utility of </a:t>
            </a:r>
            <a:r>
              <a:rPr lang="en-US" dirty="0" err="1" smtClean="0"/>
              <a:t>f</a:t>
            </a:r>
            <a:r>
              <a:rPr lang="en-US" baseline="-25000" dirty="0" err="1" smtClean="0"/>
              <a:t>w</a:t>
            </a:r>
            <a:r>
              <a:rPr lang="en-US" dirty="0" smtClean="0"/>
              <a:t> </a:t>
            </a:r>
          </a:p>
          <a:p>
            <a:pPr lvl="1"/>
            <a:r>
              <a:rPr lang="en-US" dirty="0" smtClean="0"/>
              <a:t>P(</a:t>
            </a:r>
            <a:r>
              <a:rPr lang="en-US" dirty="0" err="1" smtClean="0"/>
              <a:t>f</a:t>
            </a:r>
            <a:r>
              <a:rPr lang="en-US" baseline="-25000" dirty="0" err="1" smtClean="0"/>
              <a:t>w</a:t>
            </a:r>
            <a:r>
              <a:rPr lang="en-US" dirty="0" smtClean="0"/>
              <a:t> </a:t>
            </a:r>
            <a:r>
              <a:rPr lang="en-US" dirty="0" smtClean="0">
                <a:latin typeface="cmsy10"/>
                <a:sym typeface="Wingdings" pitchFamily="2" charset="2"/>
              </a:rPr>
              <a:t>Â </a:t>
            </a:r>
            <a:r>
              <a:rPr lang="en-US" dirty="0" err="1" smtClean="0"/>
              <a:t>f</a:t>
            </a:r>
            <a:r>
              <a:rPr lang="en-US" baseline="-25000" dirty="0" err="1" smtClean="0"/>
              <a:t>w</a:t>
            </a:r>
            <a:r>
              <a:rPr lang="en-US" baseline="-25000" dirty="0" smtClean="0"/>
              <a:t>’</a:t>
            </a:r>
            <a:r>
              <a:rPr lang="en-US" dirty="0" smtClean="0"/>
              <a:t>) =</a:t>
            </a:r>
            <a:r>
              <a:rPr lang="en-US" dirty="0" smtClean="0">
                <a:sym typeface="Symbol"/>
              </a:rPr>
              <a:t> </a:t>
            </a:r>
            <a:r>
              <a:rPr lang="en-US" dirty="0" smtClean="0"/>
              <a:t>(v(w)-v(w’)) = 0.5+</a:t>
            </a:r>
            <a:r>
              <a:rPr lang="en-US" dirty="0" smtClean="0">
                <a:sym typeface="Symbol"/>
              </a:rPr>
              <a:t></a:t>
            </a:r>
            <a:r>
              <a:rPr lang="en-US" dirty="0" smtClean="0"/>
              <a:t>(</a:t>
            </a:r>
            <a:r>
              <a:rPr lang="en-US" dirty="0" err="1" smtClean="0"/>
              <a:t>w,w</a:t>
            </a:r>
            <a:r>
              <a:rPr lang="en-US" dirty="0" smtClean="0"/>
              <a:t>’)</a:t>
            </a:r>
          </a:p>
          <a:p>
            <a:pPr lvl="1"/>
            <a:r>
              <a:rPr lang="en-US" dirty="0" smtClean="0"/>
              <a:t>P is L-</a:t>
            </a:r>
            <a:r>
              <a:rPr lang="en-US" dirty="0" err="1" smtClean="0"/>
              <a:t>Lipschitz</a:t>
            </a:r>
            <a:endParaRPr lang="en-US" dirty="0" smtClean="0"/>
          </a:p>
          <a:p>
            <a:r>
              <a:rPr lang="en-US" dirty="0" smtClean="0"/>
              <a:t>Regret: </a:t>
            </a:r>
          </a:p>
          <a:p>
            <a:pPr lvl="1"/>
            <a:r>
              <a:rPr lang="en-US" dirty="0" smtClean="0"/>
              <a:t>R(A) = </a:t>
            </a:r>
            <a:r>
              <a:rPr lang="en-US" dirty="0" smtClean="0">
                <a:sym typeface="Symbol"/>
              </a:rPr>
              <a:t></a:t>
            </a:r>
            <a:r>
              <a:rPr lang="en-US" baseline="-25000" dirty="0" smtClean="0">
                <a:sym typeface="Symbol"/>
              </a:rPr>
              <a:t>t=1..T</a:t>
            </a:r>
            <a:r>
              <a:rPr lang="en-US" dirty="0" smtClean="0"/>
              <a:t> [P(f* </a:t>
            </a:r>
            <a:r>
              <a:rPr lang="en-US" dirty="0" smtClean="0">
                <a:latin typeface="cmsy10"/>
                <a:sym typeface="Wingdings" pitchFamily="2" charset="2"/>
              </a:rPr>
              <a:t>Â </a:t>
            </a:r>
            <a:r>
              <a:rPr lang="en-US" dirty="0" smtClean="0"/>
              <a:t>f</a:t>
            </a:r>
            <a:r>
              <a:rPr lang="en-US" baseline="-25000" dirty="0" smtClean="0"/>
              <a:t>t</a:t>
            </a:r>
            <a:r>
              <a:rPr lang="en-US" dirty="0" smtClean="0"/>
              <a:t>) + P(f* </a:t>
            </a:r>
            <a:r>
              <a:rPr lang="en-US" dirty="0" smtClean="0">
                <a:latin typeface="cmsy10"/>
                <a:sym typeface="Wingdings" pitchFamily="2" charset="2"/>
              </a:rPr>
              <a:t>Â </a:t>
            </a:r>
            <a:r>
              <a:rPr lang="en-US" dirty="0" smtClean="0"/>
              <a:t>f</a:t>
            </a:r>
            <a:r>
              <a:rPr lang="en-US" baseline="-25000" dirty="0" smtClean="0"/>
              <a:t>t</a:t>
            </a:r>
            <a:r>
              <a:rPr lang="en-US" dirty="0" smtClean="0"/>
              <a:t>’) - 1]</a:t>
            </a:r>
          </a:p>
          <a:p>
            <a:pPr lvl="1"/>
            <a:r>
              <a:rPr lang="en-US" dirty="0" smtClean="0"/>
              <a:t>f*: best retrieval function in hindsight</a:t>
            </a:r>
          </a:p>
          <a:p>
            <a:pPr lvl="1"/>
            <a:r>
              <a:rPr lang="en-US" dirty="0" smtClean="0"/>
              <a:t>(</a:t>
            </a:r>
            <a:r>
              <a:rPr lang="en-US" dirty="0" err="1" smtClean="0"/>
              <a:t>f,f</a:t>
            </a:r>
            <a:r>
              <a:rPr lang="en-US" dirty="0" smtClean="0"/>
              <a:t>’): retrieval functions tested at time t</a:t>
            </a:r>
          </a:p>
          <a:p>
            <a:r>
              <a:rPr lang="en-US" dirty="0" smtClean="0"/>
              <a:t>Approach:</a:t>
            </a:r>
          </a:p>
          <a:p>
            <a:pPr lvl="1"/>
            <a:r>
              <a:rPr lang="en-US" dirty="0" smtClean="0"/>
              <a:t>Stochastic estimated gradient method [Zinkevich 03] [Flaxman et al. 04]</a:t>
            </a:r>
          </a:p>
          <a:p>
            <a:pPr lvl="1"/>
            <a:r>
              <a:rPr lang="en-US" dirty="0" smtClean="0"/>
              <a:t>Regret</a:t>
            </a:r>
          </a:p>
          <a:p>
            <a:pPr lvl="1"/>
            <a:endParaRPr lang="en-US" dirty="0" smtClean="0"/>
          </a:p>
          <a:p>
            <a:pPr lvl="1"/>
            <a:endParaRPr lang="en-US" dirty="0" smtClean="0"/>
          </a:p>
        </p:txBody>
      </p:sp>
      <p:sp>
        <p:nvSpPr>
          <p:cNvPr id="4" name="TextBox 3"/>
          <p:cNvSpPr txBox="1"/>
          <p:nvPr/>
        </p:nvSpPr>
        <p:spPr>
          <a:xfrm>
            <a:off x="7410756" y="6318907"/>
            <a:ext cx="1488100" cy="307777"/>
          </a:xfrm>
          <a:prstGeom prst="rect">
            <a:avLst/>
          </a:prstGeom>
          <a:noFill/>
        </p:spPr>
        <p:txBody>
          <a:bodyPr wrap="none" rtlCol="0">
            <a:spAutoFit/>
          </a:bodyPr>
          <a:lstStyle/>
          <a:p>
            <a:r>
              <a:rPr lang="en-US" sz="1400" dirty="0" smtClean="0"/>
              <a:t>[with Yisong Yue]</a:t>
            </a:r>
            <a:endParaRPr lang="en-US" sz="1400" dirty="0"/>
          </a:p>
        </p:txBody>
      </p:sp>
      <p:pic>
        <p:nvPicPr>
          <p:cNvPr id="5" name="Picture 3" descr="C:\Documents and Settings\yyue\Desktop\sigmoid.png"/>
          <p:cNvPicPr>
            <a:picLocks noChangeAspect="1" noChangeArrowheads="1"/>
          </p:cNvPicPr>
          <p:nvPr/>
        </p:nvPicPr>
        <p:blipFill>
          <a:blip r:embed="rId3" cstate="print"/>
          <a:srcRect/>
          <a:stretch>
            <a:fillRect/>
          </a:stretch>
        </p:blipFill>
        <p:spPr bwMode="auto">
          <a:xfrm>
            <a:off x="6230938" y="2479855"/>
            <a:ext cx="2608262" cy="1371600"/>
          </a:xfrm>
          <a:prstGeom prst="rect">
            <a:avLst/>
          </a:prstGeom>
          <a:noFill/>
          <a:ln w="9525">
            <a:noFill/>
            <a:miter lim="800000"/>
            <a:headEnd/>
            <a:tailEnd/>
          </a:ln>
        </p:spPr>
      </p:pic>
      <p:graphicFrame>
        <p:nvGraphicFramePr>
          <p:cNvPr id="103428" name="Object 3"/>
          <p:cNvGraphicFramePr>
            <a:graphicFrameLocks noChangeAspect="1"/>
          </p:cNvGraphicFramePr>
          <p:nvPr>
            <p:extLst>
              <p:ext uri="{D42A27DB-BD31-4B8C-83A1-F6EECF244321}">
                <p14:modId xmlns:p14="http://schemas.microsoft.com/office/powerpoint/2010/main" val="1792079778"/>
              </p:ext>
            </p:extLst>
          </p:nvPr>
        </p:nvGraphicFramePr>
        <p:xfrm>
          <a:off x="2298424" y="5272440"/>
          <a:ext cx="2427196" cy="423081"/>
        </p:xfrm>
        <a:graphic>
          <a:graphicData uri="http://schemas.openxmlformats.org/presentationml/2006/ole">
            <mc:AlternateContent xmlns:mc="http://schemas.openxmlformats.org/markup-compatibility/2006">
              <mc:Choice xmlns:v="urn:schemas-microsoft-com:vml" Requires="v">
                <p:oleObj spid="_x0000_s4202" name="Equation" r:id="rId4" imgW="1384200" imgH="241200" progId="Equation.3">
                  <p:embed/>
                </p:oleObj>
              </mc:Choice>
              <mc:Fallback>
                <p:oleObj name="Equation" r:id="rId4" imgW="138420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8424" y="5272440"/>
                        <a:ext cx="2427196" cy="423081"/>
                      </a:xfrm>
                      <a:prstGeom prst="rect">
                        <a:avLst/>
                      </a:prstGeom>
                      <a:solidFill>
                        <a:schemeClr val="accent6">
                          <a:lumMod val="50000"/>
                          <a:lumOff val="50000"/>
                        </a:schemeClr>
                      </a:solidFill>
                      <a:ln w="9525">
                        <a:noFill/>
                        <a:miter lim="800000"/>
                        <a:headEnd/>
                        <a:tailEnd/>
                      </a:ln>
                      <a:extLst/>
                    </p:spPr>
                  </p:pic>
                </p:oleObj>
              </mc:Fallback>
            </mc:AlternateContent>
          </a:graphicData>
        </a:graphic>
      </p:graphicFrame>
    </p:spTree>
    <p:extLst>
      <p:ext uri="{BB962C8B-B14F-4D97-AF65-F5344CB8AC3E}">
        <p14:creationId xmlns:p14="http://schemas.microsoft.com/office/powerpoint/2010/main" val="406410226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8130" name="Picture 4" descr="dbgd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8131" name="TextBox 5"/>
          <p:cNvSpPr txBox="1">
            <a:spLocks noChangeArrowheads="1"/>
          </p:cNvSpPr>
          <p:nvPr/>
        </p:nvSpPr>
        <p:spPr bwMode="auto">
          <a:xfrm>
            <a:off x="5791200" y="228600"/>
            <a:ext cx="3124200" cy="1784350"/>
          </a:xfrm>
          <a:prstGeom prst="rect">
            <a:avLst/>
          </a:prstGeom>
          <a:noFill/>
          <a:ln w="9525">
            <a:solidFill>
              <a:schemeClr val="accent1"/>
            </a:solidFill>
            <a:miter lim="800000"/>
            <a:headEnd/>
            <a:tailEnd/>
          </a:ln>
        </p:spPr>
        <p:txBody>
          <a:bodyPr>
            <a:spAutoFit/>
          </a:bodyPr>
          <a:lstStyle/>
          <a:p>
            <a:r>
              <a:rPr lang="en-US" sz="2200">
                <a:solidFill>
                  <a:srgbClr val="92D050"/>
                </a:solidFill>
              </a:rPr>
              <a:t>δ – explore step size </a:t>
            </a:r>
          </a:p>
          <a:p>
            <a:r>
              <a:rPr lang="el-GR" sz="2200">
                <a:solidFill>
                  <a:srgbClr val="92D050"/>
                </a:solidFill>
              </a:rPr>
              <a:t>γ</a:t>
            </a:r>
            <a:r>
              <a:rPr lang="en-US" sz="2200">
                <a:solidFill>
                  <a:srgbClr val="92D050"/>
                </a:solidFill>
              </a:rPr>
              <a:t> – exploit step size</a:t>
            </a:r>
          </a:p>
          <a:p>
            <a:r>
              <a:rPr lang="en-US" sz="2200">
                <a:solidFill>
                  <a:srgbClr val="FF5050"/>
                </a:solidFill>
              </a:rPr>
              <a:t>Current point</a:t>
            </a:r>
          </a:p>
          <a:p>
            <a:r>
              <a:rPr lang="en-US" sz="2200">
                <a:solidFill>
                  <a:schemeClr val="bg1"/>
                </a:solidFill>
              </a:rPr>
              <a:t>Losing candidate</a:t>
            </a:r>
          </a:p>
          <a:p>
            <a:r>
              <a:rPr lang="en-US" sz="2200">
                <a:solidFill>
                  <a:srgbClr val="FFFF00"/>
                </a:solidFill>
              </a:rPr>
              <a:t>Winning candidate</a:t>
            </a:r>
          </a:p>
        </p:txBody>
      </p:sp>
      <p:sp>
        <p:nvSpPr>
          <p:cNvPr id="48132" name="TextBox 6"/>
          <p:cNvSpPr txBox="1">
            <a:spLocks noChangeArrowheads="1"/>
          </p:cNvSpPr>
          <p:nvPr/>
        </p:nvSpPr>
        <p:spPr bwMode="auto">
          <a:xfrm>
            <a:off x="2743200" y="5892800"/>
            <a:ext cx="6192838" cy="554038"/>
          </a:xfrm>
          <a:prstGeom prst="rect">
            <a:avLst/>
          </a:prstGeom>
          <a:noFill/>
          <a:ln w="9525">
            <a:solidFill>
              <a:schemeClr val="accent1"/>
            </a:solidFill>
            <a:miter lim="800000"/>
            <a:headEnd/>
            <a:tailEnd/>
          </a:ln>
        </p:spPr>
        <p:txBody>
          <a:bodyPr wrap="none">
            <a:spAutoFit/>
          </a:bodyPr>
          <a:lstStyle/>
          <a:p>
            <a:r>
              <a:rPr lang="en-US" sz="3000">
                <a:solidFill>
                  <a:srgbClr val="92D050"/>
                </a:solidFill>
              </a:rPr>
              <a:t>Dueling Bandit Gradient Descent</a:t>
            </a:r>
          </a:p>
        </p:txBody>
      </p:sp>
    </p:spTree>
    <p:extLst>
      <p:ext uri="{BB962C8B-B14F-4D97-AF65-F5344CB8AC3E}">
        <p14:creationId xmlns:p14="http://schemas.microsoft.com/office/powerpoint/2010/main" val="94852024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9154" name="Picture 4" descr="dbgd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9155" name="TextBox 2"/>
          <p:cNvSpPr txBox="1">
            <a:spLocks noChangeArrowheads="1"/>
          </p:cNvSpPr>
          <p:nvPr/>
        </p:nvSpPr>
        <p:spPr bwMode="auto">
          <a:xfrm>
            <a:off x="5791200" y="228600"/>
            <a:ext cx="3124200" cy="1784350"/>
          </a:xfrm>
          <a:prstGeom prst="rect">
            <a:avLst/>
          </a:prstGeom>
          <a:noFill/>
          <a:ln w="9525">
            <a:solidFill>
              <a:schemeClr val="accent1"/>
            </a:solidFill>
            <a:miter lim="800000"/>
            <a:headEnd/>
            <a:tailEnd/>
          </a:ln>
        </p:spPr>
        <p:txBody>
          <a:bodyPr>
            <a:spAutoFit/>
          </a:bodyPr>
          <a:lstStyle/>
          <a:p>
            <a:r>
              <a:rPr lang="en-US" sz="2200">
                <a:solidFill>
                  <a:srgbClr val="92D050"/>
                </a:solidFill>
              </a:rPr>
              <a:t>δ – explore step size </a:t>
            </a:r>
          </a:p>
          <a:p>
            <a:r>
              <a:rPr lang="el-GR" sz="2200">
                <a:solidFill>
                  <a:srgbClr val="92D050"/>
                </a:solidFill>
              </a:rPr>
              <a:t>γ</a:t>
            </a:r>
            <a:r>
              <a:rPr lang="en-US" sz="2200">
                <a:solidFill>
                  <a:srgbClr val="92D050"/>
                </a:solidFill>
              </a:rPr>
              <a:t> – exploit step size</a:t>
            </a:r>
          </a:p>
          <a:p>
            <a:r>
              <a:rPr lang="en-US" sz="2200">
                <a:solidFill>
                  <a:srgbClr val="FF5050"/>
                </a:solidFill>
              </a:rPr>
              <a:t>Current point</a:t>
            </a:r>
          </a:p>
          <a:p>
            <a:r>
              <a:rPr lang="en-US" sz="2200">
                <a:solidFill>
                  <a:schemeClr val="bg1"/>
                </a:solidFill>
              </a:rPr>
              <a:t>Losing candidate</a:t>
            </a:r>
          </a:p>
          <a:p>
            <a:r>
              <a:rPr lang="en-US" sz="2200">
                <a:solidFill>
                  <a:srgbClr val="FFFF00"/>
                </a:solidFill>
              </a:rPr>
              <a:t>Winning candidate</a:t>
            </a:r>
          </a:p>
        </p:txBody>
      </p:sp>
      <p:sp>
        <p:nvSpPr>
          <p:cNvPr id="49156" name="TextBox 6"/>
          <p:cNvSpPr txBox="1">
            <a:spLocks noChangeArrowheads="1"/>
          </p:cNvSpPr>
          <p:nvPr/>
        </p:nvSpPr>
        <p:spPr bwMode="auto">
          <a:xfrm>
            <a:off x="2743200" y="5892800"/>
            <a:ext cx="6192838" cy="554038"/>
          </a:xfrm>
          <a:prstGeom prst="rect">
            <a:avLst/>
          </a:prstGeom>
          <a:noFill/>
          <a:ln w="9525">
            <a:solidFill>
              <a:schemeClr val="accent1"/>
            </a:solidFill>
            <a:miter lim="800000"/>
            <a:headEnd/>
            <a:tailEnd/>
          </a:ln>
        </p:spPr>
        <p:txBody>
          <a:bodyPr wrap="none">
            <a:spAutoFit/>
          </a:bodyPr>
          <a:lstStyle/>
          <a:p>
            <a:r>
              <a:rPr lang="en-US" sz="3000">
                <a:solidFill>
                  <a:srgbClr val="92D050"/>
                </a:solidFill>
              </a:rPr>
              <a:t>Dueling Bandit Gradient Descent</a:t>
            </a:r>
          </a:p>
        </p:txBody>
      </p:sp>
    </p:spTree>
    <p:extLst>
      <p:ext uri="{BB962C8B-B14F-4D97-AF65-F5344CB8AC3E}">
        <p14:creationId xmlns:p14="http://schemas.microsoft.com/office/powerpoint/2010/main" val="345158230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0178" name="Picture 4" descr="dbgd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0179" name="TextBox 2"/>
          <p:cNvSpPr txBox="1">
            <a:spLocks noChangeArrowheads="1"/>
          </p:cNvSpPr>
          <p:nvPr/>
        </p:nvSpPr>
        <p:spPr bwMode="auto">
          <a:xfrm>
            <a:off x="5791200" y="228600"/>
            <a:ext cx="3124200" cy="1784350"/>
          </a:xfrm>
          <a:prstGeom prst="rect">
            <a:avLst/>
          </a:prstGeom>
          <a:noFill/>
          <a:ln w="9525">
            <a:solidFill>
              <a:schemeClr val="accent1"/>
            </a:solidFill>
            <a:miter lim="800000"/>
            <a:headEnd/>
            <a:tailEnd/>
          </a:ln>
        </p:spPr>
        <p:txBody>
          <a:bodyPr>
            <a:spAutoFit/>
          </a:bodyPr>
          <a:lstStyle/>
          <a:p>
            <a:r>
              <a:rPr lang="en-US" sz="2200">
                <a:solidFill>
                  <a:srgbClr val="92D050"/>
                </a:solidFill>
              </a:rPr>
              <a:t>δ – explore step size </a:t>
            </a:r>
          </a:p>
          <a:p>
            <a:r>
              <a:rPr lang="el-GR" sz="2200">
                <a:solidFill>
                  <a:srgbClr val="92D050"/>
                </a:solidFill>
              </a:rPr>
              <a:t>γ</a:t>
            </a:r>
            <a:r>
              <a:rPr lang="en-US" sz="2200">
                <a:solidFill>
                  <a:srgbClr val="92D050"/>
                </a:solidFill>
              </a:rPr>
              <a:t> – exploit step size</a:t>
            </a:r>
          </a:p>
          <a:p>
            <a:r>
              <a:rPr lang="en-US" sz="2200">
                <a:solidFill>
                  <a:srgbClr val="FF5050"/>
                </a:solidFill>
              </a:rPr>
              <a:t>Current point</a:t>
            </a:r>
          </a:p>
          <a:p>
            <a:r>
              <a:rPr lang="en-US" sz="2200">
                <a:solidFill>
                  <a:schemeClr val="bg1"/>
                </a:solidFill>
              </a:rPr>
              <a:t>Losing candidate</a:t>
            </a:r>
          </a:p>
          <a:p>
            <a:r>
              <a:rPr lang="en-US" sz="2200">
                <a:solidFill>
                  <a:srgbClr val="FFFF00"/>
                </a:solidFill>
              </a:rPr>
              <a:t>Winning candidate</a:t>
            </a:r>
          </a:p>
        </p:txBody>
      </p:sp>
      <p:sp>
        <p:nvSpPr>
          <p:cNvPr id="50180" name="TextBox 6"/>
          <p:cNvSpPr txBox="1">
            <a:spLocks noChangeArrowheads="1"/>
          </p:cNvSpPr>
          <p:nvPr/>
        </p:nvSpPr>
        <p:spPr bwMode="auto">
          <a:xfrm>
            <a:off x="2743200" y="5892800"/>
            <a:ext cx="6192838" cy="554038"/>
          </a:xfrm>
          <a:prstGeom prst="rect">
            <a:avLst/>
          </a:prstGeom>
          <a:noFill/>
          <a:ln w="9525">
            <a:solidFill>
              <a:schemeClr val="accent1"/>
            </a:solidFill>
            <a:miter lim="800000"/>
            <a:headEnd/>
            <a:tailEnd/>
          </a:ln>
        </p:spPr>
        <p:txBody>
          <a:bodyPr wrap="none">
            <a:spAutoFit/>
          </a:bodyPr>
          <a:lstStyle/>
          <a:p>
            <a:r>
              <a:rPr lang="en-US" sz="3000">
                <a:solidFill>
                  <a:srgbClr val="92D050"/>
                </a:solidFill>
              </a:rPr>
              <a:t>Dueling Bandit Gradient Descent</a:t>
            </a:r>
          </a:p>
        </p:txBody>
      </p:sp>
    </p:spTree>
    <p:extLst>
      <p:ext uri="{BB962C8B-B14F-4D97-AF65-F5344CB8AC3E}">
        <p14:creationId xmlns:p14="http://schemas.microsoft.com/office/powerpoint/2010/main" val="260785900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02" name="Picture 4" descr="dbgd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1203" name="TextBox 2"/>
          <p:cNvSpPr txBox="1">
            <a:spLocks noChangeArrowheads="1"/>
          </p:cNvSpPr>
          <p:nvPr/>
        </p:nvSpPr>
        <p:spPr bwMode="auto">
          <a:xfrm>
            <a:off x="5791200" y="228600"/>
            <a:ext cx="3124200" cy="1784350"/>
          </a:xfrm>
          <a:prstGeom prst="rect">
            <a:avLst/>
          </a:prstGeom>
          <a:noFill/>
          <a:ln w="9525">
            <a:solidFill>
              <a:schemeClr val="accent1"/>
            </a:solidFill>
            <a:miter lim="800000"/>
            <a:headEnd/>
            <a:tailEnd/>
          </a:ln>
        </p:spPr>
        <p:txBody>
          <a:bodyPr>
            <a:spAutoFit/>
          </a:bodyPr>
          <a:lstStyle/>
          <a:p>
            <a:r>
              <a:rPr lang="en-US" sz="2200">
                <a:solidFill>
                  <a:srgbClr val="92D050"/>
                </a:solidFill>
              </a:rPr>
              <a:t>δ – explore step size </a:t>
            </a:r>
          </a:p>
          <a:p>
            <a:r>
              <a:rPr lang="el-GR" sz="2200">
                <a:solidFill>
                  <a:srgbClr val="92D050"/>
                </a:solidFill>
              </a:rPr>
              <a:t>γ</a:t>
            </a:r>
            <a:r>
              <a:rPr lang="en-US" sz="2200">
                <a:solidFill>
                  <a:srgbClr val="92D050"/>
                </a:solidFill>
              </a:rPr>
              <a:t> – exploit step size</a:t>
            </a:r>
          </a:p>
          <a:p>
            <a:r>
              <a:rPr lang="en-US" sz="2200">
                <a:solidFill>
                  <a:srgbClr val="FF5050"/>
                </a:solidFill>
              </a:rPr>
              <a:t>Current point</a:t>
            </a:r>
          </a:p>
          <a:p>
            <a:r>
              <a:rPr lang="en-US" sz="2200">
                <a:solidFill>
                  <a:schemeClr val="bg1"/>
                </a:solidFill>
              </a:rPr>
              <a:t>Losing candidate</a:t>
            </a:r>
          </a:p>
          <a:p>
            <a:r>
              <a:rPr lang="en-US" sz="2200">
                <a:solidFill>
                  <a:srgbClr val="FFFF00"/>
                </a:solidFill>
              </a:rPr>
              <a:t>Winning candidate</a:t>
            </a:r>
          </a:p>
        </p:txBody>
      </p:sp>
      <p:sp>
        <p:nvSpPr>
          <p:cNvPr id="51204" name="TextBox 5"/>
          <p:cNvSpPr txBox="1">
            <a:spLocks noChangeArrowheads="1"/>
          </p:cNvSpPr>
          <p:nvPr/>
        </p:nvSpPr>
        <p:spPr bwMode="auto">
          <a:xfrm>
            <a:off x="2743200" y="5892800"/>
            <a:ext cx="6192838" cy="554038"/>
          </a:xfrm>
          <a:prstGeom prst="rect">
            <a:avLst/>
          </a:prstGeom>
          <a:noFill/>
          <a:ln w="9525">
            <a:solidFill>
              <a:schemeClr val="accent1"/>
            </a:solidFill>
            <a:miter lim="800000"/>
            <a:headEnd/>
            <a:tailEnd/>
          </a:ln>
        </p:spPr>
        <p:txBody>
          <a:bodyPr wrap="none">
            <a:spAutoFit/>
          </a:bodyPr>
          <a:lstStyle/>
          <a:p>
            <a:r>
              <a:rPr lang="en-US" sz="3000">
                <a:solidFill>
                  <a:srgbClr val="92D050"/>
                </a:solidFill>
              </a:rPr>
              <a:t>Dueling Bandit Gradient Descent</a:t>
            </a:r>
          </a:p>
        </p:txBody>
      </p:sp>
    </p:spTree>
    <p:extLst>
      <p:ext uri="{BB962C8B-B14F-4D97-AF65-F5344CB8AC3E}">
        <p14:creationId xmlns:p14="http://schemas.microsoft.com/office/powerpoint/2010/main" val="275204967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2226" name="Picture 4" descr="dbgd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2227" name="TextBox 2"/>
          <p:cNvSpPr txBox="1">
            <a:spLocks noChangeArrowheads="1"/>
          </p:cNvSpPr>
          <p:nvPr/>
        </p:nvSpPr>
        <p:spPr bwMode="auto">
          <a:xfrm>
            <a:off x="5791200" y="228600"/>
            <a:ext cx="3124200" cy="1784350"/>
          </a:xfrm>
          <a:prstGeom prst="rect">
            <a:avLst/>
          </a:prstGeom>
          <a:noFill/>
          <a:ln w="9525">
            <a:solidFill>
              <a:schemeClr val="accent1"/>
            </a:solidFill>
            <a:miter lim="800000"/>
            <a:headEnd/>
            <a:tailEnd/>
          </a:ln>
        </p:spPr>
        <p:txBody>
          <a:bodyPr>
            <a:spAutoFit/>
          </a:bodyPr>
          <a:lstStyle/>
          <a:p>
            <a:r>
              <a:rPr lang="en-US" sz="2200">
                <a:solidFill>
                  <a:srgbClr val="92D050"/>
                </a:solidFill>
              </a:rPr>
              <a:t>δ – explore step size </a:t>
            </a:r>
          </a:p>
          <a:p>
            <a:r>
              <a:rPr lang="el-GR" sz="2200">
                <a:solidFill>
                  <a:srgbClr val="92D050"/>
                </a:solidFill>
              </a:rPr>
              <a:t>γ</a:t>
            </a:r>
            <a:r>
              <a:rPr lang="en-US" sz="2200">
                <a:solidFill>
                  <a:srgbClr val="92D050"/>
                </a:solidFill>
              </a:rPr>
              <a:t> – exploit step size</a:t>
            </a:r>
          </a:p>
          <a:p>
            <a:r>
              <a:rPr lang="en-US" sz="2200">
                <a:solidFill>
                  <a:srgbClr val="FF5050"/>
                </a:solidFill>
              </a:rPr>
              <a:t>Current point</a:t>
            </a:r>
          </a:p>
          <a:p>
            <a:r>
              <a:rPr lang="en-US" sz="2200">
                <a:solidFill>
                  <a:schemeClr val="bg1"/>
                </a:solidFill>
              </a:rPr>
              <a:t>Losing candidate</a:t>
            </a:r>
          </a:p>
          <a:p>
            <a:r>
              <a:rPr lang="en-US" sz="2200">
                <a:solidFill>
                  <a:srgbClr val="FFFF00"/>
                </a:solidFill>
              </a:rPr>
              <a:t>Winning candidate</a:t>
            </a:r>
          </a:p>
        </p:txBody>
      </p:sp>
      <p:sp>
        <p:nvSpPr>
          <p:cNvPr id="52228" name="TextBox 5"/>
          <p:cNvSpPr txBox="1">
            <a:spLocks noChangeArrowheads="1"/>
          </p:cNvSpPr>
          <p:nvPr/>
        </p:nvSpPr>
        <p:spPr bwMode="auto">
          <a:xfrm>
            <a:off x="2743200" y="5892800"/>
            <a:ext cx="6192838" cy="554038"/>
          </a:xfrm>
          <a:prstGeom prst="rect">
            <a:avLst/>
          </a:prstGeom>
          <a:noFill/>
          <a:ln w="9525">
            <a:solidFill>
              <a:schemeClr val="accent1"/>
            </a:solidFill>
            <a:miter lim="800000"/>
            <a:headEnd/>
            <a:tailEnd/>
          </a:ln>
        </p:spPr>
        <p:txBody>
          <a:bodyPr wrap="none">
            <a:spAutoFit/>
          </a:bodyPr>
          <a:lstStyle/>
          <a:p>
            <a:r>
              <a:rPr lang="en-US" sz="3000">
                <a:solidFill>
                  <a:srgbClr val="92D050"/>
                </a:solidFill>
              </a:rPr>
              <a:t>Dueling Bandit Gradient Descent</a:t>
            </a:r>
          </a:p>
        </p:txBody>
      </p:sp>
    </p:spTree>
    <p:extLst>
      <p:ext uri="{BB962C8B-B14F-4D97-AF65-F5344CB8AC3E}">
        <p14:creationId xmlns:p14="http://schemas.microsoft.com/office/powerpoint/2010/main" val="242959873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3250" name="Picture 4" descr="dbgd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3251" name="TextBox 2"/>
          <p:cNvSpPr txBox="1">
            <a:spLocks noChangeArrowheads="1"/>
          </p:cNvSpPr>
          <p:nvPr/>
        </p:nvSpPr>
        <p:spPr bwMode="auto">
          <a:xfrm>
            <a:off x="5791200" y="228600"/>
            <a:ext cx="3124200" cy="1784350"/>
          </a:xfrm>
          <a:prstGeom prst="rect">
            <a:avLst/>
          </a:prstGeom>
          <a:noFill/>
          <a:ln w="9525">
            <a:solidFill>
              <a:schemeClr val="accent1"/>
            </a:solidFill>
            <a:miter lim="800000"/>
            <a:headEnd/>
            <a:tailEnd/>
          </a:ln>
        </p:spPr>
        <p:txBody>
          <a:bodyPr>
            <a:spAutoFit/>
          </a:bodyPr>
          <a:lstStyle/>
          <a:p>
            <a:r>
              <a:rPr lang="en-US" sz="2200">
                <a:solidFill>
                  <a:srgbClr val="92D050"/>
                </a:solidFill>
              </a:rPr>
              <a:t>δ – explore step size </a:t>
            </a:r>
          </a:p>
          <a:p>
            <a:r>
              <a:rPr lang="el-GR" sz="2200">
                <a:solidFill>
                  <a:srgbClr val="92D050"/>
                </a:solidFill>
              </a:rPr>
              <a:t>γ</a:t>
            </a:r>
            <a:r>
              <a:rPr lang="en-US" sz="2200">
                <a:solidFill>
                  <a:srgbClr val="92D050"/>
                </a:solidFill>
              </a:rPr>
              <a:t> – exploit step size</a:t>
            </a:r>
          </a:p>
          <a:p>
            <a:r>
              <a:rPr lang="en-US" sz="2200">
                <a:solidFill>
                  <a:srgbClr val="FF5050"/>
                </a:solidFill>
              </a:rPr>
              <a:t>Current point</a:t>
            </a:r>
          </a:p>
          <a:p>
            <a:r>
              <a:rPr lang="en-US" sz="2200">
                <a:solidFill>
                  <a:schemeClr val="bg1"/>
                </a:solidFill>
              </a:rPr>
              <a:t>Losing candidate</a:t>
            </a:r>
          </a:p>
          <a:p>
            <a:r>
              <a:rPr lang="en-US" sz="2200">
                <a:solidFill>
                  <a:srgbClr val="FFFF00"/>
                </a:solidFill>
              </a:rPr>
              <a:t>Winning candidate</a:t>
            </a:r>
          </a:p>
        </p:txBody>
      </p:sp>
      <p:sp>
        <p:nvSpPr>
          <p:cNvPr id="53252" name="TextBox 5"/>
          <p:cNvSpPr txBox="1">
            <a:spLocks noChangeArrowheads="1"/>
          </p:cNvSpPr>
          <p:nvPr/>
        </p:nvSpPr>
        <p:spPr bwMode="auto">
          <a:xfrm>
            <a:off x="2743200" y="5892800"/>
            <a:ext cx="6192838" cy="554038"/>
          </a:xfrm>
          <a:prstGeom prst="rect">
            <a:avLst/>
          </a:prstGeom>
          <a:noFill/>
          <a:ln w="9525">
            <a:solidFill>
              <a:schemeClr val="accent1"/>
            </a:solidFill>
            <a:miter lim="800000"/>
            <a:headEnd/>
            <a:tailEnd/>
          </a:ln>
        </p:spPr>
        <p:txBody>
          <a:bodyPr wrap="none">
            <a:spAutoFit/>
          </a:bodyPr>
          <a:lstStyle/>
          <a:p>
            <a:r>
              <a:rPr lang="en-US" sz="3000">
                <a:solidFill>
                  <a:srgbClr val="92D050"/>
                </a:solidFill>
              </a:rPr>
              <a:t>Dueling Bandit Gradient Descent</a:t>
            </a:r>
          </a:p>
        </p:txBody>
      </p:sp>
    </p:spTree>
    <p:extLst>
      <p:ext uri="{BB962C8B-B14F-4D97-AF65-F5344CB8AC3E}">
        <p14:creationId xmlns:p14="http://schemas.microsoft.com/office/powerpoint/2010/main" val="278819293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4274" name="Picture 4" descr="dbgd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4275" name="TextBox 2"/>
          <p:cNvSpPr txBox="1">
            <a:spLocks noChangeArrowheads="1"/>
          </p:cNvSpPr>
          <p:nvPr/>
        </p:nvSpPr>
        <p:spPr bwMode="auto">
          <a:xfrm>
            <a:off x="5791200" y="228600"/>
            <a:ext cx="3124200" cy="1784350"/>
          </a:xfrm>
          <a:prstGeom prst="rect">
            <a:avLst/>
          </a:prstGeom>
          <a:noFill/>
          <a:ln w="9525">
            <a:solidFill>
              <a:schemeClr val="accent1"/>
            </a:solidFill>
            <a:miter lim="800000"/>
            <a:headEnd/>
            <a:tailEnd/>
          </a:ln>
        </p:spPr>
        <p:txBody>
          <a:bodyPr>
            <a:spAutoFit/>
          </a:bodyPr>
          <a:lstStyle/>
          <a:p>
            <a:r>
              <a:rPr lang="en-US" sz="2200">
                <a:solidFill>
                  <a:srgbClr val="92D050"/>
                </a:solidFill>
              </a:rPr>
              <a:t>δ – explore step size </a:t>
            </a:r>
          </a:p>
          <a:p>
            <a:r>
              <a:rPr lang="el-GR" sz="2200">
                <a:solidFill>
                  <a:srgbClr val="92D050"/>
                </a:solidFill>
              </a:rPr>
              <a:t>γ</a:t>
            </a:r>
            <a:r>
              <a:rPr lang="en-US" sz="2200">
                <a:solidFill>
                  <a:srgbClr val="92D050"/>
                </a:solidFill>
              </a:rPr>
              <a:t> – exploit step size</a:t>
            </a:r>
          </a:p>
          <a:p>
            <a:r>
              <a:rPr lang="en-US" sz="2200">
                <a:solidFill>
                  <a:srgbClr val="FF5050"/>
                </a:solidFill>
              </a:rPr>
              <a:t>Current point</a:t>
            </a:r>
          </a:p>
          <a:p>
            <a:r>
              <a:rPr lang="en-US" sz="2200">
                <a:solidFill>
                  <a:schemeClr val="bg1"/>
                </a:solidFill>
              </a:rPr>
              <a:t>Losing candidate</a:t>
            </a:r>
          </a:p>
          <a:p>
            <a:r>
              <a:rPr lang="en-US" sz="2200">
                <a:solidFill>
                  <a:srgbClr val="FFFF00"/>
                </a:solidFill>
              </a:rPr>
              <a:t>Winning candidate</a:t>
            </a:r>
          </a:p>
        </p:txBody>
      </p:sp>
      <p:sp>
        <p:nvSpPr>
          <p:cNvPr id="54276" name="TextBox 6"/>
          <p:cNvSpPr txBox="1">
            <a:spLocks noChangeArrowheads="1"/>
          </p:cNvSpPr>
          <p:nvPr/>
        </p:nvSpPr>
        <p:spPr bwMode="auto">
          <a:xfrm>
            <a:off x="2743200" y="5892800"/>
            <a:ext cx="6192838" cy="554038"/>
          </a:xfrm>
          <a:prstGeom prst="rect">
            <a:avLst/>
          </a:prstGeom>
          <a:noFill/>
          <a:ln w="9525">
            <a:solidFill>
              <a:schemeClr val="accent1"/>
            </a:solidFill>
            <a:miter lim="800000"/>
            <a:headEnd/>
            <a:tailEnd/>
          </a:ln>
        </p:spPr>
        <p:txBody>
          <a:bodyPr wrap="none">
            <a:spAutoFit/>
          </a:bodyPr>
          <a:lstStyle/>
          <a:p>
            <a:r>
              <a:rPr lang="en-US" sz="3000">
                <a:solidFill>
                  <a:srgbClr val="92D050"/>
                </a:solidFill>
              </a:rPr>
              <a:t>Dueling Bandit Gradient Descent</a:t>
            </a:r>
          </a:p>
        </p:txBody>
      </p:sp>
    </p:spTree>
    <p:extLst>
      <p:ext uri="{BB962C8B-B14F-4D97-AF65-F5344CB8AC3E}">
        <p14:creationId xmlns:p14="http://schemas.microsoft.com/office/powerpoint/2010/main" val="412810150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5298" name="Picture 4" descr="dbgd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5299" name="TextBox 2"/>
          <p:cNvSpPr txBox="1">
            <a:spLocks noChangeArrowheads="1"/>
          </p:cNvSpPr>
          <p:nvPr/>
        </p:nvSpPr>
        <p:spPr bwMode="auto">
          <a:xfrm>
            <a:off x="5791200" y="228600"/>
            <a:ext cx="3124200" cy="1784350"/>
          </a:xfrm>
          <a:prstGeom prst="rect">
            <a:avLst/>
          </a:prstGeom>
          <a:noFill/>
          <a:ln w="9525">
            <a:solidFill>
              <a:schemeClr val="accent1"/>
            </a:solidFill>
            <a:miter lim="800000"/>
            <a:headEnd/>
            <a:tailEnd/>
          </a:ln>
        </p:spPr>
        <p:txBody>
          <a:bodyPr>
            <a:spAutoFit/>
          </a:bodyPr>
          <a:lstStyle/>
          <a:p>
            <a:r>
              <a:rPr lang="en-US" sz="2200">
                <a:solidFill>
                  <a:srgbClr val="92D050"/>
                </a:solidFill>
              </a:rPr>
              <a:t>δ – explore step size </a:t>
            </a:r>
          </a:p>
          <a:p>
            <a:r>
              <a:rPr lang="el-GR" sz="2200">
                <a:solidFill>
                  <a:srgbClr val="92D050"/>
                </a:solidFill>
              </a:rPr>
              <a:t>γ</a:t>
            </a:r>
            <a:r>
              <a:rPr lang="en-US" sz="2200">
                <a:solidFill>
                  <a:srgbClr val="92D050"/>
                </a:solidFill>
              </a:rPr>
              <a:t> – exploit step size</a:t>
            </a:r>
          </a:p>
          <a:p>
            <a:r>
              <a:rPr lang="en-US" sz="2200">
                <a:solidFill>
                  <a:srgbClr val="FF5050"/>
                </a:solidFill>
              </a:rPr>
              <a:t>Current point</a:t>
            </a:r>
          </a:p>
          <a:p>
            <a:r>
              <a:rPr lang="en-US" sz="2200">
                <a:solidFill>
                  <a:schemeClr val="bg1"/>
                </a:solidFill>
              </a:rPr>
              <a:t>Losing candidate</a:t>
            </a:r>
          </a:p>
          <a:p>
            <a:r>
              <a:rPr lang="en-US" sz="2200">
                <a:solidFill>
                  <a:srgbClr val="FFFF00"/>
                </a:solidFill>
              </a:rPr>
              <a:t>Winning candidate</a:t>
            </a:r>
          </a:p>
        </p:txBody>
      </p:sp>
      <p:sp>
        <p:nvSpPr>
          <p:cNvPr id="55300" name="TextBox 5"/>
          <p:cNvSpPr txBox="1">
            <a:spLocks noChangeArrowheads="1"/>
          </p:cNvSpPr>
          <p:nvPr/>
        </p:nvSpPr>
        <p:spPr bwMode="auto">
          <a:xfrm>
            <a:off x="2743200" y="5892800"/>
            <a:ext cx="6192838" cy="554038"/>
          </a:xfrm>
          <a:prstGeom prst="rect">
            <a:avLst/>
          </a:prstGeom>
          <a:noFill/>
          <a:ln w="9525">
            <a:solidFill>
              <a:schemeClr val="accent1"/>
            </a:solidFill>
            <a:miter lim="800000"/>
            <a:headEnd/>
            <a:tailEnd/>
          </a:ln>
        </p:spPr>
        <p:txBody>
          <a:bodyPr wrap="none">
            <a:spAutoFit/>
          </a:bodyPr>
          <a:lstStyle/>
          <a:p>
            <a:r>
              <a:rPr lang="en-US" sz="3000">
                <a:solidFill>
                  <a:srgbClr val="92D050"/>
                </a:solidFill>
              </a:rPr>
              <a:t>Dueling Bandit Gradient Descent</a:t>
            </a:r>
          </a:p>
        </p:txBody>
      </p:sp>
    </p:spTree>
    <p:extLst>
      <p:ext uri="{BB962C8B-B14F-4D97-AF65-F5344CB8AC3E}">
        <p14:creationId xmlns:p14="http://schemas.microsoft.com/office/powerpoint/2010/main" val="357966567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6322" name="Picture 4" descr="dbgd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6323" name="TextBox 2"/>
          <p:cNvSpPr txBox="1">
            <a:spLocks noChangeArrowheads="1"/>
          </p:cNvSpPr>
          <p:nvPr/>
        </p:nvSpPr>
        <p:spPr bwMode="auto">
          <a:xfrm>
            <a:off x="5791200" y="228600"/>
            <a:ext cx="3124200" cy="1784350"/>
          </a:xfrm>
          <a:prstGeom prst="rect">
            <a:avLst/>
          </a:prstGeom>
          <a:noFill/>
          <a:ln w="9525">
            <a:solidFill>
              <a:schemeClr val="accent1"/>
            </a:solidFill>
            <a:miter lim="800000"/>
            <a:headEnd/>
            <a:tailEnd/>
          </a:ln>
        </p:spPr>
        <p:txBody>
          <a:bodyPr>
            <a:spAutoFit/>
          </a:bodyPr>
          <a:lstStyle/>
          <a:p>
            <a:r>
              <a:rPr lang="en-US" sz="2200">
                <a:solidFill>
                  <a:srgbClr val="92D050"/>
                </a:solidFill>
              </a:rPr>
              <a:t>δ – explore step size </a:t>
            </a:r>
          </a:p>
          <a:p>
            <a:r>
              <a:rPr lang="el-GR" sz="2200">
                <a:solidFill>
                  <a:srgbClr val="92D050"/>
                </a:solidFill>
              </a:rPr>
              <a:t>γ</a:t>
            </a:r>
            <a:r>
              <a:rPr lang="en-US" sz="2200">
                <a:solidFill>
                  <a:srgbClr val="92D050"/>
                </a:solidFill>
              </a:rPr>
              <a:t> – exploit step size</a:t>
            </a:r>
          </a:p>
          <a:p>
            <a:r>
              <a:rPr lang="en-US" sz="2200">
                <a:solidFill>
                  <a:srgbClr val="FF5050"/>
                </a:solidFill>
              </a:rPr>
              <a:t>Current point</a:t>
            </a:r>
          </a:p>
          <a:p>
            <a:r>
              <a:rPr lang="en-US" sz="2200">
                <a:solidFill>
                  <a:schemeClr val="bg1"/>
                </a:solidFill>
              </a:rPr>
              <a:t>Losing candidate</a:t>
            </a:r>
          </a:p>
          <a:p>
            <a:r>
              <a:rPr lang="en-US" sz="2200">
                <a:solidFill>
                  <a:srgbClr val="FFFF00"/>
                </a:solidFill>
              </a:rPr>
              <a:t>Winning candidate</a:t>
            </a:r>
          </a:p>
        </p:txBody>
      </p:sp>
      <p:sp>
        <p:nvSpPr>
          <p:cNvPr id="56324" name="TextBox 5"/>
          <p:cNvSpPr txBox="1">
            <a:spLocks noChangeArrowheads="1"/>
          </p:cNvSpPr>
          <p:nvPr/>
        </p:nvSpPr>
        <p:spPr bwMode="auto">
          <a:xfrm>
            <a:off x="2743200" y="5892800"/>
            <a:ext cx="6192838" cy="554038"/>
          </a:xfrm>
          <a:prstGeom prst="rect">
            <a:avLst/>
          </a:prstGeom>
          <a:noFill/>
          <a:ln w="9525">
            <a:solidFill>
              <a:schemeClr val="accent1"/>
            </a:solidFill>
            <a:miter lim="800000"/>
            <a:headEnd/>
            <a:tailEnd/>
          </a:ln>
        </p:spPr>
        <p:txBody>
          <a:bodyPr wrap="none">
            <a:spAutoFit/>
          </a:bodyPr>
          <a:lstStyle/>
          <a:p>
            <a:r>
              <a:rPr lang="en-US" sz="3000">
                <a:solidFill>
                  <a:srgbClr val="92D050"/>
                </a:solidFill>
              </a:rPr>
              <a:t>Dueling Bandit Gradient Descent</a:t>
            </a:r>
          </a:p>
        </p:txBody>
      </p:sp>
    </p:spTree>
    <p:extLst>
      <p:ext uri="{BB962C8B-B14F-4D97-AF65-F5344CB8AC3E}">
        <p14:creationId xmlns:p14="http://schemas.microsoft.com/office/powerpoint/2010/main" val="27841445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Decide between two Ranking Functions</a:t>
            </a:r>
            <a:endParaRPr lang="en-US" dirty="0"/>
          </a:p>
        </p:txBody>
      </p:sp>
      <p:sp>
        <p:nvSpPr>
          <p:cNvPr id="4" name="Rounded Rectangle 3"/>
          <p:cNvSpPr/>
          <p:nvPr/>
        </p:nvSpPr>
        <p:spPr bwMode="auto">
          <a:xfrm>
            <a:off x="2971800" y="1371600"/>
            <a:ext cx="3200400" cy="1089781"/>
          </a:xfrm>
          <a:prstGeom prst="roundRect">
            <a:avLst/>
          </a:prstGeom>
          <a:solidFill>
            <a:schemeClr val="accent3">
              <a:lumMod val="85000"/>
            </a:schemeClr>
          </a:solidFill>
          <a:ln w="19050" cap="flat" cmpd="sng" algn="ctr">
            <a:solidFill>
              <a:schemeClr val="accent6">
                <a:lumMod val="25000"/>
                <a:lumOff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2800" dirty="0" smtClean="0">
                <a:latin typeface="+mn-lt"/>
              </a:rPr>
              <a:t>Distribution P(</a:t>
            </a:r>
            <a:r>
              <a:rPr lang="en-US" sz="2800" dirty="0" err="1" smtClean="0">
                <a:latin typeface="+mn-lt"/>
              </a:rPr>
              <a:t>u,q</a:t>
            </a:r>
            <a:r>
              <a:rPr lang="en-US" sz="2800" dirty="0" smtClean="0">
                <a:latin typeface="+mn-lt"/>
              </a:rPr>
              <a:t>)</a:t>
            </a:r>
          </a:p>
          <a:p>
            <a:r>
              <a:rPr lang="en-US" sz="2800" dirty="0" smtClean="0">
                <a:latin typeface="+mn-lt"/>
              </a:rPr>
              <a:t>of users u, queries q</a:t>
            </a:r>
          </a:p>
        </p:txBody>
      </p:sp>
      <p:sp>
        <p:nvSpPr>
          <p:cNvPr id="5" name="Rounded Rectangle 4"/>
          <p:cNvSpPr/>
          <p:nvPr/>
        </p:nvSpPr>
        <p:spPr bwMode="auto">
          <a:xfrm>
            <a:off x="609600" y="2796419"/>
            <a:ext cx="3200400" cy="1089781"/>
          </a:xfrm>
          <a:prstGeom prst="roundRect">
            <a:avLst/>
          </a:prstGeom>
          <a:solidFill>
            <a:schemeClr val="accent3">
              <a:lumMod val="85000"/>
            </a:schemeClr>
          </a:solidFill>
          <a:ln w="19050" cap="flat" cmpd="sng" algn="ctr">
            <a:solidFill>
              <a:schemeClr val="accent6">
                <a:lumMod val="25000"/>
                <a:lumOff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2800" dirty="0" smtClean="0">
                <a:latin typeface="+mn-lt"/>
              </a:rPr>
              <a:t>Retrieval Function 1</a:t>
            </a:r>
            <a:br>
              <a:rPr lang="en-US" sz="2800" dirty="0" smtClean="0">
                <a:latin typeface="+mn-lt"/>
              </a:rPr>
            </a:br>
            <a:r>
              <a:rPr lang="en-US" sz="2800" dirty="0" smtClean="0">
                <a:latin typeface="+mn-lt"/>
              </a:rPr>
              <a:t> f</a:t>
            </a:r>
            <a:r>
              <a:rPr lang="en-US" sz="2800" baseline="-25000" dirty="0" smtClean="0">
                <a:latin typeface="+mn-lt"/>
              </a:rPr>
              <a:t>1</a:t>
            </a:r>
            <a:r>
              <a:rPr lang="en-US" sz="2800" dirty="0" smtClean="0">
                <a:latin typeface="+mn-lt"/>
              </a:rPr>
              <a:t>(</a:t>
            </a:r>
            <a:r>
              <a:rPr lang="en-US" sz="2800" dirty="0" err="1" smtClean="0">
                <a:latin typeface="+mn-lt"/>
              </a:rPr>
              <a:t>u,q</a:t>
            </a:r>
            <a:r>
              <a:rPr lang="en-US" sz="2800" dirty="0" smtClean="0">
                <a:latin typeface="+mn-lt"/>
              </a:rPr>
              <a:t>) </a:t>
            </a:r>
            <a:r>
              <a:rPr lang="en-US" sz="2800" dirty="0" smtClean="0">
                <a:latin typeface="+mn-lt"/>
                <a:sym typeface="Wingdings" pitchFamily="2" charset="2"/>
              </a:rPr>
              <a:t> r</a:t>
            </a:r>
            <a:r>
              <a:rPr lang="en-US" sz="2800" baseline="-25000" dirty="0" smtClean="0">
                <a:latin typeface="+mn-lt"/>
                <a:sym typeface="Wingdings" pitchFamily="2" charset="2"/>
              </a:rPr>
              <a:t>1</a:t>
            </a:r>
            <a:endParaRPr lang="en-US" sz="2800" baseline="-25000" dirty="0" smtClean="0">
              <a:latin typeface="+mn-lt"/>
            </a:endParaRPr>
          </a:p>
        </p:txBody>
      </p:sp>
      <p:sp>
        <p:nvSpPr>
          <p:cNvPr id="7" name="Rounded Rectangle 6"/>
          <p:cNvSpPr/>
          <p:nvPr/>
        </p:nvSpPr>
        <p:spPr bwMode="auto">
          <a:xfrm>
            <a:off x="5334000" y="2796419"/>
            <a:ext cx="3200400" cy="1089781"/>
          </a:xfrm>
          <a:prstGeom prst="roundRect">
            <a:avLst/>
          </a:prstGeom>
          <a:solidFill>
            <a:schemeClr val="accent3">
              <a:lumMod val="85000"/>
            </a:schemeClr>
          </a:solidFill>
          <a:ln w="19050" cap="flat" cmpd="sng" algn="ctr">
            <a:solidFill>
              <a:schemeClr val="accent6">
                <a:lumMod val="25000"/>
                <a:lumOff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2800" dirty="0" smtClean="0">
                <a:latin typeface="+mn-lt"/>
              </a:rPr>
              <a:t>Retrieval Function 2</a:t>
            </a:r>
            <a:br>
              <a:rPr lang="en-US" sz="2800" dirty="0" smtClean="0">
                <a:latin typeface="+mn-lt"/>
              </a:rPr>
            </a:br>
            <a:r>
              <a:rPr lang="en-US" sz="2800" dirty="0" smtClean="0">
                <a:latin typeface="+mn-lt"/>
              </a:rPr>
              <a:t> f</a:t>
            </a:r>
            <a:r>
              <a:rPr lang="en-US" sz="2800" baseline="-25000" dirty="0" smtClean="0">
                <a:latin typeface="+mn-lt"/>
              </a:rPr>
              <a:t>2</a:t>
            </a:r>
            <a:r>
              <a:rPr lang="en-US" sz="2800" dirty="0" smtClean="0">
                <a:latin typeface="+mn-lt"/>
              </a:rPr>
              <a:t>(</a:t>
            </a:r>
            <a:r>
              <a:rPr lang="en-US" sz="2800" dirty="0" err="1" smtClean="0">
                <a:latin typeface="+mn-lt"/>
              </a:rPr>
              <a:t>u,q</a:t>
            </a:r>
            <a:r>
              <a:rPr lang="en-US" sz="2800" dirty="0" smtClean="0">
                <a:latin typeface="+mn-lt"/>
              </a:rPr>
              <a:t>) </a:t>
            </a:r>
            <a:r>
              <a:rPr lang="en-US" sz="2800" dirty="0" smtClean="0">
                <a:latin typeface="+mn-lt"/>
                <a:sym typeface="Wingdings" pitchFamily="2" charset="2"/>
              </a:rPr>
              <a:t> r</a:t>
            </a:r>
            <a:r>
              <a:rPr lang="en-US" sz="2800" baseline="-25000" dirty="0" smtClean="0">
                <a:latin typeface="+mn-lt"/>
                <a:sym typeface="Wingdings" pitchFamily="2" charset="2"/>
              </a:rPr>
              <a:t>2</a:t>
            </a:r>
            <a:endParaRPr lang="en-US" sz="2800" baseline="-25000" dirty="0" smtClean="0">
              <a:latin typeface="+mn-lt"/>
            </a:endParaRPr>
          </a:p>
        </p:txBody>
      </p:sp>
      <p:sp>
        <p:nvSpPr>
          <p:cNvPr id="9" name="TextBox 8"/>
          <p:cNvSpPr txBox="1"/>
          <p:nvPr/>
        </p:nvSpPr>
        <p:spPr>
          <a:xfrm>
            <a:off x="3657600" y="3025019"/>
            <a:ext cx="1828800" cy="707886"/>
          </a:xfrm>
          <a:prstGeom prst="rect">
            <a:avLst/>
          </a:prstGeom>
          <a:noFill/>
        </p:spPr>
        <p:txBody>
          <a:bodyPr wrap="square" rtlCol="0">
            <a:spAutoFit/>
          </a:bodyPr>
          <a:lstStyle/>
          <a:p>
            <a:r>
              <a:rPr lang="en-US" sz="2000" dirty="0" smtClean="0">
                <a:latin typeface="+mn-lt"/>
              </a:rPr>
              <a:t>Which one </a:t>
            </a:r>
            <a:br>
              <a:rPr lang="en-US" sz="2000" dirty="0" smtClean="0">
                <a:latin typeface="+mn-lt"/>
              </a:rPr>
            </a:br>
            <a:r>
              <a:rPr lang="en-US" sz="2000" dirty="0" smtClean="0">
                <a:latin typeface="+mn-lt"/>
              </a:rPr>
              <a:t>is better?</a:t>
            </a:r>
            <a:endParaRPr lang="en-US" sz="2000" dirty="0">
              <a:latin typeface="+mn-lt"/>
            </a:endParaRPr>
          </a:p>
        </p:txBody>
      </p:sp>
      <p:cxnSp>
        <p:nvCxnSpPr>
          <p:cNvPr id="18" name="Straight Arrow Connector 17"/>
          <p:cNvCxnSpPr/>
          <p:nvPr/>
        </p:nvCxnSpPr>
        <p:spPr bwMode="auto">
          <a:xfrm rot="5400000">
            <a:off x="3223381" y="1447800"/>
            <a:ext cx="335038" cy="2362200"/>
          </a:xfrm>
          <a:prstGeom prst="straightConnector1">
            <a:avLst/>
          </a:prstGeom>
          <a:solidFill>
            <a:schemeClr val="accent1"/>
          </a:solidFill>
          <a:ln w="19050" cap="flat" cmpd="sng" algn="ctr">
            <a:solidFill>
              <a:schemeClr val="accent6">
                <a:lumMod val="25000"/>
                <a:lumOff val="75000"/>
              </a:schemeClr>
            </a:solidFill>
            <a:prstDash val="solid"/>
            <a:round/>
            <a:headEnd type="none" w="med" len="med"/>
            <a:tailEnd type="arrow"/>
          </a:ln>
          <a:effectLst/>
        </p:spPr>
      </p:cxnSp>
      <p:cxnSp>
        <p:nvCxnSpPr>
          <p:cNvPr id="19" name="Straight Arrow Connector 18"/>
          <p:cNvCxnSpPr/>
          <p:nvPr/>
        </p:nvCxnSpPr>
        <p:spPr bwMode="auto">
          <a:xfrm rot="16200000" flipH="1">
            <a:off x="5585581" y="1447800"/>
            <a:ext cx="335038" cy="2362200"/>
          </a:xfrm>
          <a:prstGeom prst="straightConnector1">
            <a:avLst/>
          </a:prstGeom>
          <a:solidFill>
            <a:schemeClr val="accent1"/>
          </a:solidFill>
          <a:ln w="19050" cap="flat" cmpd="sng" algn="ctr">
            <a:solidFill>
              <a:schemeClr val="accent6">
                <a:lumMod val="25000"/>
                <a:lumOff val="75000"/>
              </a:schemeClr>
            </a:solidFill>
            <a:prstDash val="solid"/>
            <a:round/>
            <a:headEnd type="none" w="med" len="med"/>
            <a:tailEnd type="arrow"/>
          </a:ln>
          <a:effectLst/>
        </p:spPr>
      </p:cxnSp>
      <p:sp>
        <p:nvSpPr>
          <p:cNvPr id="16" name="TextBox 15"/>
          <p:cNvSpPr txBox="1"/>
          <p:nvPr/>
        </p:nvSpPr>
        <p:spPr>
          <a:xfrm>
            <a:off x="6138155" y="1488335"/>
            <a:ext cx="1332689" cy="861774"/>
          </a:xfrm>
          <a:prstGeom prst="rect">
            <a:avLst/>
          </a:prstGeom>
          <a:noFill/>
        </p:spPr>
        <p:txBody>
          <a:bodyPr wrap="square" rtlCol="0">
            <a:spAutoFit/>
          </a:bodyPr>
          <a:lstStyle/>
          <a:p>
            <a:r>
              <a:rPr lang="en-US" sz="1600" dirty="0" smtClean="0">
                <a:latin typeface="+mn-lt"/>
                <a:sym typeface="MT Extra"/>
              </a:rPr>
              <a:t></a:t>
            </a:r>
            <a:endParaRPr lang="en-US" sz="1600" dirty="0" smtClean="0">
              <a:latin typeface="+mn-lt"/>
            </a:endParaRPr>
          </a:p>
          <a:p>
            <a:r>
              <a:rPr lang="en-US" sz="1800" dirty="0" smtClean="0">
                <a:latin typeface="+mn-lt"/>
              </a:rPr>
              <a:t>(</a:t>
            </a:r>
            <a:r>
              <a:rPr lang="en-US" sz="1800" dirty="0" err="1" smtClean="0">
                <a:latin typeface="+mn-lt"/>
              </a:rPr>
              <a:t>tj,”SVM</a:t>
            </a:r>
            <a:r>
              <a:rPr lang="en-US" sz="1800" dirty="0" smtClean="0">
                <a:latin typeface="+mn-lt"/>
              </a:rPr>
              <a:t>”)</a:t>
            </a:r>
          </a:p>
          <a:p>
            <a:r>
              <a:rPr lang="en-US" sz="1600" dirty="0" smtClean="0">
                <a:latin typeface="+mn-lt"/>
                <a:sym typeface="MT Extra"/>
              </a:rPr>
              <a:t></a:t>
            </a:r>
            <a:endParaRPr lang="en-US" sz="1600" dirty="0" smtClean="0">
              <a:latin typeface="+mn-lt"/>
            </a:endParaRPr>
          </a:p>
        </p:txBody>
      </p:sp>
      <p:sp>
        <p:nvSpPr>
          <p:cNvPr id="21" name="Text Box 5"/>
          <p:cNvSpPr txBox="1">
            <a:spLocks noChangeArrowheads="1"/>
          </p:cNvSpPr>
          <p:nvPr/>
        </p:nvSpPr>
        <p:spPr bwMode="auto">
          <a:xfrm>
            <a:off x="653644" y="4145032"/>
            <a:ext cx="3110959" cy="1692002"/>
          </a:xfrm>
          <a:prstGeom prst="rect">
            <a:avLst/>
          </a:prstGeom>
          <a:solidFill>
            <a:schemeClr val="bg1"/>
          </a:solidFill>
          <a:ln w="76200">
            <a:solidFill>
              <a:schemeClr val="folHlink"/>
            </a:solidFill>
            <a:miter lim="800000"/>
            <a:headEnd/>
            <a:tailEnd/>
          </a:ln>
        </p:spPr>
        <p:txBody>
          <a:bodyPr wrap="square">
            <a:spAutoFit/>
          </a:bodyPr>
          <a:lstStyle/>
          <a:p>
            <a:pPr algn="l">
              <a:lnSpc>
                <a:spcPct val="90000"/>
              </a:lnSpc>
              <a:tabLst>
                <a:tab pos="290513" algn="l"/>
              </a:tabLst>
            </a:pPr>
            <a:r>
              <a:rPr lang="en-US" sz="1050" dirty="0">
                <a:latin typeface="+mn-lt"/>
              </a:rPr>
              <a:t>1. 	Kernel Machines </a:t>
            </a:r>
            <a:br>
              <a:rPr lang="en-US" sz="1050" dirty="0">
                <a:latin typeface="+mn-lt"/>
              </a:rPr>
            </a:br>
            <a:r>
              <a:rPr lang="en-US" sz="1050" dirty="0">
                <a:latin typeface="+mn-lt"/>
              </a:rPr>
              <a:t>	</a:t>
            </a:r>
            <a:r>
              <a:rPr lang="en-US" sz="1050" i="1" dirty="0">
                <a:latin typeface="+mn-lt"/>
              </a:rPr>
              <a:t>http://svm.first.gmd.de/</a:t>
            </a:r>
            <a:endParaRPr lang="en-US" sz="1050" dirty="0">
              <a:latin typeface="+mn-lt"/>
            </a:endParaRPr>
          </a:p>
          <a:p>
            <a:pPr algn="l">
              <a:lnSpc>
                <a:spcPct val="90000"/>
              </a:lnSpc>
              <a:tabLst>
                <a:tab pos="290513" algn="l"/>
              </a:tabLst>
            </a:pPr>
            <a:r>
              <a:rPr lang="en-US" sz="1050" dirty="0" smtClean="0">
                <a:latin typeface="+mn-lt"/>
              </a:rPr>
              <a:t>2.	SVM-Light Support Vector Machine </a:t>
            </a:r>
            <a:br>
              <a:rPr lang="en-US" sz="1050" dirty="0" smtClean="0">
                <a:latin typeface="+mn-lt"/>
              </a:rPr>
            </a:br>
            <a:r>
              <a:rPr lang="en-US" sz="1050" dirty="0" smtClean="0">
                <a:latin typeface="+mn-lt"/>
              </a:rPr>
              <a:t>	</a:t>
            </a:r>
            <a:r>
              <a:rPr lang="en-US" sz="1050" i="1" dirty="0" smtClean="0">
                <a:latin typeface="+mn-lt"/>
              </a:rPr>
              <a:t>http://svmlight.joachims.org/</a:t>
            </a:r>
            <a:endParaRPr lang="en-US" sz="1050" dirty="0" smtClean="0">
              <a:latin typeface="+mn-lt"/>
            </a:endParaRPr>
          </a:p>
          <a:p>
            <a:pPr algn="l">
              <a:lnSpc>
                <a:spcPct val="90000"/>
              </a:lnSpc>
              <a:tabLst>
                <a:tab pos="290513" algn="l"/>
              </a:tabLst>
            </a:pPr>
            <a:r>
              <a:rPr lang="en-US" sz="1050" dirty="0" smtClean="0">
                <a:latin typeface="+mn-lt"/>
              </a:rPr>
              <a:t>3.</a:t>
            </a:r>
            <a:r>
              <a:rPr lang="en-US" sz="1050" dirty="0">
                <a:latin typeface="+mn-lt"/>
              </a:rPr>
              <a:t>	</a:t>
            </a:r>
            <a:r>
              <a:rPr lang="en-US" sz="1050" dirty="0" smtClean="0">
                <a:latin typeface="+mn-lt"/>
              </a:rPr>
              <a:t>School of Veterinary Medicine at </a:t>
            </a:r>
            <a:r>
              <a:rPr lang="en-US" sz="1050" dirty="0" err="1" smtClean="0">
                <a:latin typeface="+mn-lt"/>
              </a:rPr>
              <a:t>UPenn</a:t>
            </a:r>
            <a:r>
              <a:rPr lang="en-US" sz="1050" dirty="0">
                <a:latin typeface="+mn-lt"/>
              </a:rPr>
              <a:t/>
            </a:r>
            <a:br>
              <a:rPr lang="en-US" sz="1050" dirty="0">
                <a:latin typeface="+mn-lt"/>
              </a:rPr>
            </a:br>
            <a:r>
              <a:rPr lang="en-US" sz="1050" dirty="0">
                <a:latin typeface="+mn-lt"/>
              </a:rPr>
              <a:t>	</a:t>
            </a:r>
            <a:r>
              <a:rPr lang="en-US" sz="1050" i="1" dirty="0">
                <a:latin typeface="+mn-lt"/>
              </a:rPr>
              <a:t>http</a:t>
            </a:r>
            <a:r>
              <a:rPr lang="en-US" sz="1050" i="1" dirty="0" smtClean="0">
                <a:latin typeface="+mn-lt"/>
              </a:rPr>
              <a:t>://</a:t>
            </a:r>
            <a:r>
              <a:rPr lang="en-US" sz="1050" dirty="0" smtClean="0">
                <a:latin typeface="+mn-lt"/>
              </a:rPr>
              <a:t>www.vet.upenn.edu</a:t>
            </a:r>
            <a:r>
              <a:rPr lang="en-US" sz="1050" i="1" dirty="0" smtClean="0">
                <a:latin typeface="+mn-lt"/>
              </a:rPr>
              <a:t>/</a:t>
            </a:r>
            <a:endParaRPr lang="en-US" sz="1050" dirty="0">
              <a:latin typeface="+mn-lt"/>
            </a:endParaRPr>
          </a:p>
          <a:p>
            <a:pPr algn="l">
              <a:lnSpc>
                <a:spcPct val="90000"/>
              </a:lnSpc>
              <a:tabLst>
                <a:tab pos="290513" algn="l"/>
              </a:tabLst>
            </a:pPr>
            <a:r>
              <a:rPr lang="en-US" sz="1050" dirty="0">
                <a:latin typeface="+mn-lt"/>
              </a:rPr>
              <a:t>4</a:t>
            </a:r>
            <a:r>
              <a:rPr lang="en-US" sz="1050" dirty="0" smtClean="0">
                <a:latin typeface="+mn-lt"/>
              </a:rPr>
              <a:t>.</a:t>
            </a:r>
            <a:r>
              <a:rPr lang="en-US" sz="1050" dirty="0">
                <a:latin typeface="+mn-lt"/>
              </a:rPr>
              <a:t>	An Introduction to Support Vector Machines</a:t>
            </a:r>
            <a:br>
              <a:rPr lang="en-US" sz="1050" dirty="0">
                <a:latin typeface="+mn-lt"/>
              </a:rPr>
            </a:br>
            <a:r>
              <a:rPr lang="en-US" sz="1050" dirty="0">
                <a:latin typeface="+mn-lt"/>
              </a:rPr>
              <a:t>	</a:t>
            </a:r>
            <a:r>
              <a:rPr lang="en-US" sz="1050" i="1" dirty="0">
                <a:latin typeface="+mn-lt"/>
              </a:rPr>
              <a:t>http://www.support-vector.net/</a:t>
            </a:r>
            <a:endParaRPr lang="en-US" sz="1050" dirty="0">
              <a:latin typeface="+mn-lt"/>
            </a:endParaRPr>
          </a:p>
          <a:p>
            <a:pPr algn="l">
              <a:lnSpc>
                <a:spcPct val="90000"/>
              </a:lnSpc>
              <a:tabLst>
                <a:tab pos="290513" algn="l"/>
              </a:tabLst>
            </a:pPr>
            <a:r>
              <a:rPr lang="en-US" sz="1050" dirty="0" smtClean="0">
                <a:latin typeface="+mn-lt"/>
              </a:rPr>
              <a:t>5.	Service Master Company</a:t>
            </a:r>
          </a:p>
          <a:p>
            <a:pPr algn="l">
              <a:lnSpc>
                <a:spcPct val="90000"/>
              </a:lnSpc>
              <a:tabLst>
                <a:tab pos="290513" algn="l"/>
              </a:tabLst>
            </a:pPr>
            <a:r>
              <a:rPr lang="en-US" sz="1050" dirty="0" smtClean="0">
                <a:latin typeface="+mn-lt"/>
              </a:rPr>
              <a:t>	</a:t>
            </a:r>
            <a:r>
              <a:rPr lang="en-US" sz="1050" i="1" dirty="0" smtClean="0">
                <a:latin typeface="+mn-lt"/>
              </a:rPr>
              <a:t>http://www.servicemaster.com/</a:t>
            </a:r>
          </a:p>
          <a:p>
            <a:pPr>
              <a:lnSpc>
                <a:spcPct val="90000"/>
              </a:lnSpc>
              <a:tabLst>
                <a:tab pos="290513" algn="l"/>
              </a:tabLst>
            </a:pPr>
            <a:r>
              <a:rPr lang="en-US" sz="1050" dirty="0" smtClean="0">
                <a:latin typeface="+mn-lt"/>
              </a:rPr>
              <a:t>⁞</a:t>
            </a:r>
          </a:p>
        </p:txBody>
      </p:sp>
      <p:sp>
        <p:nvSpPr>
          <p:cNvPr id="22" name="Text Box 5"/>
          <p:cNvSpPr txBox="1">
            <a:spLocks noChangeArrowheads="1"/>
          </p:cNvSpPr>
          <p:nvPr/>
        </p:nvSpPr>
        <p:spPr bwMode="auto">
          <a:xfrm>
            <a:off x="5387771" y="4151517"/>
            <a:ext cx="3114203" cy="1692002"/>
          </a:xfrm>
          <a:prstGeom prst="rect">
            <a:avLst/>
          </a:prstGeom>
          <a:solidFill>
            <a:schemeClr val="bg1"/>
          </a:solidFill>
          <a:ln w="76200">
            <a:solidFill>
              <a:schemeClr val="folHlink"/>
            </a:solidFill>
            <a:miter lim="800000"/>
            <a:headEnd/>
            <a:tailEnd/>
          </a:ln>
        </p:spPr>
        <p:txBody>
          <a:bodyPr wrap="square">
            <a:spAutoFit/>
          </a:bodyPr>
          <a:lstStyle/>
          <a:p>
            <a:pPr algn="l">
              <a:lnSpc>
                <a:spcPct val="90000"/>
              </a:lnSpc>
              <a:tabLst>
                <a:tab pos="290513" algn="l"/>
              </a:tabLst>
            </a:pPr>
            <a:r>
              <a:rPr lang="en-US" sz="1050" dirty="0" smtClean="0">
                <a:latin typeface="+mn-lt"/>
              </a:rPr>
              <a:t>1.	School of Veterinary Medicine at </a:t>
            </a:r>
            <a:r>
              <a:rPr lang="en-US" sz="1050" dirty="0" err="1" smtClean="0">
                <a:latin typeface="+mn-lt"/>
              </a:rPr>
              <a:t>UPenn</a:t>
            </a:r>
            <a:r>
              <a:rPr lang="en-US" sz="1050" dirty="0" smtClean="0">
                <a:latin typeface="+mn-lt"/>
              </a:rPr>
              <a:t/>
            </a:r>
            <a:br>
              <a:rPr lang="en-US" sz="1050" dirty="0" smtClean="0">
                <a:latin typeface="+mn-lt"/>
              </a:rPr>
            </a:br>
            <a:r>
              <a:rPr lang="en-US" sz="1050" dirty="0" smtClean="0">
                <a:latin typeface="+mn-lt"/>
              </a:rPr>
              <a:t>	</a:t>
            </a:r>
            <a:r>
              <a:rPr lang="en-US" sz="1050" i="1" dirty="0" smtClean="0">
                <a:latin typeface="+mn-lt"/>
              </a:rPr>
              <a:t>http://</a:t>
            </a:r>
            <a:r>
              <a:rPr lang="en-US" sz="1050" dirty="0" smtClean="0">
                <a:latin typeface="+mn-lt"/>
              </a:rPr>
              <a:t>www.vet.upenn.edu</a:t>
            </a:r>
            <a:r>
              <a:rPr lang="en-US" sz="1050" i="1" dirty="0" smtClean="0">
                <a:latin typeface="+mn-lt"/>
              </a:rPr>
              <a:t>/</a:t>
            </a:r>
            <a:endParaRPr lang="en-US" sz="1050" dirty="0" smtClean="0">
              <a:latin typeface="+mn-lt"/>
            </a:endParaRPr>
          </a:p>
          <a:p>
            <a:pPr algn="l">
              <a:lnSpc>
                <a:spcPct val="90000"/>
              </a:lnSpc>
              <a:tabLst>
                <a:tab pos="290513" algn="l"/>
              </a:tabLst>
            </a:pPr>
            <a:r>
              <a:rPr lang="en-US" sz="1050" dirty="0" smtClean="0">
                <a:latin typeface="+mn-lt"/>
              </a:rPr>
              <a:t>2.	Service Master Company</a:t>
            </a:r>
          </a:p>
          <a:p>
            <a:pPr algn="l">
              <a:lnSpc>
                <a:spcPct val="90000"/>
              </a:lnSpc>
              <a:tabLst>
                <a:tab pos="290513" algn="l"/>
              </a:tabLst>
            </a:pPr>
            <a:r>
              <a:rPr lang="en-US" sz="1050" dirty="0" smtClean="0">
                <a:latin typeface="+mn-lt"/>
              </a:rPr>
              <a:t>	</a:t>
            </a:r>
            <a:r>
              <a:rPr lang="en-US" sz="1050" i="1" dirty="0" smtClean="0">
                <a:latin typeface="+mn-lt"/>
              </a:rPr>
              <a:t>http://www.servicemaster.com/ </a:t>
            </a:r>
          </a:p>
          <a:p>
            <a:pPr algn="l">
              <a:lnSpc>
                <a:spcPct val="90000"/>
              </a:lnSpc>
              <a:tabLst>
                <a:tab pos="290513" algn="l"/>
              </a:tabLst>
            </a:pPr>
            <a:r>
              <a:rPr lang="en-US" sz="1050" dirty="0" smtClean="0">
                <a:latin typeface="+mn-lt"/>
              </a:rPr>
              <a:t>3.</a:t>
            </a:r>
            <a:r>
              <a:rPr lang="en-US" sz="1050" dirty="0">
                <a:latin typeface="+mn-lt"/>
              </a:rPr>
              <a:t>	Support Vector Machine</a:t>
            </a:r>
            <a:br>
              <a:rPr lang="en-US" sz="1050" dirty="0">
                <a:latin typeface="+mn-lt"/>
              </a:rPr>
            </a:br>
            <a:r>
              <a:rPr lang="en-US" sz="1050" dirty="0">
                <a:latin typeface="+mn-lt"/>
              </a:rPr>
              <a:t>	</a:t>
            </a:r>
            <a:r>
              <a:rPr lang="en-US" sz="1050" i="1" dirty="0">
                <a:latin typeface="+mn-lt"/>
              </a:rPr>
              <a:t>http://jbolivar.freeservers.com/</a:t>
            </a:r>
            <a:endParaRPr lang="en-US" sz="1050" dirty="0">
              <a:latin typeface="+mn-lt"/>
            </a:endParaRPr>
          </a:p>
          <a:p>
            <a:pPr algn="l">
              <a:lnSpc>
                <a:spcPct val="90000"/>
              </a:lnSpc>
              <a:tabLst>
                <a:tab pos="290513" algn="l"/>
              </a:tabLst>
            </a:pPr>
            <a:r>
              <a:rPr lang="en-US" sz="1050" dirty="0" smtClean="0">
                <a:latin typeface="+mn-lt"/>
              </a:rPr>
              <a:t>4.</a:t>
            </a:r>
            <a:r>
              <a:rPr lang="en-US" sz="1050" dirty="0">
                <a:latin typeface="+mn-lt"/>
              </a:rPr>
              <a:t>	Archives of SUPPORT-VECTOR-MACHINES </a:t>
            </a:r>
            <a:br>
              <a:rPr lang="en-US" sz="1050" dirty="0">
                <a:latin typeface="+mn-lt"/>
              </a:rPr>
            </a:br>
            <a:r>
              <a:rPr lang="en-US" sz="1050" dirty="0">
                <a:latin typeface="+mn-lt"/>
              </a:rPr>
              <a:t>	</a:t>
            </a:r>
            <a:r>
              <a:rPr lang="en-US" sz="1050" i="1" dirty="0">
                <a:latin typeface="+mn-lt"/>
              </a:rPr>
              <a:t>http://www.jiscmail.ac.uk/lists/SUPPORT...</a:t>
            </a:r>
            <a:endParaRPr lang="en-US" sz="1050" dirty="0">
              <a:latin typeface="+mn-lt"/>
            </a:endParaRPr>
          </a:p>
          <a:p>
            <a:pPr algn="l">
              <a:lnSpc>
                <a:spcPct val="90000"/>
              </a:lnSpc>
              <a:tabLst>
                <a:tab pos="290513" algn="l"/>
              </a:tabLst>
            </a:pPr>
            <a:r>
              <a:rPr lang="en-US" sz="1050" dirty="0" smtClean="0">
                <a:latin typeface="+mn-lt"/>
              </a:rPr>
              <a:t>5.	SVM-Light </a:t>
            </a:r>
            <a:r>
              <a:rPr lang="en-US" sz="1050" dirty="0">
                <a:latin typeface="+mn-lt"/>
              </a:rPr>
              <a:t>Support Vector Machine </a:t>
            </a:r>
            <a:br>
              <a:rPr lang="en-US" sz="1050" dirty="0">
                <a:latin typeface="+mn-lt"/>
              </a:rPr>
            </a:br>
            <a:r>
              <a:rPr lang="en-US" sz="1050" dirty="0">
                <a:latin typeface="+mn-lt"/>
              </a:rPr>
              <a:t>	</a:t>
            </a:r>
            <a:r>
              <a:rPr lang="en-US" sz="1050" i="1" dirty="0">
                <a:latin typeface="+mn-lt"/>
              </a:rPr>
              <a:t>http://ais.gmd.de/~thorsten/svm light</a:t>
            </a:r>
            <a:r>
              <a:rPr lang="en-US" sz="1050" i="1" dirty="0" smtClean="0">
                <a:latin typeface="+mn-lt"/>
              </a:rPr>
              <a:t>/</a:t>
            </a:r>
          </a:p>
          <a:p>
            <a:pPr>
              <a:lnSpc>
                <a:spcPct val="90000"/>
              </a:lnSpc>
              <a:tabLst>
                <a:tab pos="290513" algn="l"/>
              </a:tabLst>
            </a:pPr>
            <a:r>
              <a:rPr lang="en-US" sz="1050" dirty="0" smtClean="0">
                <a:latin typeface="+mn-lt"/>
              </a:rPr>
              <a:t>⁞</a:t>
            </a:r>
          </a:p>
        </p:txBody>
      </p:sp>
      <p:sp>
        <p:nvSpPr>
          <p:cNvPr id="23" name="TextBox 22"/>
          <p:cNvSpPr txBox="1"/>
          <p:nvPr/>
        </p:nvSpPr>
        <p:spPr>
          <a:xfrm>
            <a:off x="1215954" y="5914418"/>
            <a:ext cx="2091447" cy="400110"/>
          </a:xfrm>
          <a:prstGeom prst="rect">
            <a:avLst/>
          </a:prstGeom>
          <a:noFill/>
        </p:spPr>
        <p:txBody>
          <a:bodyPr wrap="square" rtlCol="0">
            <a:spAutoFit/>
          </a:bodyPr>
          <a:lstStyle/>
          <a:p>
            <a:r>
              <a:rPr lang="en-US" sz="2000" dirty="0" smtClean="0">
                <a:latin typeface="+mn-lt"/>
              </a:rPr>
              <a:t>U(tj,”SVM”,r</a:t>
            </a:r>
            <a:r>
              <a:rPr lang="en-US" sz="2000" baseline="-25000" dirty="0" smtClean="0">
                <a:latin typeface="+mn-lt"/>
              </a:rPr>
              <a:t>1</a:t>
            </a:r>
            <a:r>
              <a:rPr lang="en-US" sz="2000" dirty="0" smtClean="0">
                <a:latin typeface="+mn-lt"/>
              </a:rPr>
              <a:t>)</a:t>
            </a:r>
            <a:endParaRPr lang="en-US" sz="2000" dirty="0">
              <a:latin typeface="+mn-lt"/>
            </a:endParaRPr>
          </a:p>
        </p:txBody>
      </p:sp>
      <p:sp>
        <p:nvSpPr>
          <p:cNvPr id="24" name="TextBox 23"/>
          <p:cNvSpPr txBox="1"/>
          <p:nvPr/>
        </p:nvSpPr>
        <p:spPr>
          <a:xfrm>
            <a:off x="5872418" y="5920898"/>
            <a:ext cx="2091447" cy="400110"/>
          </a:xfrm>
          <a:prstGeom prst="rect">
            <a:avLst/>
          </a:prstGeom>
          <a:noFill/>
        </p:spPr>
        <p:txBody>
          <a:bodyPr wrap="square" rtlCol="0">
            <a:spAutoFit/>
          </a:bodyPr>
          <a:lstStyle/>
          <a:p>
            <a:r>
              <a:rPr lang="en-US" sz="2000" dirty="0" smtClean="0">
                <a:latin typeface="+mn-lt"/>
              </a:rPr>
              <a:t>U(tj,”SVM”,r</a:t>
            </a:r>
            <a:r>
              <a:rPr lang="en-US" sz="2000" baseline="-25000" dirty="0" smtClean="0">
                <a:latin typeface="+mn-lt"/>
              </a:rPr>
              <a:t>2</a:t>
            </a:r>
            <a:r>
              <a:rPr lang="en-US" sz="2000" dirty="0" smtClean="0">
                <a:latin typeface="+mn-lt"/>
              </a:rPr>
              <a:t>)</a:t>
            </a:r>
            <a:endParaRPr lang="en-US" sz="2000" dirty="0">
              <a:latin typeface="+mn-lt"/>
            </a:endParaRPr>
          </a:p>
        </p:txBody>
      </p:sp>
    </p:spTree>
    <p:extLst>
      <p:ext uri="{BB962C8B-B14F-4D97-AF65-F5344CB8AC3E}">
        <p14:creationId xmlns:p14="http://schemas.microsoft.com/office/powerpoint/2010/main" val="85036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linds(horizont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animBg="1"/>
      <p:bldP spid="22" grpId="0" animBg="1"/>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Text Placeholder 2"/>
          <p:cNvSpPr>
            <a:spLocks noGrp="1"/>
          </p:cNvSpPr>
          <p:nvPr>
            <p:ph type="body" sz="half" idx="1"/>
          </p:nvPr>
        </p:nvSpPr>
        <p:spPr>
          <a:xfrm>
            <a:off x="457200" y="4953000"/>
            <a:ext cx="8305800" cy="1173163"/>
          </a:xfrm>
        </p:spPr>
        <p:txBody>
          <a:bodyPr/>
          <a:lstStyle/>
          <a:p>
            <a:r>
              <a:rPr lang="en-US" sz="2000" dirty="0" smtClean="0"/>
              <a:t>Leveraged web search dataset</a:t>
            </a:r>
          </a:p>
          <a:p>
            <a:pPr marL="342900" lvl="1" indent="-342900">
              <a:buFontTx/>
              <a:buChar char="•"/>
            </a:pPr>
            <a:r>
              <a:rPr lang="en-US" sz="2200" dirty="0" smtClean="0"/>
              <a:t>1000 Queries, 367 Dimensions (Features)</a:t>
            </a:r>
            <a:endParaRPr lang="en-US" sz="2000" dirty="0" smtClean="0"/>
          </a:p>
          <a:p>
            <a:r>
              <a:rPr lang="en-US" sz="2000" dirty="0" smtClean="0"/>
              <a:t>Simulate “users” issuing queries</a:t>
            </a:r>
          </a:p>
        </p:txBody>
      </p:sp>
      <p:graphicFrame>
        <p:nvGraphicFramePr>
          <p:cNvPr id="13314" name="Chart 3"/>
          <p:cNvGraphicFramePr>
            <a:graphicFrameLocks/>
          </p:cNvGraphicFramePr>
          <p:nvPr/>
        </p:nvGraphicFramePr>
        <p:xfrm>
          <a:off x="304800" y="152400"/>
          <a:ext cx="8686800" cy="4724400"/>
        </p:xfrm>
        <a:graphic>
          <a:graphicData uri="http://schemas.openxmlformats.org/presentationml/2006/ole">
            <mc:AlternateContent xmlns:mc="http://schemas.openxmlformats.org/markup-compatibility/2006">
              <mc:Choice xmlns:v="urn:schemas-microsoft-com:vml" Requires="v">
                <p:oleObj spid="_x0000_s7274" name="Worksheet" r:id="rId4" imgW="7581921" imgH="3924194" progId="Excel.Sheet.8">
                  <p:embed/>
                </p:oleObj>
              </mc:Choice>
              <mc:Fallback>
                <p:oleObj name="Worksheet" r:id="rId4" imgW="7581921" imgH="3924194"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52400"/>
                        <a:ext cx="8686800" cy="472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2815733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Interactive Learning System</a:t>
            </a:r>
            <a:endParaRPr lang="en-US" dirty="0"/>
          </a:p>
        </p:txBody>
      </p:sp>
      <p:sp>
        <p:nvSpPr>
          <p:cNvPr id="4" name="Content Placeholder 3"/>
          <p:cNvSpPr>
            <a:spLocks noGrp="1"/>
          </p:cNvSpPr>
          <p:nvPr>
            <p:ph idx="1"/>
          </p:nvPr>
        </p:nvSpPr>
        <p:spPr/>
        <p:txBody>
          <a:bodyPr/>
          <a:lstStyle/>
          <a:p>
            <a:endParaRPr lang="en-US" dirty="0" smtClean="0"/>
          </a:p>
          <a:p>
            <a:endParaRPr lang="en-US" dirty="0"/>
          </a:p>
        </p:txBody>
      </p:sp>
      <p:sp>
        <p:nvSpPr>
          <p:cNvPr id="5" name="U-Turn Arrow 4"/>
          <p:cNvSpPr/>
          <p:nvPr/>
        </p:nvSpPr>
        <p:spPr bwMode="auto">
          <a:xfrm>
            <a:off x="2037270" y="1820676"/>
            <a:ext cx="5223080" cy="532179"/>
          </a:xfrm>
          <a:prstGeom prst="uturnArrow">
            <a:avLst/>
          </a:prstGeom>
          <a:solidFill>
            <a:schemeClr val="bg2">
              <a:lumMod val="75000"/>
              <a:lumOff val="25000"/>
            </a:schemeClr>
          </a:solidFill>
          <a:ln w="9525"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mn-lt"/>
            </a:endParaRPr>
          </a:p>
        </p:txBody>
      </p:sp>
      <p:sp>
        <p:nvSpPr>
          <p:cNvPr id="6" name="Rounded Rectangle 5"/>
          <p:cNvSpPr/>
          <p:nvPr/>
        </p:nvSpPr>
        <p:spPr bwMode="auto">
          <a:xfrm>
            <a:off x="961930" y="2237640"/>
            <a:ext cx="2224585" cy="883315"/>
          </a:xfrm>
          <a:prstGeom prst="roundRect">
            <a:avLst/>
          </a:prstGeom>
          <a:solidFill>
            <a:schemeClr val="bg2">
              <a:lumMod val="75000"/>
              <a:lumOff val="25000"/>
            </a:schemeClr>
          </a:solidFill>
          <a:ln w="38100" cap="flat" cmpd="sng" algn="ctr">
            <a:solidFill>
              <a:schemeClr val="tx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600" dirty="0" smtClean="0">
                <a:latin typeface="+mn-lt"/>
              </a:rPr>
              <a:t>Algorithm</a:t>
            </a:r>
            <a:endParaRPr kumimoji="0" lang="en-US" sz="1200" b="0" i="0" u="none" strike="noStrike" cap="none" normalizeH="0" baseline="0" dirty="0" smtClean="0">
              <a:ln>
                <a:noFill/>
              </a:ln>
              <a:solidFill>
                <a:schemeClr val="tx1"/>
              </a:solidFill>
              <a:effectLst/>
              <a:latin typeface="+mn-lt"/>
            </a:endParaRPr>
          </a:p>
        </p:txBody>
      </p:sp>
      <p:sp>
        <p:nvSpPr>
          <p:cNvPr id="7" name="U-Turn Arrow 6"/>
          <p:cNvSpPr/>
          <p:nvPr/>
        </p:nvSpPr>
        <p:spPr bwMode="auto">
          <a:xfrm rot="10800000">
            <a:off x="1960461" y="3005740"/>
            <a:ext cx="5223080" cy="532179"/>
          </a:xfrm>
          <a:prstGeom prst="uturnArrow">
            <a:avLst/>
          </a:prstGeom>
          <a:solidFill>
            <a:schemeClr val="bg2">
              <a:lumMod val="75000"/>
              <a:lumOff val="25000"/>
            </a:schemeClr>
          </a:solidFill>
          <a:ln w="9525"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mn-lt"/>
            </a:endParaRPr>
          </a:p>
        </p:txBody>
      </p:sp>
      <p:sp>
        <p:nvSpPr>
          <p:cNvPr id="8" name="Rounded Rectangle 7"/>
          <p:cNvSpPr/>
          <p:nvPr/>
        </p:nvSpPr>
        <p:spPr bwMode="auto">
          <a:xfrm>
            <a:off x="5957485" y="2237640"/>
            <a:ext cx="2224585" cy="883315"/>
          </a:xfrm>
          <a:prstGeom prst="roundRect">
            <a:avLst/>
          </a:prstGeom>
          <a:solidFill>
            <a:schemeClr val="bg2">
              <a:lumMod val="75000"/>
              <a:lumOff val="25000"/>
            </a:schemeClr>
          </a:solidFill>
          <a:ln w="38100" cap="flat" cmpd="sng" algn="ctr">
            <a:solidFill>
              <a:schemeClr val="tx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3600" dirty="0" smtClean="0">
                <a:latin typeface="+mn-lt"/>
              </a:rPr>
              <a:t>User</a:t>
            </a:r>
            <a:endParaRPr kumimoji="0" lang="en-US" sz="1200" b="0" i="0" u="none" strike="noStrike" cap="none" normalizeH="0" baseline="0" dirty="0" smtClean="0">
              <a:ln>
                <a:noFill/>
              </a:ln>
              <a:solidFill>
                <a:schemeClr val="tx1"/>
              </a:solidFill>
              <a:effectLst/>
              <a:latin typeface="+mn-lt"/>
            </a:endParaRPr>
          </a:p>
        </p:txBody>
      </p:sp>
      <p:sp>
        <p:nvSpPr>
          <p:cNvPr id="9" name="TextBox 8"/>
          <p:cNvSpPr txBox="1"/>
          <p:nvPr/>
        </p:nvSpPr>
        <p:spPr>
          <a:xfrm>
            <a:off x="2259404" y="3044950"/>
            <a:ext cx="4644926" cy="830997"/>
          </a:xfrm>
          <a:prstGeom prst="rect">
            <a:avLst/>
          </a:prstGeom>
          <a:noFill/>
        </p:spPr>
        <p:txBody>
          <a:bodyPr wrap="none" rtlCol="0">
            <a:spAutoFit/>
          </a:bodyPr>
          <a:lstStyle/>
          <a:p>
            <a:r>
              <a:rPr lang="en-US" sz="2400" dirty="0">
                <a:latin typeface="Calibri"/>
              </a:rPr>
              <a:t>x</a:t>
            </a:r>
            <a:r>
              <a:rPr lang="en-US" sz="2400" baseline="-25000" dirty="0" smtClean="0">
                <a:latin typeface="Calibri"/>
              </a:rPr>
              <a:t>t+1</a:t>
            </a:r>
            <a:r>
              <a:rPr lang="en-US" sz="2400" dirty="0" smtClean="0">
                <a:latin typeface="+mn-lt"/>
              </a:rPr>
              <a:t> dependent on </a:t>
            </a:r>
            <a:r>
              <a:rPr lang="en-US" sz="2400" dirty="0" err="1" smtClean="0">
                <a:latin typeface="+mn-lt"/>
              </a:rPr>
              <a:t>y</a:t>
            </a:r>
            <a:r>
              <a:rPr lang="en-US" sz="2400" baseline="-25000" dirty="0" err="1" smtClean="0"/>
              <a:t>t</a:t>
            </a:r>
            <a:r>
              <a:rPr lang="en-US" sz="2400" dirty="0" smtClean="0">
                <a:latin typeface="+mn-lt"/>
              </a:rPr>
              <a:t> </a:t>
            </a:r>
            <a:br>
              <a:rPr lang="en-US" sz="2400" dirty="0" smtClean="0">
                <a:latin typeface="+mn-lt"/>
              </a:rPr>
            </a:br>
            <a:r>
              <a:rPr lang="en-US" sz="2400" dirty="0" smtClean="0">
                <a:latin typeface="+mn-lt"/>
              </a:rPr>
              <a:t>(e.g. click given ranking, new query)</a:t>
            </a:r>
            <a:endParaRPr lang="en-US" sz="2400" dirty="0">
              <a:latin typeface="+mn-lt"/>
            </a:endParaRPr>
          </a:p>
        </p:txBody>
      </p:sp>
      <p:sp>
        <p:nvSpPr>
          <p:cNvPr id="10" name="TextBox 9"/>
          <p:cNvSpPr txBox="1"/>
          <p:nvPr/>
        </p:nvSpPr>
        <p:spPr>
          <a:xfrm>
            <a:off x="3122280" y="1470345"/>
            <a:ext cx="3042884" cy="830997"/>
          </a:xfrm>
          <a:prstGeom prst="rect">
            <a:avLst/>
          </a:prstGeom>
          <a:noFill/>
        </p:spPr>
        <p:txBody>
          <a:bodyPr wrap="none" rtlCol="0">
            <a:spAutoFit/>
          </a:bodyPr>
          <a:lstStyle/>
          <a:p>
            <a:r>
              <a:rPr lang="cy-GB" sz="2400" dirty="0" smtClean="0">
                <a:latin typeface="+mn-lt"/>
              </a:rPr>
              <a:t>y</a:t>
            </a:r>
            <a:r>
              <a:rPr lang="en-US" sz="2400" baseline="-25000" dirty="0" smtClean="0">
                <a:latin typeface="+mn-lt"/>
              </a:rPr>
              <a:t>t</a:t>
            </a:r>
            <a:r>
              <a:rPr lang="en-US" sz="2400" dirty="0" smtClean="0">
                <a:latin typeface="+mn-lt"/>
              </a:rPr>
              <a:t> dependent on </a:t>
            </a:r>
            <a:r>
              <a:rPr lang="en-US" sz="2400" dirty="0" err="1" smtClean="0">
                <a:latin typeface="+mn-lt"/>
              </a:rPr>
              <a:t>x</a:t>
            </a:r>
            <a:r>
              <a:rPr lang="en-US" sz="2400" baseline="-25000" dirty="0" err="1" smtClean="0">
                <a:latin typeface="+mn-lt"/>
              </a:rPr>
              <a:t>t</a:t>
            </a:r>
            <a:r>
              <a:rPr lang="en-US" sz="2400" dirty="0" smtClean="0">
                <a:latin typeface="+mn-lt"/>
              </a:rPr>
              <a:t> </a:t>
            </a:r>
            <a:br>
              <a:rPr lang="en-US" sz="2400" dirty="0" smtClean="0">
                <a:latin typeface="+mn-lt"/>
              </a:rPr>
            </a:br>
            <a:r>
              <a:rPr lang="en-US" sz="2400" dirty="0" smtClean="0">
                <a:latin typeface="+mn-lt"/>
              </a:rPr>
              <a:t>(e.g. ranking for query)</a:t>
            </a:r>
            <a:endParaRPr lang="en-US" sz="2400" dirty="0">
              <a:latin typeface="+mn-lt"/>
            </a:endParaRPr>
          </a:p>
        </p:txBody>
      </p:sp>
      <p:sp>
        <p:nvSpPr>
          <p:cNvPr id="11" name="TextBox 10"/>
          <p:cNvSpPr txBox="1"/>
          <p:nvPr/>
        </p:nvSpPr>
        <p:spPr>
          <a:xfrm>
            <a:off x="3766896" y="2429665"/>
            <a:ext cx="1681742" cy="461665"/>
          </a:xfrm>
          <a:prstGeom prst="rect">
            <a:avLst/>
          </a:prstGeom>
          <a:noFill/>
        </p:spPr>
        <p:txBody>
          <a:bodyPr wrap="none" rtlCol="0">
            <a:spAutoFit/>
          </a:bodyPr>
          <a:lstStyle/>
          <a:p>
            <a:r>
              <a:rPr lang="en-US" sz="2400" dirty="0" smtClean="0">
                <a:latin typeface="+mn-lt"/>
              </a:rPr>
              <a:t>Utility: U(y</a:t>
            </a:r>
            <a:r>
              <a:rPr lang="cy-GB" sz="2400" baseline="-25000" dirty="0" smtClean="0">
                <a:latin typeface="+mn-lt"/>
              </a:rPr>
              <a:t>t</a:t>
            </a:r>
            <a:r>
              <a:rPr lang="en-US" sz="2400" dirty="0" smtClean="0">
                <a:latin typeface="+mn-lt"/>
              </a:rPr>
              <a:t>)</a:t>
            </a:r>
            <a:endParaRPr lang="en-US" sz="2400" dirty="0">
              <a:latin typeface="+mn-lt"/>
            </a:endParaRPr>
          </a:p>
        </p:txBody>
      </p:sp>
      <p:sp>
        <p:nvSpPr>
          <p:cNvPr id="20" name="Content Placeholder 2"/>
          <p:cNvSpPr txBox="1">
            <a:spLocks/>
          </p:cNvSpPr>
          <p:nvPr/>
        </p:nvSpPr>
        <p:spPr bwMode="auto">
          <a:xfrm>
            <a:off x="616285" y="4273910"/>
            <a:ext cx="8229600" cy="238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Observed Data ≠ Training Data</a:t>
            </a:r>
            <a:endParaRPr lang="en-US" dirty="0">
              <a:sym typeface="Wingdings" panose="05000000000000000000" pitchFamily="2" charset="2"/>
            </a:endParaRPr>
          </a:p>
          <a:p>
            <a:r>
              <a:rPr lang="en-US" dirty="0">
                <a:sym typeface="Wingdings" panose="05000000000000000000" pitchFamily="2" charset="2"/>
              </a:rPr>
              <a:t>Decisions  Feedback  Learning Algorithm</a:t>
            </a:r>
          </a:p>
          <a:p>
            <a:pPr lvl="1"/>
            <a:r>
              <a:rPr lang="en-US" dirty="0">
                <a:sym typeface="Wingdings" panose="05000000000000000000" pitchFamily="2" charset="2"/>
              </a:rPr>
              <a:t>Model the users decision process to extract </a:t>
            </a:r>
            <a:r>
              <a:rPr lang="en-US" dirty="0" smtClean="0">
                <a:sym typeface="Wingdings" panose="05000000000000000000" pitchFamily="2" charset="2"/>
              </a:rPr>
              <a:t>feedback</a:t>
            </a:r>
          </a:p>
          <a:p>
            <a:pPr marL="857250" lvl="2" indent="0">
              <a:buNone/>
            </a:pPr>
            <a:r>
              <a:rPr lang="en-US" dirty="0" smtClean="0">
                <a:sym typeface="Wingdings" panose="05000000000000000000" pitchFamily="2" charset="2"/>
              </a:rPr>
              <a:t> Pairwise comparison test </a:t>
            </a:r>
            <a:r>
              <a:rPr lang="en-US" dirty="0"/>
              <a:t>P( </a:t>
            </a:r>
            <a:r>
              <a:rPr lang="en-US" dirty="0" err="1" smtClean="0"/>
              <a:t>y</a:t>
            </a:r>
            <a:r>
              <a:rPr lang="en-US" baseline="-25000" dirty="0" err="1" smtClean="0"/>
              <a:t>i</a:t>
            </a:r>
            <a:r>
              <a:rPr lang="en-US" dirty="0" smtClean="0"/>
              <a:t> </a:t>
            </a:r>
            <a:r>
              <a:rPr lang="en-US" dirty="0">
                <a:latin typeface="cmsy10"/>
                <a:sym typeface="Wingdings" pitchFamily="2" charset="2"/>
              </a:rPr>
              <a:t>Â</a:t>
            </a:r>
            <a:r>
              <a:rPr lang="en-US" dirty="0"/>
              <a:t> </a:t>
            </a:r>
            <a:r>
              <a:rPr lang="en-US" dirty="0" err="1" smtClean="0"/>
              <a:t>y</a:t>
            </a:r>
            <a:r>
              <a:rPr lang="en-US" baseline="-25000" dirty="0" err="1" smtClean="0"/>
              <a:t>j</a:t>
            </a:r>
            <a:r>
              <a:rPr lang="en-US" dirty="0" smtClean="0"/>
              <a:t> </a:t>
            </a:r>
            <a:r>
              <a:rPr lang="en-US" dirty="0"/>
              <a:t>| </a:t>
            </a:r>
            <a:r>
              <a:rPr lang="en-US" dirty="0" smtClean="0"/>
              <a:t>U(</a:t>
            </a:r>
            <a:r>
              <a:rPr lang="en-US" dirty="0" err="1" smtClean="0"/>
              <a:t>y</a:t>
            </a:r>
            <a:r>
              <a:rPr lang="en-US" baseline="-25000" dirty="0" err="1" smtClean="0"/>
              <a:t>i</a:t>
            </a:r>
            <a:r>
              <a:rPr lang="en-US" dirty="0"/>
              <a:t>)&gt;</a:t>
            </a:r>
            <a:r>
              <a:rPr lang="en-US" dirty="0" smtClean="0"/>
              <a:t>U(</a:t>
            </a:r>
            <a:r>
              <a:rPr lang="en-US" dirty="0" err="1" smtClean="0"/>
              <a:t>y</a:t>
            </a:r>
            <a:r>
              <a:rPr lang="en-US" baseline="-25000" dirty="0" err="1" smtClean="0"/>
              <a:t>j</a:t>
            </a:r>
            <a:r>
              <a:rPr lang="en-US" dirty="0" smtClean="0"/>
              <a:t>) )</a:t>
            </a:r>
            <a:endParaRPr lang="en-US" dirty="0">
              <a:sym typeface="Wingdings" panose="05000000000000000000" pitchFamily="2" charset="2"/>
            </a:endParaRPr>
          </a:p>
          <a:p>
            <a:pPr lvl="1"/>
            <a:r>
              <a:rPr lang="en-US" dirty="0">
                <a:sym typeface="Wingdings" panose="05000000000000000000" pitchFamily="2" charset="2"/>
              </a:rPr>
              <a:t>Design learning algorithm for this type of </a:t>
            </a:r>
            <a:r>
              <a:rPr lang="en-US" dirty="0" smtClean="0">
                <a:sym typeface="Wingdings" panose="05000000000000000000" pitchFamily="2" charset="2"/>
              </a:rPr>
              <a:t>feedback</a:t>
            </a:r>
          </a:p>
          <a:p>
            <a:pPr marL="857250" lvl="2" indent="0">
              <a:buNone/>
            </a:pPr>
            <a:r>
              <a:rPr lang="en-US" dirty="0" smtClean="0">
                <a:sym typeface="Wingdings" panose="05000000000000000000" pitchFamily="2" charset="2"/>
              </a:rPr>
              <a:t> Dueling Bandits problem and algorithms (e.g. IF2)</a:t>
            </a:r>
            <a:endParaRPr lang="en-US" dirty="0">
              <a:sym typeface="Wingdings" panose="05000000000000000000" pitchFamily="2" charset="2"/>
            </a:endParaRPr>
          </a:p>
        </p:txBody>
      </p:sp>
      <p:grpSp>
        <p:nvGrpSpPr>
          <p:cNvPr id="15" name="Group 20"/>
          <p:cNvGrpSpPr/>
          <p:nvPr/>
        </p:nvGrpSpPr>
        <p:grpSpPr>
          <a:xfrm>
            <a:off x="5839365" y="4235505"/>
            <a:ext cx="345647" cy="422455"/>
            <a:chOff x="7798019" y="3505810"/>
            <a:chExt cx="345647" cy="422455"/>
          </a:xfrm>
        </p:grpSpPr>
        <p:cxnSp>
          <p:nvCxnSpPr>
            <p:cNvPr id="16" name="Straight Connector 15"/>
            <p:cNvCxnSpPr/>
            <p:nvPr/>
          </p:nvCxnSpPr>
          <p:spPr bwMode="auto">
            <a:xfrm rot="16200000" flipH="1">
              <a:off x="7778817" y="3793847"/>
              <a:ext cx="153620" cy="115215"/>
            </a:xfrm>
            <a:prstGeom prst="line">
              <a:avLst/>
            </a:prstGeom>
            <a:solidFill>
              <a:schemeClr val="accent1"/>
            </a:solidFill>
            <a:ln w="50800" cap="flat" cmpd="sng" algn="ctr">
              <a:solidFill>
                <a:srgbClr val="009900"/>
              </a:solidFill>
              <a:prstDash val="solid"/>
              <a:round/>
              <a:headEnd type="none" w="med" len="med"/>
              <a:tailEnd type="none" w="med" len="med"/>
            </a:ln>
            <a:effectLst/>
          </p:spPr>
        </p:cxnSp>
        <p:cxnSp>
          <p:nvCxnSpPr>
            <p:cNvPr id="17" name="Straight Connector 16"/>
            <p:cNvCxnSpPr/>
            <p:nvPr/>
          </p:nvCxnSpPr>
          <p:spPr bwMode="auto">
            <a:xfrm rot="5400000" flipH="1" flipV="1">
              <a:off x="7817223" y="3601823"/>
              <a:ext cx="422455" cy="230430"/>
            </a:xfrm>
            <a:prstGeom prst="line">
              <a:avLst/>
            </a:prstGeom>
            <a:solidFill>
              <a:schemeClr val="accent1"/>
            </a:solidFill>
            <a:ln w="50800" cap="flat" cmpd="sng" algn="ctr">
              <a:solidFill>
                <a:srgbClr val="009900"/>
              </a:solidFill>
              <a:prstDash val="solid"/>
              <a:round/>
              <a:headEnd type="none" w="med" len="med"/>
              <a:tailEnd type="none" w="med" len="med"/>
            </a:ln>
            <a:effectLst/>
          </p:spPr>
        </p:cxnSp>
      </p:grpSp>
      <p:grpSp>
        <p:nvGrpSpPr>
          <p:cNvPr id="18" name="Group 20"/>
          <p:cNvGrpSpPr/>
          <p:nvPr/>
        </p:nvGrpSpPr>
        <p:grpSpPr>
          <a:xfrm>
            <a:off x="8182070" y="5157225"/>
            <a:ext cx="345647" cy="422455"/>
            <a:chOff x="7798019" y="3505810"/>
            <a:chExt cx="345647" cy="422455"/>
          </a:xfrm>
        </p:grpSpPr>
        <p:cxnSp>
          <p:nvCxnSpPr>
            <p:cNvPr id="19" name="Straight Connector 18"/>
            <p:cNvCxnSpPr/>
            <p:nvPr/>
          </p:nvCxnSpPr>
          <p:spPr bwMode="auto">
            <a:xfrm rot="16200000" flipH="1">
              <a:off x="7778817" y="3793847"/>
              <a:ext cx="153620" cy="115215"/>
            </a:xfrm>
            <a:prstGeom prst="line">
              <a:avLst/>
            </a:prstGeom>
            <a:solidFill>
              <a:schemeClr val="accent1"/>
            </a:solidFill>
            <a:ln w="50800" cap="flat" cmpd="sng" algn="ctr">
              <a:solidFill>
                <a:srgbClr val="009900"/>
              </a:solidFill>
              <a:prstDash val="solid"/>
              <a:round/>
              <a:headEnd type="none" w="med" len="med"/>
              <a:tailEnd type="none" w="med" len="med"/>
            </a:ln>
            <a:effectLst/>
          </p:spPr>
        </p:cxnSp>
        <p:cxnSp>
          <p:nvCxnSpPr>
            <p:cNvPr id="21" name="Straight Connector 20"/>
            <p:cNvCxnSpPr/>
            <p:nvPr/>
          </p:nvCxnSpPr>
          <p:spPr bwMode="auto">
            <a:xfrm rot="5400000" flipH="1" flipV="1">
              <a:off x="7817223" y="3601823"/>
              <a:ext cx="422455" cy="230430"/>
            </a:xfrm>
            <a:prstGeom prst="line">
              <a:avLst/>
            </a:prstGeom>
            <a:solidFill>
              <a:schemeClr val="accent1"/>
            </a:solidFill>
            <a:ln w="50800" cap="flat" cmpd="sng" algn="ctr">
              <a:solidFill>
                <a:srgbClr val="009900"/>
              </a:solidFill>
              <a:prstDash val="solid"/>
              <a:round/>
              <a:headEnd type="none" w="med" len="med"/>
              <a:tailEnd type="none" w="med" len="med"/>
            </a:ln>
            <a:effectLst/>
          </p:spPr>
        </p:cxnSp>
      </p:grpSp>
      <p:grpSp>
        <p:nvGrpSpPr>
          <p:cNvPr id="22" name="Group 20"/>
          <p:cNvGrpSpPr/>
          <p:nvPr/>
        </p:nvGrpSpPr>
        <p:grpSpPr>
          <a:xfrm>
            <a:off x="8182068" y="5848515"/>
            <a:ext cx="345647" cy="422455"/>
            <a:chOff x="7798019" y="3505810"/>
            <a:chExt cx="345647" cy="422455"/>
          </a:xfrm>
        </p:grpSpPr>
        <p:cxnSp>
          <p:nvCxnSpPr>
            <p:cNvPr id="23" name="Straight Connector 22"/>
            <p:cNvCxnSpPr/>
            <p:nvPr/>
          </p:nvCxnSpPr>
          <p:spPr bwMode="auto">
            <a:xfrm rot="16200000" flipH="1">
              <a:off x="7778817" y="3793847"/>
              <a:ext cx="153620" cy="115215"/>
            </a:xfrm>
            <a:prstGeom prst="line">
              <a:avLst/>
            </a:prstGeom>
            <a:solidFill>
              <a:schemeClr val="accent1"/>
            </a:solidFill>
            <a:ln w="50800" cap="flat" cmpd="sng" algn="ctr">
              <a:solidFill>
                <a:srgbClr val="009900"/>
              </a:solidFill>
              <a:prstDash val="solid"/>
              <a:round/>
              <a:headEnd type="none" w="med" len="med"/>
              <a:tailEnd type="none" w="med" len="med"/>
            </a:ln>
            <a:effectLst/>
          </p:spPr>
        </p:cxnSp>
        <p:cxnSp>
          <p:nvCxnSpPr>
            <p:cNvPr id="24" name="Straight Connector 23"/>
            <p:cNvCxnSpPr/>
            <p:nvPr/>
          </p:nvCxnSpPr>
          <p:spPr bwMode="auto">
            <a:xfrm rot="5400000" flipH="1" flipV="1">
              <a:off x="7817223" y="3601823"/>
              <a:ext cx="422455" cy="230430"/>
            </a:xfrm>
            <a:prstGeom prst="line">
              <a:avLst/>
            </a:prstGeom>
            <a:solidFill>
              <a:schemeClr val="accent1"/>
            </a:solidFill>
            <a:ln w="50800" cap="flat" cmpd="sng" algn="ctr">
              <a:solidFill>
                <a:srgbClr val="009900"/>
              </a:solidFill>
              <a:prstDash val="solid"/>
              <a:round/>
              <a:headEnd type="none" w="med" len="med"/>
              <a:tailEnd type="none" w="med" len="med"/>
            </a:ln>
            <a:effectLst/>
          </p:spPr>
        </p:cxnSp>
      </p:grpSp>
      <p:sp>
        <p:nvSpPr>
          <p:cNvPr id="25" name="Oval Callout 24"/>
          <p:cNvSpPr/>
          <p:nvPr/>
        </p:nvSpPr>
        <p:spPr>
          <a:xfrm>
            <a:off x="462665" y="1431940"/>
            <a:ext cx="1267365" cy="614480"/>
          </a:xfrm>
          <a:prstGeom prst="wedgeEllipseCallout">
            <a:avLst>
              <a:gd name="adj1" fmla="val 24287"/>
              <a:gd name="adj2" fmla="val 105239"/>
            </a:avLst>
          </a:prstGeom>
          <a:solidFill>
            <a:schemeClr val="accent5">
              <a:lumMod val="9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800" dirty="0" smtClean="0">
                <a:solidFill>
                  <a:srgbClr val="008000"/>
                </a:solidFill>
              </a:rPr>
              <a:t>Design!</a:t>
            </a:r>
            <a:endParaRPr lang="en-US" sz="1800" dirty="0">
              <a:solidFill>
                <a:srgbClr val="008000"/>
              </a:solidFill>
            </a:endParaRPr>
          </a:p>
        </p:txBody>
      </p:sp>
      <p:sp>
        <p:nvSpPr>
          <p:cNvPr id="26" name="Oval Callout 25"/>
          <p:cNvSpPr/>
          <p:nvPr/>
        </p:nvSpPr>
        <p:spPr>
          <a:xfrm>
            <a:off x="7567590" y="1431940"/>
            <a:ext cx="1267365" cy="614480"/>
          </a:xfrm>
          <a:prstGeom prst="wedgeEllipseCallout">
            <a:avLst>
              <a:gd name="adj1" fmla="val -35839"/>
              <a:gd name="adj2" fmla="val 103690"/>
            </a:avLst>
          </a:prstGeom>
          <a:solidFill>
            <a:schemeClr val="accent5">
              <a:lumMod val="9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800" dirty="0" smtClean="0">
                <a:solidFill>
                  <a:srgbClr val="008000"/>
                </a:solidFill>
              </a:rPr>
              <a:t>Model!</a:t>
            </a:r>
            <a:endParaRPr lang="en-US" sz="1800" dirty="0">
              <a:solidFill>
                <a:srgbClr val="008000"/>
              </a:solidFill>
            </a:endParaRPr>
          </a:p>
        </p:txBody>
      </p:sp>
    </p:spTree>
    <p:extLst>
      <p:ext uri="{BB962C8B-B14F-4D97-AF65-F5344CB8AC3E}">
        <p14:creationId xmlns:p14="http://schemas.microsoft.com/office/powerpoint/2010/main" val="36933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xEl>
                                              <p:pRg st="5" end="5"/>
                                            </p:txEl>
                                          </p:spTgt>
                                        </p:tgtEl>
                                        <p:attrNameLst>
                                          <p:attrName>style.visibility</p:attrName>
                                        </p:attrNameLst>
                                      </p:cBhvr>
                                      <p:to>
                                        <p:strVal val="visible"/>
                                      </p:to>
                                    </p:set>
                                    <p:animEffect transition="in" filter="wipe(left)">
                                      <p:cBhvr>
                                        <p:cTn id="7" dur="500"/>
                                        <p:tgtEl>
                                          <p:spTgt spid="20">
                                            <p:txEl>
                                              <p:pRg st="5" end="5"/>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does the exploring?</a:t>
            </a:r>
            <a:br>
              <a:rPr lang="en-US" dirty="0" smtClean="0"/>
            </a:br>
            <a:r>
              <a:rPr lang="en-US" dirty="0" smtClean="0"/>
              <a:t>Example 1</a:t>
            </a:r>
            <a:endParaRPr lang="en-US" dirty="0"/>
          </a:p>
        </p:txBody>
      </p:sp>
      <p:sp>
        <p:nvSpPr>
          <p:cNvPr id="5" name="Content Placeholder 4"/>
          <p:cNvSpPr>
            <a:spLocks noGrp="1"/>
          </p:cNvSpPr>
          <p:nvPr>
            <p:ph idx="1"/>
          </p:nvPr>
        </p:nvSpPr>
        <p:spPr>
          <a:xfrm>
            <a:off x="850501" y="1767526"/>
            <a:ext cx="7736795" cy="4320232"/>
          </a:xfrm>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285" y="1508750"/>
            <a:ext cx="6121917" cy="4915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5008" y="1931211"/>
            <a:ext cx="6089856" cy="4839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801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wipe(left)">
                                      <p:cBhvr>
                                        <p:cTn id="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does the exploring?</a:t>
            </a:r>
            <a:br>
              <a:rPr lang="en-US" dirty="0" smtClean="0"/>
            </a:br>
            <a:r>
              <a:rPr lang="en-US" dirty="0" smtClean="0"/>
              <a:t>Example 2 </a:t>
            </a:r>
            <a:endParaRPr lang="en-US" dirty="0"/>
          </a:p>
        </p:txBody>
      </p:sp>
      <p:sp>
        <p:nvSpPr>
          <p:cNvPr id="3" name="Content Placeholder 2"/>
          <p:cNvSpPr>
            <a:spLocks noGrp="1"/>
          </p:cNvSpPr>
          <p:nvPr>
            <p:ph idx="1"/>
          </p:nvPr>
        </p:nvSpPr>
        <p:spPr/>
        <p:txBody>
          <a:bodyPr/>
          <a:lstStyle/>
          <a:p>
            <a:endParaRPr lang="en-US" dirty="0"/>
          </a:p>
        </p:txBody>
      </p:sp>
      <p:pic>
        <p:nvPicPr>
          <p:cNvPr id="319489" name="Picture 1"/>
          <p:cNvPicPr>
            <a:picLocks noChangeAspect="1" noChangeArrowheads="1"/>
          </p:cNvPicPr>
          <p:nvPr/>
        </p:nvPicPr>
        <p:blipFill>
          <a:blip r:embed="rId2" cstate="print"/>
          <a:srcRect/>
          <a:stretch>
            <a:fillRect/>
          </a:stretch>
        </p:blipFill>
        <p:spPr bwMode="auto">
          <a:xfrm>
            <a:off x="2522195" y="1623965"/>
            <a:ext cx="4277295" cy="4762220"/>
          </a:xfrm>
          <a:prstGeom prst="rect">
            <a:avLst/>
          </a:prstGeom>
          <a:noFill/>
          <a:ln w="9525">
            <a:noFill/>
            <a:miter lim="800000"/>
            <a:headEnd/>
            <a:tailEnd/>
          </a:ln>
        </p:spPr>
      </p:pic>
      <p:sp>
        <p:nvSpPr>
          <p:cNvPr id="7" name="Explosion 1 6"/>
          <p:cNvSpPr/>
          <p:nvPr/>
        </p:nvSpPr>
        <p:spPr bwMode="auto">
          <a:xfrm>
            <a:off x="4208918" y="5724103"/>
            <a:ext cx="900752" cy="354842"/>
          </a:xfrm>
          <a:prstGeom prst="irregularSeal1">
            <a:avLst/>
          </a:prstGeom>
          <a:solidFill>
            <a:srgbClr val="FF0000"/>
          </a:solidFill>
          <a:ln w="9525" cap="flat" cmpd="sng" algn="ctr">
            <a:solidFill>
              <a:schemeClr val="accent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Times New Roman" pitchFamily="18" charset="0"/>
              </a:rPr>
              <a:t>Click</a:t>
            </a:r>
          </a:p>
        </p:txBody>
      </p:sp>
      <p:sp>
        <p:nvSpPr>
          <p:cNvPr id="8" name="Rectangle 7"/>
          <p:cNvSpPr/>
          <p:nvPr/>
        </p:nvSpPr>
        <p:spPr>
          <a:xfrm>
            <a:off x="3419850" y="5618085"/>
            <a:ext cx="3264425" cy="57607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689414" y="5004547"/>
            <a:ext cx="937481" cy="905699"/>
          </a:xfrm>
          <a:custGeom>
            <a:avLst/>
            <a:gdLst>
              <a:gd name="connsiteX0" fmla="*/ 0 w 1993900"/>
              <a:gd name="connsiteY0" fmla="*/ 3522 h 893485"/>
              <a:gd name="connsiteX1" fmla="*/ 1003300 w 1993900"/>
              <a:gd name="connsiteY1" fmla="*/ 67022 h 893485"/>
              <a:gd name="connsiteX2" fmla="*/ 1524000 w 1993900"/>
              <a:gd name="connsiteY2" fmla="*/ 460722 h 893485"/>
              <a:gd name="connsiteX3" fmla="*/ 1752600 w 1993900"/>
              <a:gd name="connsiteY3" fmla="*/ 841722 h 893485"/>
              <a:gd name="connsiteX4" fmla="*/ 1993900 w 1993900"/>
              <a:gd name="connsiteY4" fmla="*/ 879822 h 893485"/>
              <a:gd name="connsiteX0" fmla="*/ 0 w 1993900"/>
              <a:gd name="connsiteY0" fmla="*/ 1371 h 898706"/>
              <a:gd name="connsiteX1" fmla="*/ 1003300 w 1993900"/>
              <a:gd name="connsiteY1" fmla="*/ 64871 h 898706"/>
              <a:gd name="connsiteX2" fmla="*/ 1358900 w 1993900"/>
              <a:gd name="connsiteY2" fmla="*/ 331571 h 898706"/>
              <a:gd name="connsiteX3" fmla="*/ 1752600 w 1993900"/>
              <a:gd name="connsiteY3" fmla="*/ 839571 h 898706"/>
              <a:gd name="connsiteX4" fmla="*/ 1993900 w 1993900"/>
              <a:gd name="connsiteY4" fmla="*/ 877671 h 898706"/>
              <a:gd name="connsiteX0" fmla="*/ 0 w 1993900"/>
              <a:gd name="connsiteY0" fmla="*/ 1371 h 881115"/>
              <a:gd name="connsiteX1" fmla="*/ 1003300 w 1993900"/>
              <a:gd name="connsiteY1" fmla="*/ 64871 h 881115"/>
              <a:gd name="connsiteX2" fmla="*/ 1358900 w 1993900"/>
              <a:gd name="connsiteY2" fmla="*/ 331571 h 881115"/>
              <a:gd name="connsiteX3" fmla="*/ 1638300 w 1993900"/>
              <a:gd name="connsiteY3" fmla="*/ 763371 h 881115"/>
              <a:gd name="connsiteX4" fmla="*/ 1993900 w 1993900"/>
              <a:gd name="connsiteY4" fmla="*/ 877671 h 881115"/>
              <a:gd name="connsiteX0" fmla="*/ 666135 w 996335"/>
              <a:gd name="connsiteY0" fmla="*/ 556 h 921138"/>
              <a:gd name="connsiteX1" fmla="*/ 5735 w 996335"/>
              <a:gd name="connsiteY1" fmla="*/ 104894 h 921138"/>
              <a:gd name="connsiteX2" fmla="*/ 361335 w 996335"/>
              <a:gd name="connsiteY2" fmla="*/ 371594 h 921138"/>
              <a:gd name="connsiteX3" fmla="*/ 640735 w 996335"/>
              <a:gd name="connsiteY3" fmla="*/ 803394 h 921138"/>
              <a:gd name="connsiteX4" fmla="*/ 996335 w 996335"/>
              <a:gd name="connsiteY4" fmla="*/ 917694 h 921138"/>
              <a:gd name="connsiteX0" fmla="*/ 716938 w 1047138"/>
              <a:gd name="connsiteY0" fmla="*/ 1927 h 921022"/>
              <a:gd name="connsiteX1" fmla="*/ 56538 w 1047138"/>
              <a:gd name="connsiteY1" fmla="*/ 106265 h 921022"/>
              <a:gd name="connsiteX2" fmla="*/ 107338 w 1047138"/>
              <a:gd name="connsiteY2" fmla="*/ 645219 h 921022"/>
              <a:gd name="connsiteX3" fmla="*/ 691538 w 1047138"/>
              <a:gd name="connsiteY3" fmla="*/ 804765 h 921022"/>
              <a:gd name="connsiteX4" fmla="*/ 1047138 w 1047138"/>
              <a:gd name="connsiteY4" fmla="*/ 919065 h 921022"/>
              <a:gd name="connsiteX0" fmla="*/ 1207602 w 1274444"/>
              <a:gd name="connsiteY0" fmla="*/ 677 h 960610"/>
              <a:gd name="connsiteX1" fmla="*/ 90002 w 1274444"/>
              <a:gd name="connsiteY1" fmla="*/ 145853 h 960610"/>
              <a:gd name="connsiteX2" fmla="*/ 140802 w 1274444"/>
              <a:gd name="connsiteY2" fmla="*/ 684807 h 960610"/>
              <a:gd name="connsiteX3" fmla="*/ 725002 w 1274444"/>
              <a:gd name="connsiteY3" fmla="*/ 844353 h 960610"/>
              <a:gd name="connsiteX4" fmla="*/ 1080602 w 1274444"/>
              <a:gd name="connsiteY4" fmla="*/ 958653 h 960610"/>
              <a:gd name="connsiteX0" fmla="*/ 1072665 w 1160548"/>
              <a:gd name="connsiteY0" fmla="*/ 1450 h 961383"/>
              <a:gd name="connsiteX1" fmla="*/ 336065 w 1160548"/>
              <a:gd name="connsiteY1" fmla="*/ 119400 h 961383"/>
              <a:gd name="connsiteX2" fmla="*/ 5865 w 1160548"/>
              <a:gd name="connsiteY2" fmla="*/ 685580 h 961383"/>
              <a:gd name="connsiteX3" fmla="*/ 590065 w 1160548"/>
              <a:gd name="connsiteY3" fmla="*/ 845126 h 961383"/>
              <a:gd name="connsiteX4" fmla="*/ 945665 w 1160548"/>
              <a:gd name="connsiteY4" fmla="*/ 959426 h 961383"/>
              <a:gd name="connsiteX0" fmla="*/ 852252 w 937481"/>
              <a:gd name="connsiteY0" fmla="*/ 1014 h 961193"/>
              <a:gd name="connsiteX1" fmla="*/ 115652 w 937481"/>
              <a:gd name="connsiteY1" fmla="*/ 118964 h 961193"/>
              <a:gd name="connsiteX2" fmla="*/ 26752 w 937481"/>
              <a:gd name="connsiteY2" fmla="*/ 617081 h 961193"/>
              <a:gd name="connsiteX3" fmla="*/ 369652 w 937481"/>
              <a:gd name="connsiteY3" fmla="*/ 844690 h 961193"/>
              <a:gd name="connsiteX4" fmla="*/ 725252 w 937481"/>
              <a:gd name="connsiteY4" fmla="*/ 958990 h 961193"/>
              <a:gd name="connsiteX0" fmla="*/ 852252 w 937481"/>
              <a:gd name="connsiteY0" fmla="*/ 1014 h 970786"/>
              <a:gd name="connsiteX1" fmla="*/ 115652 w 937481"/>
              <a:gd name="connsiteY1" fmla="*/ 118964 h 970786"/>
              <a:gd name="connsiteX2" fmla="*/ 26752 w 937481"/>
              <a:gd name="connsiteY2" fmla="*/ 617081 h 970786"/>
              <a:gd name="connsiteX3" fmla="*/ 369652 w 937481"/>
              <a:gd name="connsiteY3" fmla="*/ 926366 h 970786"/>
              <a:gd name="connsiteX4" fmla="*/ 725252 w 937481"/>
              <a:gd name="connsiteY4" fmla="*/ 958990 h 970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481" h="970786">
                <a:moveTo>
                  <a:pt x="852252" y="1014"/>
                </a:moveTo>
                <a:cubicBezTo>
                  <a:pt x="1226902" y="-5336"/>
                  <a:pt x="253235" y="16286"/>
                  <a:pt x="115652" y="118964"/>
                </a:cubicBezTo>
                <a:cubicBezTo>
                  <a:pt x="-21931" y="221642"/>
                  <a:pt x="-15581" y="482514"/>
                  <a:pt x="26752" y="617081"/>
                </a:cubicBezTo>
                <a:cubicBezTo>
                  <a:pt x="69085" y="751648"/>
                  <a:pt x="253235" y="869381"/>
                  <a:pt x="369652" y="926366"/>
                </a:cubicBezTo>
                <a:cubicBezTo>
                  <a:pt x="486069" y="983351"/>
                  <a:pt x="643760" y="974865"/>
                  <a:pt x="725252" y="958990"/>
                </a:cubicBezTo>
              </a:path>
            </a:pathLst>
          </a:custGeom>
          <a:noFill/>
          <a:ln w="38100">
            <a:head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511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8"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does the exploring?</a:t>
            </a:r>
            <a:br>
              <a:rPr lang="en-US" dirty="0" smtClean="0"/>
            </a:br>
            <a:r>
              <a:rPr lang="en-US" dirty="0" smtClean="0"/>
              <a:t>Example 3 </a:t>
            </a:r>
            <a:endParaRPr lang="en-US" dirty="0"/>
          </a:p>
        </p:txBody>
      </p:sp>
      <p:sp>
        <p:nvSpPr>
          <p:cNvPr id="3" name="Content Placeholder 2"/>
          <p:cNvSpPr>
            <a:spLocks noGrp="1"/>
          </p:cNvSpPr>
          <p:nvPr>
            <p:ph idx="1"/>
          </p:nvPr>
        </p:nvSpPr>
        <p:spPr/>
        <p:txBody>
          <a:bodyPr/>
          <a:lstStyle/>
          <a:p>
            <a:endParaRPr lang="en-US"/>
          </a:p>
        </p:txBody>
      </p:sp>
      <p:pic>
        <p:nvPicPr>
          <p:cNvPr id="319489" name="Picture 1"/>
          <p:cNvPicPr>
            <a:picLocks noChangeAspect="1" noChangeArrowheads="1"/>
          </p:cNvPicPr>
          <p:nvPr/>
        </p:nvPicPr>
        <p:blipFill>
          <a:blip r:embed="rId2" cstate="print"/>
          <a:srcRect/>
          <a:stretch>
            <a:fillRect/>
          </a:stretch>
        </p:blipFill>
        <p:spPr bwMode="auto">
          <a:xfrm>
            <a:off x="885120" y="1278320"/>
            <a:ext cx="4277295" cy="4762220"/>
          </a:xfrm>
          <a:prstGeom prst="rect">
            <a:avLst/>
          </a:prstGeom>
          <a:noFill/>
          <a:ln w="9525">
            <a:noFill/>
            <a:miter lim="800000"/>
            <a:headEnd/>
            <a:tailEnd/>
          </a:ln>
        </p:spPr>
      </p:pic>
      <p:pic>
        <p:nvPicPr>
          <p:cNvPr id="319490" name="Picture 2"/>
          <p:cNvPicPr>
            <a:picLocks noChangeAspect="1" noChangeArrowheads="1"/>
          </p:cNvPicPr>
          <p:nvPr/>
        </p:nvPicPr>
        <p:blipFill>
          <a:blip r:embed="rId3" cstate="print"/>
          <a:srcRect/>
          <a:stretch>
            <a:fillRect/>
          </a:stretch>
        </p:blipFill>
        <p:spPr bwMode="auto">
          <a:xfrm>
            <a:off x="4327231" y="1662370"/>
            <a:ext cx="4277294" cy="4762220"/>
          </a:xfrm>
          <a:prstGeom prst="rect">
            <a:avLst/>
          </a:prstGeom>
          <a:noFill/>
          <a:ln w="9525">
            <a:noFill/>
            <a:miter lim="800000"/>
            <a:headEnd/>
            <a:tailEnd/>
          </a:ln>
        </p:spPr>
      </p:pic>
      <p:sp>
        <p:nvSpPr>
          <p:cNvPr id="7" name="Explosion 1 6"/>
          <p:cNvSpPr/>
          <p:nvPr/>
        </p:nvSpPr>
        <p:spPr bwMode="auto">
          <a:xfrm>
            <a:off x="5800960" y="3352190"/>
            <a:ext cx="900752" cy="354842"/>
          </a:xfrm>
          <a:prstGeom prst="irregularSeal1">
            <a:avLst/>
          </a:prstGeom>
          <a:solidFill>
            <a:srgbClr val="FF0000"/>
          </a:solidFill>
          <a:ln w="9525" cap="flat" cmpd="sng" algn="ctr">
            <a:solidFill>
              <a:schemeClr val="accent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Times New Roman" pitchFamily="18" charset="0"/>
              </a:rPr>
              <a:t>Click</a:t>
            </a:r>
          </a:p>
        </p:txBody>
      </p:sp>
      <p:sp>
        <p:nvSpPr>
          <p:cNvPr id="4" name="Rectangle 3"/>
          <p:cNvSpPr/>
          <p:nvPr/>
        </p:nvSpPr>
        <p:spPr>
          <a:xfrm>
            <a:off x="5224885" y="3236975"/>
            <a:ext cx="3264425" cy="57607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3225800" y="2699305"/>
            <a:ext cx="1993900" cy="822039"/>
          </a:xfrm>
          <a:custGeom>
            <a:avLst/>
            <a:gdLst>
              <a:gd name="connsiteX0" fmla="*/ 0 w 1993900"/>
              <a:gd name="connsiteY0" fmla="*/ 3522 h 893485"/>
              <a:gd name="connsiteX1" fmla="*/ 1003300 w 1993900"/>
              <a:gd name="connsiteY1" fmla="*/ 67022 h 893485"/>
              <a:gd name="connsiteX2" fmla="*/ 1524000 w 1993900"/>
              <a:gd name="connsiteY2" fmla="*/ 460722 h 893485"/>
              <a:gd name="connsiteX3" fmla="*/ 1752600 w 1993900"/>
              <a:gd name="connsiteY3" fmla="*/ 841722 h 893485"/>
              <a:gd name="connsiteX4" fmla="*/ 1993900 w 1993900"/>
              <a:gd name="connsiteY4" fmla="*/ 879822 h 893485"/>
              <a:gd name="connsiteX0" fmla="*/ 0 w 1993900"/>
              <a:gd name="connsiteY0" fmla="*/ 1371 h 898706"/>
              <a:gd name="connsiteX1" fmla="*/ 1003300 w 1993900"/>
              <a:gd name="connsiteY1" fmla="*/ 64871 h 898706"/>
              <a:gd name="connsiteX2" fmla="*/ 1358900 w 1993900"/>
              <a:gd name="connsiteY2" fmla="*/ 331571 h 898706"/>
              <a:gd name="connsiteX3" fmla="*/ 1752600 w 1993900"/>
              <a:gd name="connsiteY3" fmla="*/ 839571 h 898706"/>
              <a:gd name="connsiteX4" fmla="*/ 1993900 w 1993900"/>
              <a:gd name="connsiteY4" fmla="*/ 877671 h 898706"/>
              <a:gd name="connsiteX0" fmla="*/ 0 w 1993900"/>
              <a:gd name="connsiteY0" fmla="*/ 1371 h 881115"/>
              <a:gd name="connsiteX1" fmla="*/ 1003300 w 1993900"/>
              <a:gd name="connsiteY1" fmla="*/ 64871 h 881115"/>
              <a:gd name="connsiteX2" fmla="*/ 1358900 w 1993900"/>
              <a:gd name="connsiteY2" fmla="*/ 331571 h 881115"/>
              <a:gd name="connsiteX3" fmla="*/ 1638300 w 1993900"/>
              <a:gd name="connsiteY3" fmla="*/ 763371 h 881115"/>
              <a:gd name="connsiteX4" fmla="*/ 1993900 w 1993900"/>
              <a:gd name="connsiteY4" fmla="*/ 877671 h 88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900" h="881115">
                <a:moveTo>
                  <a:pt x="0" y="1371"/>
                </a:moveTo>
                <a:cubicBezTo>
                  <a:pt x="374650" y="-4979"/>
                  <a:pt x="776817" y="9838"/>
                  <a:pt x="1003300" y="64871"/>
                </a:cubicBezTo>
                <a:cubicBezTo>
                  <a:pt x="1229783" y="119904"/>
                  <a:pt x="1253067" y="215154"/>
                  <a:pt x="1358900" y="331571"/>
                </a:cubicBezTo>
                <a:cubicBezTo>
                  <a:pt x="1464733" y="447988"/>
                  <a:pt x="1532467" y="672354"/>
                  <a:pt x="1638300" y="763371"/>
                </a:cubicBezTo>
                <a:cubicBezTo>
                  <a:pt x="1744133" y="854388"/>
                  <a:pt x="1912408" y="893546"/>
                  <a:pt x="1993900" y="877671"/>
                </a:cubicBezTo>
              </a:path>
            </a:pathLst>
          </a:custGeom>
          <a:noFill/>
          <a:ln w="38100">
            <a:head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737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9490"/>
                                        </p:tgtEl>
                                        <p:attrNameLst>
                                          <p:attrName>style.visibility</p:attrName>
                                        </p:attrNameLst>
                                      </p:cBhvr>
                                      <p:to>
                                        <p:strVal val="visible"/>
                                      </p:to>
                                    </p:set>
                                    <p:animEffect transition="in" filter="blinds(horizontal)">
                                      <p:cBhvr>
                                        <p:cTn id="7" dur="500"/>
                                        <p:tgtEl>
                                          <p:spTgt spid="31949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bg/>
                                          </p:spTgt>
                                        </p:tgtEl>
                                        <p:attrNameLst>
                                          <p:attrName>style.visibility</p:attrName>
                                        </p:attrNameLst>
                                      </p:cBhvr>
                                      <p:to>
                                        <p:strVal val="visible"/>
                                      </p:to>
                                    </p:set>
                                    <p:animEffect transition="in" filter="wipe(down)">
                                      <p:cBhvr>
                                        <p:cTn id="11" dur="500"/>
                                        <p:tgtEl>
                                          <p:spTgt spid="7">
                                            <p:bg/>
                                          </p:spTgt>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down)">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500"/>
                            </p:stCondLst>
                            <p:childTnLst>
                              <p:par>
                                <p:cTn id="21" presetID="22" presetClass="entr" presetSubtype="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animBg="1"/>
      <p:bldP spid="4" grpId="0" animBg="1"/>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Coactive Feedback Model</a:t>
            </a:r>
            <a:endParaRPr lang="en-US" dirty="0"/>
          </a:p>
        </p:txBody>
      </p:sp>
      <p:sp>
        <p:nvSpPr>
          <p:cNvPr id="5" name="Content Placeholder 4"/>
          <p:cNvSpPr>
            <a:spLocks noGrp="1"/>
          </p:cNvSpPr>
          <p:nvPr>
            <p:ph idx="1"/>
          </p:nvPr>
        </p:nvSpPr>
        <p:spPr>
          <a:xfrm>
            <a:off x="457200" y="1508750"/>
            <a:ext cx="8229600" cy="4525963"/>
          </a:xfrm>
        </p:spPr>
        <p:txBody>
          <a:bodyPr>
            <a:normAutofit/>
          </a:bodyPr>
          <a:lstStyle/>
          <a:p>
            <a:r>
              <a:rPr lang="en-US" dirty="0" smtClean="0"/>
              <a:t>Interaction: given x</a:t>
            </a:r>
            <a:endParaRPr lang="en-US" dirty="0"/>
          </a:p>
          <a:p>
            <a:endParaRPr lang="en-US" dirty="0" smtClean="0"/>
          </a:p>
          <a:p>
            <a:endParaRPr lang="en-US" dirty="0"/>
          </a:p>
          <a:p>
            <a:pPr marL="0" indent="0">
              <a:buNone/>
            </a:pPr>
            <a:endParaRPr lang="en-US" dirty="0"/>
          </a:p>
          <a:p>
            <a:pPr marL="0" indent="0">
              <a:buNone/>
            </a:pPr>
            <a:endParaRPr lang="en-US" dirty="0" smtClean="0"/>
          </a:p>
        </p:txBody>
      </p:sp>
      <p:grpSp>
        <p:nvGrpSpPr>
          <p:cNvPr id="24" name="Group 23"/>
          <p:cNvGrpSpPr/>
          <p:nvPr/>
        </p:nvGrpSpPr>
        <p:grpSpPr>
          <a:xfrm>
            <a:off x="1384385" y="2046420"/>
            <a:ext cx="6682470" cy="2342705"/>
            <a:chOff x="1422790" y="1393535"/>
            <a:chExt cx="6682470" cy="2342705"/>
          </a:xfrm>
        </p:grpSpPr>
        <p:sp>
          <p:nvSpPr>
            <p:cNvPr id="6" name="Rounded Rectangle 5"/>
            <p:cNvSpPr/>
            <p:nvPr/>
          </p:nvSpPr>
          <p:spPr>
            <a:xfrm>
              <a:off x="1422790" y="1393535"/>
              <a:ext cx="6682470" cy="2342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6415440" y="1508750"/>
              <a:ext cx="1420985" cy="646331"/>
            </a:xfrm>
            <a:prstGeom prst="rect">
              <a:avLst/>
            </a:prstGeom>
            <a:noFill/>
          </p:spPr>
          <p:txBody>
            <a:bodyPr wrap="square" rtlCol="0">
              <a:spAutoFit/>
            </a:bodyPr>
            <a:lstStyle/>
            <a:p>
              <a:r>
                <a:rPr lang="en-US" sz="1800" dirty="0" smtClean="0">
                  <a:solidFill>
                    <a:schemeClr val="accent6"/>
                  </a:solidFill>
                  <a:latin typeface="+mn-lt"/>
                </a:rPr>
                <a:t>Set of all y for context x</a:t>
              </a:r>
              <a:endParaRPr lang="en-US" sz="1800" dirty="0">
                <a:solidFill>
                  <a:schemeClr val="accent6"/>
                </a:solidFill>
                <a:latin typeface="+mn-lt"/>
              </a:endParaRPr>
            </a:p>
          </p:txBody>
        </p:sp>
      </p:grpSp>
      <mc:AlternateContent xmlns:mc="http://schemas.openxmlformats.org/markup-compatibility/2006" xmlns:a14="http://schemas.microsoft.com/office/drawing/2010/main">
        <mc:Choice Requires="a14">
          <p:sp>
            <p:nvSpPr>
              <p:cNvPr id="22" name="TextBox 21"/>
              <p:cNvSpPr txBox="1"/>
              <p:nvPr/>
            </p:nvSpPr>
            <p:spPr>
              <a:xfrm>
                <a:off x="4188365" y="2737710"/>
                <a:ext cx="52347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3200" i="1" smtClean="0">
                              <a:solidFill>
                                <a:schemeClr val="accent6"/>
                              </a:solidFill>
                              <a:latin typeface="Cambria Math"/>
                            </a:rPr>
                          </m:ctrlPr>
                        </m:accPr>
                        <m:e>
                          <m:r>
                            <a:rPr lang="en-US" sz="3200" b="0" i="1" smtClean="0">
                              <a:solidFill>
                                <a:schemeClr val="accent6"/>
                              </a:solidFill>
                              <a:latin typeface="Cambria Math"/>
                            </a:rPr>
                            <m:t>𝑦</m:t>
                          </m:r>
                        </m:e>
                      </m:acc>
                    </m:oMath>
                  </m:oMathPara>
                </a14:m>
                <a:endParaRPr lang="en-US" sz="11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188365" y="2737710"/>
                <a:ext cx="523477" cy="58477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550316" y="3144105"/>
                <a:ext cx="52347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accent6"/>
                          </a:solidFill>
                          <a:latin typeface="Cambria Math"/>
                        </a:rPr>
                        <m:t>𝑦</m:t>
                      </m:r>
                    </m:oMath>
                  </m:oMathPara>
                </a14:m>
                <a:endParaRPr lang="en-US"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2550316" y="3144105"/>
                <a:ext cx="523477" cy="584775"/>
              </a:xfrm>
              <a:prstGeom prst="rect">
                <a:avLst/>
              </a:prstGeom>
              <a:blipFill rotWithShape="1">
                <a:blip r:embed="rId3"/>
                <a:stretch>
                  <a:fillRect/>
                </a:stretch>
              </a:blipFill>
            </p:spPr>
            <p:txBody>
              <a:bodyPr/>
              <a:lstStyle/>
              <a:p>
                <a:r>
                  <a:rPr lang="en-US">
                    <a:noFill/>
                  </a:rPr>
                  <a:t> </a:t>
                </a:r>
              </a:p>
            </p:txBody>
          </p:sp>
        </mc:Fallback>
      </mc:AlternateContent>
      <p:grpSp>
        <p:nvGrpSpPr>
          <p:cNvPr id="26" name="Group 25"/>
          <p:cNvGrpSpPr/>
          <p:nvPr/>
        </p:nvGrpSpPr>
        <p:grpSpPr>
          <a:xfrm>
            <a:off x="2403268" y="2721759"/>
            <a:ext cx="2551917" cy="1119022"/>
            <a:chOff x="2441673" y="2068874"/>
            <a:chExt cx="2551917" cy="1119022"/>
          </a:xfrm>
        </p:grpSpPr>
        <p:sp>
          <p:nvSpPr>
            <p:cNvPr id="13" name="Freeform 12"/>
            <p:cNvSpPr/>
            <p:nvPr/>
          </p:nvSpPr>
          <p:spPr>
            <a:xfrm>
              <a:off x="2441673" y="2068874"/>
              <a:ext cx="2551917" cy="1119022"/>
            </a:xfrm>
            <a:custGeom>
              <a:avLst/>
              <a:gdLst>
                <a:gd name="connsiteX0" fmla="*/ 720923 w 2552213"/>
                <a:gd name="connsiteY0" fmla="*/ 0 h 1143196"/>
                <a:gd name="connsiteX1" fmla="*/ 149423 w 2552213"/>
                <a:gd name="connsiteY1" fmla="*/ 177800 h 1143196"/>
                <a:gd name="connsiteX2" fmla="*/ 22423 w 2552213"/>
                <a:gd name="connsiteY2" fmla="*/ 723900 h 1143196"/>
                <a:gd name="connsiteX3" fmla="*/ 517723 w 2552213"/>
                <a:gd name="connsiteY3" fmla="*/ 1143000 h 1143196"/>
                <a:gd name="connsiteX4" fmla="*/ 1521023 w 2552213"/>
                <a:gd name="connsiteY4" fmla="*/ 673100 h 1143196"/>
                <a:gd name="connsiteX5" fmla="*/ 2308423 w 2552213"/>
                <a:gd name="connsiteY5" fmla="*/ 647700 h 1143196"/>
                <a:gd name="connsiteX6" fmla="*/ 2524323 w 2552213"/>
                <a:gd name="connsiteY6" fmla="*/ 406400 h 1143196"/>
                <a:gd name="connsiteX7" fmla="*/ 1775023 w 2552213"/>
                <a:gd name="connsiteY7" fmla="*/ 88900 h 1143196"/>
                <a:gd name="connsiteX8" fmla="*/ 670123 w 2552213"/>
                <a:gd name="connsiteY8" fmla="*/ 25400 h 1143196"/>
                <a:gd name="connsiteX0" fmla="*/ 707927 w 2551917"/>
                <a:gd name="connsiteY0" fmla="*/ 0 h 1117796"/>
                <a:gd name="connsiteX1" fmla="*/ 149127 w 2551917"/>
                <a:gd name="connsiteY1" fmla="*/ 152400 h 1117796"/>
                <a:gd name="connsiteX2" fmla="*/ 22127 w 2551917"/>
                <a:gd name="connsiteY2" fmla="*/ 698500 h 1117796"/>
                <a:gd name="connsiteX3" fmla="*/ 517427 w 2551917"/>
                <a:gd name="connsiteY3" fmla="*/ 1117600 h 1117796"/>
                <a:gd name="connsiteX4" fmla="*/ 1520727 w 2551917"/>
                <a:gd name="connsiteY4" fmla="*/ 647700 h 1117796"/>
                <a:gd name="connsiteX5" fmla="*/ 2308127 w 2551917"/>
                <a:gd name="connsiteY5" fmla="*/ 622300 h 1117796"/>
                <a:gd name="connsiteX6" fmla="*/ 2524027 w 2551917"/>
                <a:gd name="connsiteY6" fmla="*/ 381000 h 1117796"/>
                <a:gd name="connsiteX7" fmla="*/ 1774727 w 2551917"/>
                <a:gd name="connsiteY7" fmla="*/ 63500 h 1117796"/>
                <a:gd name="connsiteX8" fmla="*/ 669827 w 2551917"/>
                <a:gd name="connsiteY8" fmla="*/ 0 h 1117796"/>
                <a:gd name="connsiteX0" fmla="*/ 707927 w 2551917"/>
                <a:gd name="connsiteY0" fmla="*/ 0 h 1117796"/>
                <a:gd name="connsiteX1" fmla="*/ 149127 w 2551917"/>
                <a:gd name="connsiteY1" fmla="*/ 152400 h 1117796"/>
                <a:gd name="connsiteX2" fmla="*/ 22127 w 2551917"/>
                <a:gd name="connsiteY2" fmla="*/ 698500 h 1117796"/>
                <a:gd name="connsiteX3" fmla="*/ 517427 w 2551917"/>
                <a:gd name="connsiteY3" fmla="*/ 1117600 h 1117796"/>
                <a:gd name="connsiteX4" fmla="*/ 1520727 w 2551917"/>
                <a:gd name="connsiteY4" fmla="*/ 647700 h 1117796"/>
                <a:gd name="connsiteX5" fmla="*/ 2308127 w 2551917"/>
                <a:gd name="connsiteY5" fmla="*/ 622300 h 1117796"/>
                <a:gd name="connsiteX6" fmla="*/ 2524027 w 2551917"/>
                <a:gd name="connsiteY6" fmla="*/ 381000 h 1117796"/>
                <a:gd name="connsiteX7" fmla="*/ 1774727 w 2551917"/>
                <a:gd name="connsiteY7" fmla="*/ 63500 h 1117796"/>
                <a:gd name="connsiteX8" fmla="*/ 669827 w 2551917"/>
                <a:gd name="connsiteY8" fmla="*/ 0 h 1117796"/>
                <a:gd name="connsiteX0" fmla="*/ 707927 w 2551917"/>
                <a:gd name="connsiteY0" fmla="*/ 1226 h 1119022"/>
                <a:gd name="connsiteX1" fmla="*/ 149127 w 2551917"/>
                <a:gd name="connsiteY1" fmla="*/ 153626 h 1119022"/>
                <a:gd name="connsiteX2" fmla="*/ 22127 w 2551917"/>
                <a:gd name="connsiteY2" fmla="*/ 699726 h 1119022"/>
                <a:gd name="connsiteX3" fmla="*/ 517427 w 2551917"/>
                <a:gd name="connsiteY3" fmla="*/ 1118826 h 1119022"/>
                <a:gd name="connsiteX4" fmla="*/ 1520727 w 2551917"/>
                <a:gd name="connsiteY4" fmla="*/ 648926 h 1119022"/>
                <a:gd name="connsiteX5" fmla="*/ 2308127 w 2551917"/>
                <a:gd name="connsiteY5" fmla="*/ 623526 h 1119022"/>
                <a:gd name="connsiteX6" fmla="*/ 2524027 w 2551917"/>
                <a:gd name="connsiteY6" fmla="*/ 382226 h 1119022"/>
                <a:gd name="connsiteX7" fmla="*/ 1774727 w 2551917"/>
                <a:gd name="connsiteY7" fmla="*/ 64726 h 1119022"/>
                <a:gd name="connsiteX8" fmla="*/ 669827 w 2551917"/>
                <a:gd name="connsiteY8" fmla="*/ 1226 h 111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1917" h="1119022">
                  <a:moveTo>
                    <a:pt x="707927" y="1226"/>
                  </a:moveTo>
                  <a:cubicBezTo>
                    <a:pt x="327985" y="-8299"/>
                    <a:pt x="263427" y="37209"/>
                    <a:pt x="149127" y="153626"/>
                  </a:cubicBezTo>
                  <a:cubicBezTo>
                    <a:pt x="34827" y="270043"/>
                    <a:pt x="-39256" y="538859"/>
                    <a:pt x="22127" y="699726"/>
                  </a:cubicBezTo>
                  <a:cubicBezTo>
                    <a:pt x="83510" y="860593"/>
                    <a:pt x="267661" y="1127293"/>
                    <a:pt x="517427" y="1118826"/>
                  </a:cubicBezTo>
                  <a:cubicBezTo>
                    <a:pt x="767193" y="1110359"/>
                    <a:pt x="1222277" y="731476"/>
                    <a:pt x="1520727" y="648926"/>
                  </a:cubicBezTo>
                  <a:cubicBezTo>
                    <a:pt x="1819177" y="566376"/>
                    <a:pt x="2140910" y="667976"/>
                    <a:pt x="2308127" y="623526"/>
                  </a:cubicBezTo>
                  <a:cubicBezTo>
                    <a:pt x="2475344" y="579076"/>
                    <a:pt x="2612927" y="475359"/>
                    <a:pt x="2524027" y="382226"/>
                  </a:cubicBezTo>
                  <a:cubicBezTo>
                    <a:pt x="2435127" y="289093"/>
                    <a:pt x="2083760" y="128226"/>
                    <a:pt x="1774727" y="64726"/>
                  </a:cubicBezTo>
                  <a:cubicBezTo>
                    <a:pt x="1465694" y="1226"/>
                    <a:pt x="1067760" y="1226"/>
                    <a:pt x="669827" y="1226"/>
                  </a:cubicBezTo>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035799" y="2123230"/>
              <a:ext cx="1113745" cy="646331"/>
            </a:xfrm>
            <a:prstGeom prst="rect">
              <a:avLst/>
            </a:prstGeom>
            <a:noFill/>
          </p:spPr>
          <p:txBody>
            <a:bodyPr wrap="square" rtlCol="0">
              <a:spAutoFit/>
            </a:bodyPr>
            <a:lstStyle/>
            <a:p>
              <a:r>
                <a:rPr lang="en-US" sz="1800" dirty="0" smtClean="0">
                  <a:solidFill>
                    <a:schemeClr val="accent6"/>
                  </a:solidFill>
                  <a:latin typeface="+mn-lt"/>
                </a:rPr>
                <a:t>User explored</a:t>
              </a:r>
              <a:endParaRPr lang="en-US" sz="1800" dirty="0">
                <a:solidFill>
                  <a:schemeClr val="accent6"/>
                </a:solidFill>
                <a:latin typeface="+mn-lt"/>
              </a:endParaRPr>
            </a:p>
          </p:txBody>
        </p:sp>
      </p:grpSp>
      <p:sp>
        <p:nvSpPr>
          <p:cNvPr id="16" name="Oval Callout 15"/>
          <p:cNvSpPr/>
          <p:nvPr/>
        </p:nvSpPr>
        <p:spPr>
          <a:xfrm>
            <a:off x="309045" y="2891330"/>
            <a:ext cx="1296645" cy="791819"/>
          </a:xfrm>
          <a:prstGeom prst="wedgeEllipseCallout">
            <a:avLst>
              <a:gd name="adj1" fmla="val 127969"/>
              <a:gd name="adj2" fmla="val 11057"/>
            </a:avLst>
          </a:prstGeom>
          <a:solidFill>
            <a:schemeClr val="accent5">
              <a:lumMod val="9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wrap="none" lIns="0" rIns="0" rtlCol="0" anchor="ctr"/>
          <a:lstStyle/>
          <a:p>
            <a:r>
              <a:rPr lang="en-US" sz="1800" dirty="0" smtClean="0">
                <a:solidFill>
                  <a:srgbClr val="008000"/>
                </a:solidFill>
              </a:rPr>
              <a:t>Algorithm</a:t>
            </a:r>
            <a:br>
              <a:rPr lang="en-US" sz="1800" dirty="0" smtClean="0">
                <a:solidFill>
                  <a:srgbClr val="008000"/>
                </a:solidFill>
              </a:rPr>
            </a:br>
            <a:r>
              <a:rPr lang="en-US" sz="1800" dirty="0" smtClean="0">
                <a:solidFill>
                  <a:srgbClr val="008000"/>
                </a:solidFill>
              </a:rPr>
              <a:t>prediction</a:t>
            </a:r>
            <a:endParaRPr lang="en-US" sz="1800" baseline="30000" dirty="0">
              <a:solidFill>
                <a:srgbClr val="008000"/>
              </a:solidFill>
            </a:endParaRPr>
          </a:p>
        </p:txBody>
      </p:sp>
      <p:sp>
        <p:nvSpPr>
          <p:cNvPr id="17" name="Oval Callout 16"/>
          <p:cNvSpPr/>
          <p:nvPr/>
        </p:nvSpPr>
        <p:spPr>
          <a:xfrm>
            <a:off x="5224885" y="2776115"/>
            <a:ext cx="1296645" cy="791819"/>
          </a:xfrm>
          <a:prstGeom prst="wedgeEllipseCallout">
            <a:avLst>
              <a:gd name="adj1" fmla="val -98284"/>
              <a:gd name="adj2" fmla="val -14605"/>
            </a:avLst>
          </a:prstGeom>
          <a:solidFill>
            <a:schemeClr val="accent5">
              <a:lumMod val="9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wrap="none" lIns="0" rIns="0" rtlCol="0" anchor="ctr"/>
          <a:lstStyle/>
          <a:p>
            <a:r>
              <a:rPr lang="en-US" sz="1800" dirty="0" smtClean="0">
                <a:solidFill>
                  <a:srgbClr val="008000"/>
                </a:solidFill>
              </a:rPr>
              <a:t>Improved</a:t>
            </a:r>
            <a:br>
              <a:rPr lang="en-US" sz="1800" dirty="0" smtClean="0">
                <a:solidFill>
                  <a:srgbClr val="008000"/>
                </a:solidFill>
              </a:rPr>
            </a:br>
            <a:r>
              <a:rPr lang="en-US" sz="1800" dirty="0" smtClean="0">
                <a:solidFill>
                  <a:srgbClr val="008000"/>
                </a:solidFill>
              </a:rPr>
              <a:t>Prediction</a:t>
            </a:r>
            <a:endParaRPr lang="en-US" sz="1800" baseline="30000" dirty="0">
              <a:solidFill>
                <a:srgbClr val="008000"/>
              </a:solidFill>
            </a:endParaRPr>
          </a:p>
        </p:txBody>
      </p:sp>
      <p:sp>
        <p:nvSpPr>
          <p:cNvPr id="18" name="Content Placeholder 2"/>
          <p:cNvSpPr txBox="1">
            <a:spLocks/>
          </p:cNvSpPr>
          <p:nvPr/>
        </p:nvSpPr>
        <p:spPr bwMode="auto">
          <a:xfrm>
            <a:off x="457200" y="4389124"/>
            <a:ext cx="8229600" cy="24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Feedback:</a:t>
            </a:r>
          </a:p>
          <a:p>
            <a:pPr lvl="1">
              <a:lnSpc>
                <a:spcPct val="110000"/>
              </a:lnSpc>
            </a:pPr>
            <a:r>
              <a:rPr lang="en-US" dirty="0"/>
              <a:t>I</a:t>
            </a:r>
            <a:r>
              <a:rPr lang="en-US" dirty="0" smtClean="0"/>
              <a:t>mproved </a:t>
            </a:r>
            <a:r>
              <a:rPr lang="en-US" dirty="0"/>
              <a:t>prediction </a:t>
            </a:r>
            <a:r>
              <a:rPr lang="az-Cyrl-AZ" dirty="0">
                <a:cs typeface="Times New Roman"/>
              </a:rPr>
              <a:t>ӯ</a:t>
            </a:r>
            <a:r>
              <a:rPr lang="en-US" baseline="-25000" dirty="0"/>
              <a:t>t</a:t>
            </a:r>
            <a:r>
              <a:rPr lang="en-US" dirty="0"/>
              <a:t/>
            </a:r>
            <a:br>
              <a:rPr lang="en-US" dirty="0"/>
            </a:br>
            <a:r>
              <a:rPr lang="en-US" dirty="0"/>
              <a:t>			U(</a:t>
            </a:r>
            <a:r>
              <a:rPr lang="az-Cyrl-AZ" dirty="0"/>
              <a:t>ӯ</a:t>
            </a:r>
            <a:r>
              <a:rPr lang="en-US" baseline="-25000" dirty="0" err="1"/>
              <a:t>t</a:t>
            </a:r>
            <a:r>
              <a:rPr lang="en-US" dirty="0" err="1"/>
              <a:t>|x</a:t>
            </a:r>
            <a:r>
              <a:rPr lang="en-US" baseline="-25000" dirty="0" err="1"/>
              <a:t>t</a:t>
            </a:r>
            <a:r>
              <a:rPr lang="en-US" dirty="0"/>
              <a:t>) &gt; </a:t>
            </a:r>
            <a:r>
              <a:rPr lang="en-US" dirty="0" smtClean="0"/>
              <a:t>U(y</a:t>
            </a:r>
            <a:r>
              <a:rPr lang="cy-GB" baseline="-25000" dirty="0" smtClean="0"/>
              <a:t>t</a:t>
            </a:r>
            <a:r>
              <a:rPr lang="cy-GB" dirty="0" smtClean="0"/>
              <a:t>|</a:t>
            </a:r>
            <a:r>
              <a:rPr lang="en-US" dirty="0" err="1"/>
              <a:t>x</a:t>
            </a:r>
            <a:r>
              <a:rPr lang="en-US" baseline="-25000" dirty="0" err="1"/>
              <a:t>t</a:t>
            </a:r>
            <a:r>
              <a:rPr lang="en-US" dirty="0"/>
              <a:t>)</a:t>
            </a:r>
          </a:p>
          <a:p>
            <a:pPr lvl="1">
              <a:lnSpc>
                <a:spcPct val="110000"/>
              </a:lnSpc>
            </a:pPr>
            <a:r>
              <a:rPr lang="en-US" dirty="0" smtClean="0"/>
              <a:t>Supervised learning: optimal prediction </a:t>
            </a:r>
            <a:r>
              <a:rPr lang="en-US" dirty="0" err="1" smtClean="0"/>
              <a:t>y</a:t>
            </a:r>
            <a:r>
              <a:rPr lang="en-US" baseline="-25000" dirty="0" err="1" smtClean="0"/>
              <a:t>t</a:t>
            </a:r>
            <a:r>
              <a:rPr lang="en-US" dirty="0" smtClean="0"/>
              <a:t>* </a:t>
            </a:r>
            <a:br>
              <a:rPr lang="en-US" dirty="0" smtClean="0"/>
            </a:br>
            <a:r>
              <a:rPr lang="en-US" dirty="0" smtClean="0"/>
              <a:t>			</a:t>
            </a:r>
            <a:r>
              <a:rPr lang="en-US" dirty="0" err="1" smtClean="0"/>
              <a:t>y</a:t>
            </a:r>
            <a:r>
              <a:rPr lang="en-US" baseline="-25000" dirty="0" err="1" smtClean="0"/>
              <a:t>t</a:t>
            </a:r>
            <a:r>
              <a:rPr lang="en-US" dirty="0" smtClean="0"/>
              <a:t>* = </a:t>
            </a:r>
            <a:r>
              <a:rPr lang="en-US" dirty="0" err="1" smtClean="0"/>
              <a:t>argmax</a:t>
            </a:r>
            <a:r>
              <a:rPr lang="en-US" baseline="-25000" dirty="0" err="1" smtClean="0"/>
              <a:t>y</a:t>
            </a:r>
            <a:r>
              <a:rPr lang="en-US" dirty="0" smtClean="0"/>
              <a:t> U(</a:t>
            </a:r>
            <a:r>
              <a:rPr lang="en-US" dirty="0" err="1" smtClean="0"/>
              <a:t>y|x</a:t>
            </a:r>
            <a:r>
              <a:rPr lang="en-US" baseline="-25000" dirty="0" err="1" smtClean="0"/>
              <a:t>t</a:t>
            </a:r>
            <a:r>
              <a:rPr lang="en-US" dirty="0" smtClean="0"/>
              <a:t>)</a:t>
            </a:r>
          </a:p>
        </p:txBody>
      </p:sp>
    </p:spTree>
    <p:extLst>
      <p:ext uri="{BB962C8B-B14F-4D97-AF65-F5344CB8AC3E}">
        <p14:creationId xmlns:p14="http://schemas.microsoft.com/office/powerpoint/2010/main" val="386621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down)">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16" grpId="0" animBg="1"/>
      <p:bldP spid="17"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Study: Search Engine</a:t>
            </a:r>
            <a:endParaRPr lang="en-US" sz="1200" dirty="0"/>
          </a:p>
        </p:txBody>
      </p:sp>
      <p:sp>
        <p:nvSpPr>
          <p:cNvPr id="3" name="Content Placeholder 2"/>
          <p:cNvSpPr>
            <a:spLocks noGrp="1"/>
          </p:cNvSpPr>
          <p:nvPr>
            <p:ph idx="1"/>
          </p:nvPr>
        </p:nvSpPr>
        <p:spPr>
          <a:xfrm>
            <a:off x="457200" y="1278320"/>
            <a:ext cx="8229600" cy="2788924"/>
          </a:xfrm>
        </p:spPr>
        <p:txBody>
          <a:bodyPr>
            <a:normAutofit fontScale="85000" lnSpcReduction="20000"/>
          </a:bodyPr>
          <a:lstStyle/>
          <a:p>
            <a:r>
              <a:rPr lang="en-US" dirty="0" smtClean="0"/>
              <a:t>Study</a:t>
            </a:r>
          </a:p>
          <a:p>
            <a:pPr lvl="1"/>
            <a:r>
              <a:rPr lang="en-US" dirty="0" smtClean="0"/>
              <a:t>16 undergrads, familiar with Google</a:t>
            </a:r>
          </a:p>
          <a:p>
            <a:r>
              <a:rPr lang="en-US" dirty="0" smtClean="0"/>
              <a:t>Task</a:t>
            </a:r>
          </a:p>
          <a:p>
            <a:pPr lvl="1"/>
            <a:r>
              <a:rPr lang="en-US" dirty="0" smtClean="0"/>
              <a:t>find answers to 10 given questions</a:t>
            </a:r>
          </a:p>
          <a:p>
            <a:r>
              <a:rPr lang="en-US" dirty="0" smtClean="0"/>
              <a:t>Data</a:t>
            </a:r>
          </a:p>
          <a:p>
            <a:pPr lvl="1"/>
            <a:r>
              <a:rPr lang="en-US" dirty="0" smtClean="0"/>
              <a:t>queries, clicks, logs, manual judgments </a:t>
            </a:r>
          </a:p>
          <a:p>
            <a:r>
              <a:rPr lang="en-US" dirty="0" smtClean="0"/>
              <a:t>Results</a:t>
            </a:r>
            <a:endParaRPr lang="en-US" dirty="0"/>
          </a:p>
        </p:txBody>
      </p:sp>
      <p:sp>
        <p:nvSpPr>
          <p:cNvPr id="4" name="Slide Number Placeholder 3"/>
          <p:cNvSpPr>
            <a:spLocks noGrp="1"/>
          </p:cNvSpPr>
          <p:nvPr>
            <p:ph type="sldNum" sz="quarter" idx="12"/>
          </p:nvPr>
        </p:nvSpPr>
        <p:spPr/>
        <p:txBody>
          <a:bodyPr/>
          <a:lstStyle/>
          <a:p>
            <a:pPr>
              <a:defRPr/>
            </a:pPr>
            <a:fld id="{B80D154C-C2B5-BA47-9E56-455624F69236}" type="slidenum">
              <a:rPr lang="en-US" smtClean="0"/>
              <a:pPr>
                <a:defRPr/>
              </a:pPr>
              <a:t>46</a:t>
            </a:fld>
            <a:endParaRPr lang="en-US" dirty="0"/>
          </a:p>
        </p:txBody>
      </p:sp>
      <p:pic>
        <p:nvPicPr>
          <p:cNvPr id="5" name="Picture 4" descr="tasks_yellowcopy"/>
          <p:cNvPicPr>
            <a:picLocks noChangeAspect="1" noChangeArrowheads="1"/>
          </p:cNvPicPr>
          <p:nvPr/>
        </p:nvPicPr>
        <p:blipFill>
          <a:blip r:embed="rId2" cstate="print"/>
          <a:srcRect l="10785" t="7576" b="12627"/>
          <a:stretch>
            <a:fillRect/>
          </a:stretch>
        </p:blipFill>
        <p:spPr bwMode="auto">
          <a:xfrm>
            <a:off x="6261820" y="1355130"/>
            <a:ext cx="2600967" cy="2668020"/>
          </a:xfrm>
          <a:prstGeom prst="rect">
            <a:avLst/>
          </a:prstGeom>
          <a:noFill/>
        </p:spPr>
      </p:pic>
      <p:pic>
        <p:nvPicPr>
          <p:cNvPr id="6" name="Picture 5"/>
          <p:cNvPicPr>
            <a:picLocks noChangeAspect="1"/>
          </p:cNvPicPr>
          <p:nvPr/>
        </p:nvPicPr>
        <p:blipFill>
          <a:blip r:embed="rId3"/>
          <a:stretch>
            <a:fillRect/>
          </a:stretch>
        </p:blipFill>
        <p:spPr>
          <a:xfrm>
            <a:off x="808310" y="4043480"/>
            <a:ext cx="5574382" cy="2692710"/>
          </a:xfrm>
          <a:prstGeom prst="rect">
            <a:avLst/>
          </a:prstGeom>
          <a:solidFill>
            <a:schemeClr val="accent6">
              <a:lumMod val="10000"/>
              <a:lumOff val="90000"/>
            </a:schemeClr>
          </a:solidFill>
          <a:ln>
            <a:solidFill>
              <a:schemeClr val="accent6">
                <a:lumMod val="50000"/>
                <a:lumOff val="50000"/>
              </a:schemeClr>
            </a:solidFill>
          </a:ln>
        </p:spPr>
      </p:pic>
      <p:sp>
        <p:nvSpPr>
          <p:cNvPr id="7" name="TextBox 6"/>
          <p:cNvSpPr txBox="1"/>
          <p:nvPr/>
        </p:nvSpPr>
        <p:spPr>
          <a:xfrm>
            <a:off x="6261820" y="4350720"/>
            <a:ext cx="2534730" cy="1754326"/>
          </a:xfrm>
          <a:prstGeom prst="rect">
            <a:avLst/>
          </a:prstGeom>
          <a:noFill/>
        </p:spPr>
        <p:txBody>
          <a:bodyPr wrap="square" rtlCol="0">
            <a:spAutoFit/>
          </a:bodyPr>
          <a:lstStyle/>
          <a:p>
            <a:pPr marL="393700" indent="-393700" algn="l"/>
            <a:r>
              <a:rPr lang="en-US" sz="2400" dirty="0" smtClean="0">
                <a:sym typeface="Wingdings" pitchFamily="2" charset="2"/>
              </a:rPr>
              <a:t> </a:t>
            </a:r>
            <a:r>
              <a:rPr lang="en-US" sz="2700" dirty="0" smtClean="0">
                <a:latin typeface="+mn-lt"/>
                <a:sym typeface="Wingdings" pitchFamily="2" charset="2"/>
              </a:rPr>
              <a:t>Preferences from clicks are highly accurate.</a:t>
            </a:r>
            <a:endParaRPr lang="en-US" sz="2700" dirty="0">
              <a:latin typeface="+mn-lt"/>
            </a:endParaRPr>
          </a:p>
        </p:txBody>
      </p:sp>
    </p:spTree>
    <p:extLst>
      <p:ext uri="{BB962C8B-B14F-4D97-AF65-F5344CB8AC3E}">
        <p14:creationId xmlns:p14="http://schemas.microsoft.com/office/powerpoint/2010/main" val="3587172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dirty="0" smtClean="0"/>
              <a:t>Viewing vs. Clicking</a:t>
            </a:r>
          </a:p>
        </p:txBody>
      </p:sp>
      <p:graphicFrame>
        <p:nvGraphicFramePr>
          <p:cNvPr id="3074" name="Object 4"/>
          <p:cNvGraphicFramePr>
            <a:graphicFrameLocks noChangeAspect="1"/>
          </p:cNvGraphicFramePr>
          <p:nvPr/>
        </p:nvGraphicFramePr>
        <p:xfrm>
          <a:off x="318448" y="1508080"/>
          <a:ext cx="8458200" cy="4013200"/>
        </p:xfrm>
        <a:graphic>
          <a:graphicData uri="http://schemas.openxmlformats.org/presentationml/2006/ole">
            <mc:AlternateContent xmlns:mc="http://schemas.openxmlformats.org/markup-compatibility/2006">
              <mc:Choice xmlns:v="urn:schemas-microsoft-com:vml" Requires="v">
                <p:oleObj spid="_x0000_s8273" name="Chart" r:id="rId5" imgW="5410200" imgH="3257702" progId="Excel.Sheet.8">
                  <p:embed/>
                </p:oleObj>
              </mc:Choice>
              <mc:Fallback>
                <p:oleObj name="Chart" r:id="rId5" imgW="5410200" imgH="3257702"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3522" t="19591" r="1466" b="5556"/>
                      <a:stretch>
                        <a:fillRect/>
                      </a:stretch>
                    </p:blipFill>
                    <p:spPr bwMode="auto">
                      <a:xfrm>
                        <a:off x="318448" y="1508080"/>
                        <a:ext cx="8458200" cy="401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Content Placeholder 4"/>
          <p:cNvSpPr>
            <a:spLocks noGrp="1"/>
          </p:cNvSpPr>
          <p:nvPr>
            <p:ph idx="1"/>
          </p:nvPr>
        </p:nvSpPr>
        <p:spPr/>
        <p:txBody>
          <a:bodyPr/>
          <a:lstStyle/>
          <a:p>
            <a:endParaRPr lang="en-US" dirty="0"/>
          </a:p>
        </p:txBody>
      </p:sp>
      <p:sp>
        <p:nvSpPr>
          <p:cNvPr id="6" name="TextBox 5"/>
          <p:cNvSpPr txBox="1"/>
          <p:nvPr/>
        </p:nvSpPr>
        <p:spPr>
          <a:xfrm flipH="1">
            <a:off x="6946732" y="6346210"/>
            <a:ext cx="2019871" cy="276999"/>
          </a:xfrm>
          <a:prstGeom prst="rect">
            <a:avLst/>
          </a:prstGeom>
          <a:noFill/>
        </p:spPr>
        <p:txBody>
          <a:bodyPr wrap="square" rtlCol="0">
            <a:spAutoFit/>
          </a:bodyPr>
          <a:lstStyle/>
          <a:p>
            <a:r>
              <a:rPr lang="en-US" dirty="0" smtClean="0"/>
              <a:t>[Joachims et al. 2005, 2007]</a:t>
            </a:r>
            <a:endParaRPr lang="en-US" dirty="0"/>
          </a:p>
        </p:txBody>
      </p:sp>
    </p:spTree>
    <p:extLst>
      <p:ext uri="{BB962C8B-B14F-4D97-AF65-F5344CB8AC3E}">
        <p14:creationId xmlns:p14="http://schemas.microsoft.com/office/powerpoint/2010/main" val="115823833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p:txBody>
          <a:bodyPr/>
          <a:lstStyle/>
          <a:p>
            <a:pPr eaLnBrk="1" hangingPunct="1"/>
            <a:r>
              <a:rPr lang="en-US" smtClean="0"/>
              <a:t>Presentation Bias</a:t>
            </a:r>
          </a:p>
        </p:txBody>
      </p:sp>
      <p:sp>
        <p:nvSpPr>
          <p:cNvPr id="5124" name="Rectangle 4"/>
          <p:cNvSpPr>
            <a:spLocks noGrp="1" noChangeArrowheads="1"/>
          </p:cNvSpPr>
          <p:nvPr>
            <p:ph type="body" sz="half" idx="1"/>
          </p:nvPr>
        </p:nvSpPr>
        <p:spPr>
          <a:xfrm>
            <a:off x="609600" y="1189038"/>
            <a:ext cx="7942263" cy="4983162"/>
          </a:xfrm>
        </p:spPr>
        <p:txBody>
          <a:bodyPr/>
          <a:lstStyle/>
          <a:p>
            <a:pPr eaLnBrk="1" hangingPunct="1">
              <a:buFontTx/>
              <a:buNone/>
            </a:pPr>
            <a:r>
              <a:rPr lang="en-US" smtClean="0"/>
              <a:t>Hypothesis: 	Order of presentation influences where users 		look, but not where they click!</a:t>
            </a:r>
          </a:p>
        </p:txBody>
      </p:sp>
      <p:grpSp>
        <p:nvGrpSpPr>
          <p:cNvPr id="2" name="Group 5"/>
          <p:cNvGrpSpPr>
            <a:grpSpLocks/>
          </p:cNvGrpSpPr>
          <p:nvPr/>
        </p:nvGrpSpPr>
        <p:grpSpPr bwMode="auto">
          <a:xfrm>
            <a:off x="609600" y="1219200"/>
            <a:ext cx="7772400" cy="838200"/>
            <a:chOff x="384" y="768"/>
            <a:chExt cx="4896" cy="528"/>
          </a:xfrm>
        </p:grpSpPr>
        <p:sp>
          <p:nvSpPr>
            <p:cNvPr id="5134" name="Line 6"/>
            <p:cNvSpPr>
              <a:spLocks noChangeShapeType="1"/>
            </p:cNvSpPr>
            <p:nvPr/>
          </p:nvSpPr>
          <p:spPr bwMode="auto">
            <a:xfrm>
              <a:off x="384" y="768"/>
              <a:ext cx="4896" cy="528"/>
            </a:xfrm>
            <a:prstGeom prst="line">
              <a:avLst/>
            </a:prstGeom>
            <a:noFill/>
            <a:ln w="57150">
              <a:solidFill>
                <a:srgbClr val="CC0000"/>
              </a:solidFill>
              <a:round/>
              <a:headEnd/>
              <a:tailEnd/>
            </a:ln>
          </p:spPr>
          <p:txBody>
            <a:bodyPr/>
            <a:lstStyle/>
            <a:p>
              <a:endParaRPr lang="en-US"/>
            </a:p>
          </p:txBody>
        </p:sp>
        <p:sp>
          <p:nvSpPr>
            <p:cNvPr id="5135" name="Line 7"/>
            <p:cNvSpPr>
              <a:spLocks noChangeShapeType="1"/>
            </p:cNvSpPr>
            <p:nvPr/>
          </p:nvSpPr>
          <p:spPr bwMode="auto">
            <a:xfrm flipH="1">
              <a:off x="384" y="768"/>
              <a:ext cx="4896" cy="528"/>
            </a:xfrm>
            <a:prstGeom prst="line">
              <a:avLst/>
            </a:prstGeom>
            <a:noFill/>
            <a:ln w="57150">
              <a:solidFill>
                <a:srgbClr val="CC0000"/>
              </a:solidFill>
              <a:round/>
              <a:headEnd/>
              <a:tailEnd/>
            </a:ln>
          </p:spPr>
          <p:txBody>
            <a:bodyPr/>
            <a:lstStyle/>
            <a:p>
              <a:endParaRPr lang="en-US"/>
            </a:p>
          </p:txBody>
        </p:sp>
      </p:grpSp>
      <p:sp>
        <p:nvSpPr>
          <p:cNvPr id="146442" name="Text Box 10"/>
          <p:cNvSpPr txBox="1">
            <a:spLocks noChangeArrowheads="1"/>
          </p:cNvSpPr>
          <p:nvPr/>
        </p:nvSpPr>
        <p:spPr bwMode="auto">
          <a:xfrm>
            <a:off x="1143000" y="5105400"/>
            <a:ext cx="7086600" cy="822325"/>
          </a:xfrm>
          <a:prstGeom prst="rect">
            <a:avLst/>
          </a:prstGeom>
          <a:noFill/>
          <a:ln w="9525">
            <a:noFill/>
            <a:miter lim="800000"/>
            <a:headEnd/>
            <a:tailEnd/>
          </a:ln>
        </p:spPr>
        <p:txBody>
          <a:bodyPr>
            <a:spAutoFit/>
          </a:bodyPr>
          <a:lstStyle/>
          <a:p>
            <a:pPr algn="l">
              <a:spcBef>
                <a:spcPct val="50000"/>
              </a:spcBef>
            </a:pPr>
            <a:r>
              <a:rPr lang="en-US" sz="2400" dirty="0"/>
              <a:t>=&gt; 	Users appear to have trust in Google’s ability to</a:t>
            </a:r>
            <a:br>
              <a:rPr lang="en-US" sz="2400" dirty="0"/>
            </a:br>
            <a:r>
              <a:rPr lang="en-US" sz="2400" dirty="0"/>
              <a:t>	rank the most relevant result first.</a:t>
            </a:r>
          </a:p>
        </p:txBody>
      </p:sp>
      <p:graphicFrame>
        <p:nvGraphicFramePr>
          <p:cNvPr id="5122" name="Object 15"/>
          <p:cNvGraphicFramePr>
            <a:graphicFrameLocks noGrp="1" noChangeAspect="1"/>
          </p:cNvGraphicFramePr>
          <p:nvPr>
            <p:ph sz="half" idx="2"/>
          </p:nvPr>
        </p:nvGraphicFramePr>
        <p:xfrm>
          <a:off x="825500" y="2003425"/>
          <a:ext cx="6945313" cy="3255963"/>
        </p:xfrm>
        <a:graphic>
          <a:graphicData uri="http://schemas.openxmlformats.org/presentationml/2006/ole">
            <mc:AlternateContent xmlns:mc="http://schemas.openxmlformats.org/markup-compatibility/2006">
              <mc:Choice xmlns:v="urn:schemas-microsoft-com:vml" Requires="v">
                <p:oleObj spid="_x0000_s9297" name="Chart" r:id="rId6" imgW="4610100" imgH="2162175" progId="Excel.Sheet.8">
                  <p:embed/>
                </p:oleObj>
              </mc:Choice>
              <mc:Fallback>
                <p:oleObj name="Chart" r:id="rId6" imgW="4610100" imgH="2162175"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500" y="2003425"/>
                        <a:ext cx="6945313" cy="325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7" name="Text Box 17"/>
          <p:cNvSpPr txBox="1">
            <a:spLocks noChangeArrowheads="1"/>
          </p:cNvSpPr>
          <p:nvPr/>
        </p:nvSpPr>
        <p:spPr bwMode="auto">
          <a:xfrm>
            <a:off x="4500563" y="2586038"/>
            <a:ext cx="1055687" cy="284162"/>
          </a:xfrm>
          <a:prstGeom prst="rect">
            <a:avLst/>
          </a:prstGeom>
          <a:solidFill>
            <a:srgbClr val="DDDDDD"/>
          </a:solidFill>
          <a:ln w="9525" algn="ctr">
            <a:solidFill>
              <a:schemeClr val="tx1"/>
            </a:solidFill>
            <a:miter lim="800000"/>
            <a:headEnd/>
            <a:tailEnd/>
          </a:ln>
        </p:spPr>
        <p:txBody>
          <a:bodyPr wrap="none">
            <a:spAutoFit/>
          </a:bodyPr>
          <a:lstStyle/>
          <a:p>
            <a:r>
              <a:rPr lang="en-US"/>
              <a:t>More relevant</a:t>
            </a:r>
          </a:p>
        </p:txBody>
      </p:sp>
      <p:sp>
        <p:nvSpPr>
          <p:cNvPr id="5128" name="Line 18"/>
          <p:cNvSpPr>
            <a:spLocks noChangeShapeType="1"/>
          </p:cNvSpPr>
          <p:nvPr/>
        </p:nvSpPr>
        <p:spPr bwMode="auto">
          <a:xfrm>
            <a:off x="5545138" y="2708275"/>
            <a:ext cx="985837" cy="1174750"/>
          </a:xfrm>
          <a:prstGeom prst="line">
            <a:avLst/>
          </a:prstGeom>
          <a:noFill/>
          <a:ln w="38100">
            <a:solidFill>
              <a:schemeClr val="tx1"/>
            </a:solidFill>
            <a:round/>
            <a:headEnd/>
            <a:tailEnd type="triangle" w="med" len="med"/>
          </a:ln>
        </p:spPr>
        <p:txBody>
          <a:bodyPr wrap="none" anchor="ctr"/>
          <a:lstStyle/>
          <a:p>
            <a:endParaRPr lang="en-US"/>
          </a:p>
        </p:txBody>
      </p:sp>
      <p:sp>
        <p:nvSpPr>
          <p:cNvPr id="5129" name="Line 19"/>
          <p:cNvSpPr>
            <a:spLocks noChangeShapeType="1"/>
          </p:cNvSpPr>
          <p:nvPr/>
        </p:nvSpPr>
        <p:spPr bwMode="auto">
          <a:xfrm flipH="1">
            <a:off x="3227388" y="2741613"/>
            <a:ext cx="1270000" cy="201612"/>
          </a:xfrm>
          <a:prstGeom prst="line">
            <a:avLst/>
          </a:prstGeom>
          <a:noFill/>
          <a:ln w="38100">
            <a:solidFill>
              <a:schemeClr val="tx1"/>
            </a:solidFill>
            <a:round/>
            <a:headEnd/>
            <a:tailEnd type="triangle" w="med" len="med"/>
          </a:ln>
        </p:spPr>
        <p:txBody>
          <a:bodyPr wrap="none" anchor="ctr"/>
          <a:lstStyle/>
          <a:p>
            <a:endParaRPr lang="en-US"/>
          </a:p>
        </p:txBody>
      </p:sp>
      <p:sp>
        <p:nvSpPr>
          <p:cNvPr id="5130" name="Text Box 20"/>
          <p:cNvSpPr txBox="1">
            <a:spLocks noChangeArrowheads="1"/>
          </p:cNvSpPr>
          <p:nvPr/>
        </p:nvSpPr>
        <p:spPr bwMode="auto">
          <a:xfrm>
            <a:off x="2692400" y="4618038"/>
            <a:ext cx="260350" cy="274637"/>
          </a:xfrm>
          <a:prstGeom prst="rect">
            <a:avLst/>
          </a:prstGeom>
          <a:noFill/>
          <a:ln w="9525" algn="ctr">
            <a:noFill/>
            <a:miter lim="800000"/>
            <a:headEnd/>
            <a:tailEnd/>
          </a:ln>
        </p:spPr>
        <p:txBody>
          <a:bodyPr wrap="none">
            <a:spAutoFit/>
          </a:bodyPr>
          <a:lstStyle/>
          <a:p>
            <a:r>
              <a:rPr lang="en-US"/>
              <a:t>1</a:t>
            </a:r>
          </a:p>
        </p:txBody>
      </p:sp>
      <p:sp>
        <p:nvSpPr>
          <p:cNvPr id="5131" name="Text Box 21"/>
          <p:cNvSpPr txBox="1">
            <a:spLocks noChangeArrowheads="1"/>
          </p:cNvSpPr>
          <p:nvPr/>
        </p:nvSpPr>
        <p:spPr bwMode="auto">
          <a:xfrm>
            <a:off x="3524250" y="4618038"/>
            <a:ext cx="260350" cy="274637"/>
          </a:xfrm>
          <a:prstGeom prst="rect">
            <a:avLst/>
          </a:prstGeom>
          <a:noFill/>
          <a:ln w="9525" algn="ctr">
            <a:noFill/>
            <a:miter lim="800000"/>
            <a:headEnd/>
            <a:tailEnd/>
          </a:ln>
        </p:spPr>
        <p:txBody>
          <a:bodyPr wrap="none">
            <a:spAutoFit/>
          </a:bodyPr>
          <a:lstStyle/>
          <a:p>
            <a:r>
              <a:rPr lang="en-US"/>
              <a:t>2</a:t>
            </a:r>
          </a:p>
        </p:txBody>
      </p:sp>
      <p:sp>
        <p:nvSpPr>
          <p:cNvPr id="5132" name="Text Box 22"/>
          <p:cNvSpPr txBox="1">
            <a:spLocks noChangeArrowheads="1"/>
          </p:cNvSpPr>
          <p:nvPr/>
        </p:nvSpPr>
        <p:spPr bwMode="auto">
          <a:xfrm>
            <a:off x="5586413" y="4619625"/>
            <a:ext cx="260350" cy="274638"/>
          </a:xfrm>
          <a:prstGeom prst="rect">
            <a:avLst/>
          </a:prstGeom>
          <a:noFill/>
          <a:ln w="9525" algn="ctr">
            <a:noFill/>
            <a:miter lim="800000"/>
            <a:headEnd/>
            <a:tailEnd/>
          </a:ln>
        </p:spPr>
        <p:txBody>
          <a:bodyPr wrap="none">
            <a:spAutoFit/>
          </a:bodyPr>
          <a:lstStyle/>
          <a:p>
            <a:r>
              <a:rPr lang="en-US"/>
              <a:t>1</a:t>
            </a:r>
          </a:p>
        </p:txBody>
      </p:sp>
      <p:sp>
        <p:nvSpPr>
          <p:cNvPr id="5133" name="Text Box 23"/>
          <p:cNvSpPr txBox="1">
            <a:spLocks noChangeArrowheads="1"/>
          </p:cNvSpPr>
          <p:nvPr/>
        </p:nvSpPr>
        <p:spPr bwMode="auto">
          <a:xfrm>
            <a:off x="6418263" y="4619625"/>
            <a:ext cx="260350" cy="274638"/>
          </a:xfrm>
          <a:prstGeom prst="rect">
            <a:avLst/>
          </a:prstGeom>
          <a:noFill/>
          <a:ln w="9525" algn="ctr">
            <a:noFill/>
            <a:miter lim="800000"/>
            <a:headEnd/>
            <a:tailEnd/>
          </a:ln>
        </p:spPr>
        <p:txBody>
          <a:bodyPr wrap="none">
            <a:spAutoFit/>
          </a:bodyPr>
          <a:lstStyle/>
          <a:p>
            <a:r>
              <a:rPr lang="en-US"/>
              <a:t>2</a:t>
            </a:r>
          </a:p>
        </p:txBody>
      </p:sp>
      <p:sp>
        <p:nvSpPr>
          <p:cNvPr id="17" name="TextBox 16"/>
          <p:cNvSpPr txBox="1"/>
          <p:nvPr/>
        </p:nvSpPr>
        <p:spPr>
          <a:xfrm>
            <a:off x="1219200" y="5257800"/>
            <a:ext cx="1905000" cy="1015663"/>
          </a:xfrm>
          <a:prstGeom prst="rect">
            <a:avLst/>
          </a:prstGeom>
          <a:solidFill>
            <a:schemeClr val="bg1">
              <a:lumMod val="85000"/>
            </a:schemeClr>
          </a:solidFill>
          <a:ln>
            <a:solidFill>
              <a:schemeClr val="bg1">
                <a:lumMod val="65000"/>
              </a:schemeClr>
            </a:solidFill>
          </a:ln>
        </p:spPr>
        <p:txBody>
          <a:bodyPr wrap="square" rtlCol="0">
            <a:spAutoFit/>
          </a:bodyPr>
          <a:lstStyle/>
          <a:p>
            <a:r>
              <a:rPr lang="en-US" sz="2000" dirty="0" smtClean="0"/>
              <a:t>Normal: Google’s order of results</a:t>
            </a:r>
            <a:endParaRPr lang="en-US" dirty="0"/>
          </a:p>
        </p:txBody>
      </p:sp>
      <p:cxnSp>
        <p:nvCxnSpPr>
          <p:cNvPr id="19" name="Straight Arrow Connector 18"/>
          <p:cNvCxnSpPr>
            <a:stCxn id="17" idx="0"/>
          </p:cNvCxnSpPr>
          <p:nvPr/>
        </p:nvCxnSpPr>
        <p:spPr bwMode="auto">
          <a:xfrm rot="5400000" flipH="1" flipV="1">
            <a:off x="2419350" y="4705350"/>
            <a:ext cx="304800" cy="8001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0" name="TextBox 19"/>
          <p:cNvSpPr txBox="1"/>
          <p:nvPr/>
        </p:nvSpPr>
        <p:spPr>
          <a:xfrm>
            <a:off x="6477000" y="5257800"/>
            <a:ext cx="1905000" cy="1015663"/>
          </a:xfrm>
          <a:prstGeom prst="rect">
            <a:avLst/>
          </a:prstGeom>
          <a:solidFill>
            <a:schemeClr val="bg1">
              <a:lumMod val="85000"/>
            </a:schemeClr>
          </a:solidFill>
          <a:ln>
            <a:solidFill>
              <a:schemeClr val="bg1">
                <a:lumMod val="65000"/>
              </a:schemeClr>
            </a:solidFill>
          </a:ln>
        </p:spPr>
        <p:txBody>
          <a:bodyPr wrap="square" rtlCol="0">
            <a:spAutoFit/>
          </a:bodyPr>
          <a:lstStyle/>
          <a:p>
            <a:r>
              <a:rPr lang="en-US" sz="2000" dirty="0" smtClean="0"/>
              <a:t>Swapped: </a:t>
            </a:r>
            <a:br>
              <a:rPr lang="en-US" sz="2000" dirty="0" smtClean="0"/>
            </a:br>
            <a:r>
              <a:rPr lang="en-US" sz="2000" dirty="0" smtClean="0"/>
              <a:t>Order of top 2 results swapped</a:t>
            </a:r>
            <a:endParaRPr lang="en-US" dirty="0"/>
          </a:p>
        </p:txBody>
      </p:sp>
      <p:cxnSp>
        <p:nvCxnSpPr>
          <p:cNvPr id="21" name="Straight Arrow Connector 20"/>
          <p:cNvCxnSpPr>
            <a:stCxn id="20" idx="0"/>
          </p:cNvCxnSpPr>
          <p:nvPr/>
        </p:nvCxnSpPr>
        <p:spPr bwMode="auto">
          <a:xfrm rot="16200000" flipV="1">
            <a:off x="6800850" y="4629150"/>
            <a:ext cx="304800" cy="9525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 name="TextBox 21"/>
          <p:cNvSpPr txBox="1"/>
          <p:nvPr/>
        </p:nvSpPr>
        <p:spPr>
          <a:xfrm flipH="1">
            <a:off x="6946732" y="6346210"/>
            <a:ext cx="2019871" cy="276999"/>
          </a:xfrm>
          <a:prstGeom prst="rect">
            <a:avLst/>
          </a:prstGeom>
          <a:noFill/>
        </p:spPr>
        <p:txBody>
          <a:bodyPr wrap="square" rtlCol="0">
            <a:spAutoFit/>
          </a:bodyPr>
          <a:lstStyle/>
          <a:p>
            <a:r>
              <a:rPr lang="en-US" dirty="0" smtClean="0"/>
              <a:t>[Joachims et al. 2005, 2007]</a:t>
            </a:r>
            <a:endParaRPr lang="en-US" dirty="0"/>
          </a:p>
        </p:txBody>
      </p:sp>
    </p:spTree>
    <p:custDataLst>
      <p:tags r:id="rId2"/>
    </p:custDataLst>
    <p:extLst>
      <p:ext uri="{BB962C8B-B14F-4D97-AF65-F5344CB8AC3E}">
        <p14:creationId xmlns:p14="http://schemas.microsoft.com/office/powerpoint/2010/main" val="15334102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19"/>
                                        </p:tgtEl>
                                      </p:cBhvr>
                                    </p:animEffect>
                                    <p:set>
                                      <p:cBhvr>
                                        <p:cTn id="10" dur="1" fill="hold">
                                          <p:stCondLst>
                                            <p:cond delay="499"/>
                                          </p:stCondLst>
                                        </p:cTn>
                                        <p:tgtEl>
                                          <p:spTgt spid="19"/>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par>
                                <p:cTn id="14" presetID="3" presetClass="exit" presetSubtype="10" fill="hold" nodeType="withEffect">
                                  <p:stCondLst>
                                    <p:cond delay="0"/>
                                  </p:stCondLst>
                                  <p:childTnLst>
                                    <p:animEffect transition="out" filter="blinds(horizontal)">
                                      <p:cBhvr>
                                        <p:cTn id="15" dur="500"/>
                                        <p:tgtEl>
                                          <p:spTgt spid="21"/>
                                        </p:tgtEl>
                                      </p:cBhvr>
                                    </p:animEffect>
                                    <p:set>
                                      <p:cBhvr>
                                        <p:cTn id="16" dur="1" fill="hold">
                                          <p:stCondLst>
                                            <p:cond delay="499"/>
                                          </p:stCondLst>
                                        </p:cTn>
                                        <p:tgtEl>
                                          <p:spTgt spid="21"/>
                                        </p:tgtEl>
                                        <p:attrNameLst>
                                          <p:attrName>style.visibility</p:attrName>
                                        </p:attrNameLst>
                                      </p:cBhvr>
                                      <p:to>
                                        <p:strVal val="hidden"/>
                                      </p:to>
                                    </p:set>
                                  </p:childTnLst>
                                </p:cTn>
                              </p:par>
                            </p:childTnLst>
                          </p:cTn>
                        </p:par>
                        <p:par>
                          <p:cTn id="17" fill="hold">
                            <p:stCondLst>
                              <p:cond delay="500"/>
                            </p:stCondLst>
                            <p:childTnLst>
                              <p:par>
                                <p:cTn id="18" presetID="8"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amond(in)">
                                      <p:cBhvr>
                                        <p:cTn id="20" dur="2000"/>
                                        <p:tgtEl>
                                          <p:spTgt spid="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46442"/>
                                        </p:tgtEl>
                                        <p:attrNameLst>
                                          <p:attrName>style.visibility</p:attrName>
                                        </p:attrNameLst>
                                      </p:cBhvr>
                                      <p:to>
                                        <p:strVal val="visible"/>
                                      </p:to>
                                    </p:set>
                                    <p:animEffect transition="in" filter="blinds(horizontal)">
                                      <p:cBhvr>
                                        <p:cTn id="23" dur="500"/>
                                        <p:tgtEl>
                                          <p:spTgt spid="146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2" grpId="0"/>
      <p:bldP spid="17" grpId="0" animBg="1"/>
      <p:bldP spid="20"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Quality-of-Context Bias</a:t>
            </a:r>
          </a:p>
        </p:txBody>
      </p:sp>
      <p:sp>
        <p:nvSpPr>
          <p:cNvPr id="20483" name="Rectangle 3"/>
          <p:cNvSpPr>
            <a:spLocks noGrp="1" noChangeArrowheads="1"/>
          </p:cNvSpPr>
          <p:nvPr>
            <p:ph type="body" idx="1"/>
          </p:nvPr>
        </p:nvSpPr>
        <p:spPr>
          <a:xfrm>
            <a:off x="609600" y="1371600"/>
            <a:ext cx="7924800" cy="1020465"/>
          </a:xfrm>
        </p:spPr>
        <p:txBody>
          <a:bodyPr>
            <a:normAutofit fontScale="92500"/>
          </a:bodyPr>
          <a:lstStyle/>
          <a:p>
            <a:pPr eaLnBrk="1" hangingPunct="1">
              <a:buFontTx/>
              <a:buNone/>
            </a:pPr>
            <a:r>
              <a:rPr lang="en-US" dirty="0" smtClean="0"/>
              <a:t>Hypothesis:  Clicking depends only on the result </a:t>
            </a:r>
            <a:br>
              <a:rPr lang="en-US" dirty="0" smtClean="0"/>
            </a:br>
            <a:r>
              <a:rPr lang="en-US" dirty="0" smtClean="0"/>
              <a:t>		   itself, but	not on other results.</a:t>
            </a:r>
          </a:p>
        </p:txBody>
      </p:sp>
      <p:graphicFrame>
        <p:nvGraphicFramePr>
          <p:cNvPr id="105513" name="Group 41"/>
          <p:cNvGraphicFramePr>
            <a:graphicFrameLocks noGrp="1"/>
          </p:cNvGraphicFramePr>
          <p:nvPr/>
        </p:nvGraphicFramePr>
        <p:xfrm>
          <a:off x="1295400" y="2743200"/>
          <a:ext cx="6629400" cy="1737360"/>
        </p:xfrm>
        <a:graphic>
          <a:graphicData uri="http://schemas.openxmlformats.org/drawingml/2006/table">
            <a:tbl>
              <a:tblPr/>
              <a:tblGrid>
                <a:gridCol w="2990850"/>
                <a:gridCol w="3638550"/>
              </a:tblGrid>
              <a:tr h="700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Rank of clicked link as sorted by relevance judges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0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Normal + Swapped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2.67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Reversed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3.27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35"/>
          <p:cNvGrpSpPr>
            <a:grpSpLocks/>
          </p:cNvGrpSpPr>
          <p:nvPr/>
        </p:nvGrpSpPr>
        <p:grpSpPr bwMode="auto">
          <a:xfrm>
            <a:off x="609600" y="1515460"/>
            <a:ext cx="7772400" cy="838200"/>
            <a:chOff x="384" y="768"/>
            <a:chExt cx="4896" cy="528"/>
          </a:xfrm>
        </p:grpSpPr>
        <p:sp>
          <p:nvSpPr>
            <p:cNvPr id="20501" name="Line 36"/>
            <p:cNvSpPr>
              <a:spLocks noChangeShapeType="1"/>
            </p:cNvSpPr>
            <p:nvPr/>
          </p:nvSpPr>
          <p:spPr bwMode="auto">
            <a:xfrm>
              <a:off x="384" y="768"/>
              <a:ext cx="4896" cy="528"/>
            </a:xfrm>
            <a:prstGeom prst="line">
              <a:avLst/>
            </a:prstGeom>
            <a:noFill/>
            <a:ln w="57150">
              <a:solidFill>
                <a:srgbClr val="CC0000"/>
              </a:solidFill>
              <a:round/>
              <a:headEnd/>
              <a:tailEnd/>
            </a:ln>
          </p:spPr>
          <p:txBody>
            <a:bodyPr/>
            <a:lstStyle/>
            <a:p>
              <a:endParaRPr lang="en-US"/>
            </a:p>
          </p:txBody>
        </p:sp>
        <p:sp>
          <p:nvSpPr>
            <p:cNvPr id="20502" name="Line 37"/>
            <p:cNvSpPr>
              <a:spLocks noChangeShapeType="1"/>
            </p:cNvSpPr>
            <p:nvPr/>
          </p:nvSpPr>
          <p:spPr bwMode="auto">
            <a:xfrm flipH="1">
              <a:off x="384" y="768"/>
              <a:ext cx="4896" cy="528"/>
            </a:xfrm>
            <a:prstGeom prst="line">
              <a:avLst/>
            </a:prstGeom>
            <a:noFill/>
            <a:ln w="57150">
              <a:solidFill>
                <a:srgbClr val="CC0000"/>
              </a:solidFill>
              <a:round/>
              <a:headEnd/>
              <a:tailEnd/>
            </a:ln>
          </p:spPr>
          <p:txBody>
            <a:bodyPr/>
            <a:lstStyle/>
            <a:p>
              <a:endParaRPr lang="en-US"/>
            </a:p>
          </p:txBody>
        </p:sp>
      </p:grpSp>
      <p:sp>
        <p:nvSpPr>
          <p:cNvPr id="105510" name="Text Box 38"/>
          <p:cNvSpPr txBox="1">
            <a:spLocks noChangeArrowheads="1"/>
          </p:cNvSpPr>
          <p:nvPr/>
        </p:nvSpPr>
        <p:spPr bwMode="auto">
          <a:xfrm>
            <a:off x="1143000" y="5105400"/>
            <a:ext cx="7086600" cy="822325"/>
          </a:xfrm>
          <a:prstGeom prst="rect">
            <a:avLst/>
          </a:prstGeom>
          <a:noFill/>
          <a:ln w="9525">
            <a:noFill/>
            <a:miter lim="800000"/>
            <a:headEnd/>
            <a:tailEnd/>
          </a:ln>
        </p:spPr>
        <p:txBody>
          <a:bodyPr>
            <a:spAutoFit/>
          </a:bodyPr>
          <a:lstStyle/>
          <a:p>
            <a:pPr algn="l">
              <a:spcBef>
                <a:spcPct val="50000"/>
              </a:spcBef>
            </a:pPr>
            <a:r>
              <a:rPr lang="en-US" sz="2400"/>
              <a:t>=&gt; 	Users click on less relevant results, if they are 	embedded between irrelevant results.</a:t>
            </a:r>
          </a:p>
        </p:txBody>
      </p:sp>
      <p:sp>
        <p:nvSpPr>
          <p:cNvPr id="10" name="TextBox 9"/>
          <p:cNvSpPr txBox="1"/>
          <p:nvPr/>
        </p:nvSpPr>
        <p:spPr>
          <a:xfrm>
            <a:off x="2438400" y="5029200"/>
            <a:ext cx="1905000" cy="1015663"/>
          </a:xfrm>
          <a:prstGeom prst="rect">
            <a:avLst/>
          </a:prstGeom>
          <a:solidFill>
            <a:schemeClr val="bg1">
              <a:lumMod val="85000"/>
              <a:lumOff val="15000"/>
            </a:schemeClr>
          </a:solidFill>
          <a:ln>
            <a:solidFill>
              <a:schemeClr val="accent1"/>
            </a:solidFill>
          </a:ln>
        </p:spPr>
        <p:txBody>
          <a:bodyPr wrap="square" rtlCol="0">
            <a:spAutoFit/>
          </a:bodyPr>
          <a:lstStyle/>
          <a:p>
            <a:r>
              <a:rPr lang="en-US" sz="2000" dirty="0" smtClean="0"/>
              <a:t>Reversed: </a:t>
            </a:r>
            <a:br>
              <a:rPr lang="en-US" sz="2000" dirty="0" smtClean="0"/>
            </a:br>
            <a:r>
              <a:rPr lang="en-US" sz="2000" dirty="0" smtClean="0"/>
              <a:t>Top 10 results in reversed order.</a:t>
            </a:r>
            <a:endParaRPr lang="en-US" dirty="0"/>
          </a:p>
        </p:txBody>
      </p:sp>
      <p:cxnSp>
        <p:nvCxnSpPr>
          <p:cNvPr id="11" name="Straight Arrow Connector 10"/>
          <p:cNvCxnSpPr>
            <a:stCxn id="10" idx="0"/>
          </p:cNvCxnSpPr>
          <p:nvPr/>
        </p:nvCxnSpPr>
        <p:spPr bwMode="auto">
          <a:xfrm rot="16200000" flipV="1">
            <a:off x="2609850" y="4248150"/>
            <a:ext cx="762000" cy="8001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 name="TextBox 11"/>
          <p:cNvSpPr txBox="1"/>
          <p:nvPr/>
        </p:nvSpPr>
        <p:spPr>
          <a:xfrm flipH="1">
            <a:off x="6946732" y="6346210"/>
            <a:ext cx="2019871" cy="276999"/>
          </a:xfrm>
          <a:prstGeom prst="rect">
            <a:avLst/>
          </a:prstGeom>
          <a:noFill/>
        </p:spPr>
        <p:txBody>
          <a:bodyPr wrap="square" rtlCol="0">
            <a:spAutoFit/>
          </a:bodyPr>
          <a:lstStyle/>
          <a:p>
            <a:r>
              <a:rPr lang="en-US" dirty="0" smtClean="0"/>
              <a:t>[Joachims et al. 2005, 2007]</a:t>
            </a:r>
            <a:endParaRPr lang="en-US" dirty="0"/>
          </a:p>
        </p:txBody>
      </p:sp>
    </p:spTree>
    <p:custDataLst>
      <p:tags r:id="rId1"/>
    </p:custDataLst>
    <p:extLst>
      <p:ext uri="{BB962C8B-B14F-4D97-AF65-F5344CB8AC3E}">
        <p14:creationId xmlns:p14="http://schemas.microsoft.com/office/powerpoint/2010/main" val="497596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105510"/>
                                        </p:tgtEl>
                                        <p:attrNameLst>
                                          <p:attrName>style.visibility</p:attrName>
                                        </p:attrNameLst>
                                      </p:cBhvr>
                                      <p:to>
                                        <p:strVal val="visible"/>
                                      </p:to>
                                    </p:set>
                                    <p:animEffect transition="in" filter="blinds(horizontal)">
                                      <p:cBhvr>
                                        <p:cTn id="14" dur="500"/>
                                        <p:tgtEl>
                                          <p:spTgt spid="105510"/>
                                        </p:tgtEl>
                                      </p:cBhvr>
                                    </p:animEffect>
                                  </p:childTnLst>
                                </p:cTn>
                              </p:par>
                            </p:childTnLst>
                          </p:cTn>
                        </p:par>
                        <p:par>
                          <p:cTn id="15" fill="hold">
                            <p:stCondLst>
                              <p:cond delay="1000"/>
                            </p:stCondLst>
                            <p:childTnLst>
                              <p:par>
                                <p:cTn id="16" presetID="8"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amond(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10"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Utility</a:t>
            </a:r>
            <a:endParaRPr lang="en-US" dirty="0"/>
          </a:p>
        </p:txBody>
      </p:sp>
      <p:graphicFrame>
        <p:nvGraphicFramePr>
          <p:cNvPr id="4" name="Content Placeholder 3"/>
          <p:cNvGraphicFramePr>
            <a:graphicFrameLocks noGrp="1"/>
          </p:cNvGraphicFramePr>
          <p:nvPr>
            <p:ph idx="1"/>
          </p:nvPr>
        </p:nvGraphicFramePr>
        <p:xfrm>
          <a:off x="547048" y="1303360"/>
          <a:ext cx="8077201" cy="5328920"/>
        </p:xfrm>
        <a:graphic>
          <a:graphicData uri="http://schemas.openxmlformats.org/drawingml/2006/table">
            <a:tbl>
              <a:tblPr firstRow="1" bandRow="1">
                <a:tableStyleId>{5C22544A-7EE6-4342-B048-85BDC9FD1C3A}</a:tableStyleId>
              </a:tblPr>
              <a:tblGrid>
                <a:gridCol w="2407627"/>
                <a:gridCol w="2718288"/>
                <a:gridCol w="931985"/>
                <a:gridCol w="2019301"/>
              </a:tblGrid>
              <a:tr h="370840">
                <a:tc>
                  <a:txBody>
                    <a:bodyPr/>
                    <a:lstStyle/>
                    <a:p>
                      <a:r>
                        <a:rPr lang="en-US" dirty="0" smtClean="0"/>
                        <a:t>Name</a:t>
                      </a:r>
                      <a:endParaRPr lang="en-US" dirty="0"/>
                    </a:p>
                  </a:txBody>
                  <a:tcPr/>
                </a:tc>
                <a:tc>
                  <a:txBody>
                    <a:bodyPr/>
                    <a:lstStyle/>
                    <a:p>
                      <a:r>
                        <a:rPr lang="en-US" dirty="0" smtClean="0"/>
                        <a:t>Description</a:t>
                      </a:r>
                      <a:endParaRPr lang="en-US" dirty="0"/>
                    </a:p>
                  </a:txBody>
                  <a:tcPr/>
                </a:tc>
                <a:tc>
                  <a:txBody>
                    <a:bodyPr/>
                    <a:lstStyle/>
                    <a:p>
                      <a:r>
                        <a:rPr lang="en-US" dirty="0" err="1" smtClean="0"/>
                        <a:t>Aggre-gation</a:t>
                      </a:r>
                      <a:endParaRPr lang="en-US" dirty="0"/>
                    </a:p>
                  </a:txBody>
                  <a:tcPr/>
                </a:tc>
                <a:tc>
                  <a:txBody>
                    <a:bodyPr/>
                    <a:lstStyle/>
                    <a:p>
                      <a:r>
                        <a:rPr lang="en-US" dirty="0" smtClean="0"/>
                        <a:t>Hypothesized</a:t>
                      </a:r>
                      <a:r>
                        <a:rPr lang="en-US" baseline="0" dirty="0" smtClean="0"/>
                        <a:t> Change with Decreased Quality</a:t>
                      </a:r>
                      <a:endParaRPr lang="en-US" dirty="0"/>
                    </a:p>
                  </a:txBody>
                  <a:tcPr/>
                </a:tc>
              </a:tr>
              <a:tr h="370840">
                <a:tc>
                  <a:txBody>
                    <a:bodyPr/>
                    <a:lstStyle/>
                    <a:p>
                      <a:r>
                        <a:rPr lang="en-US" dirty="0" smtClean="0"/>
                        <a:t>Abandonment Rate</a:t>
                      </a:r>
                      <a:endParaRPr lang="en-US" dirty="0"/>
                    </a:p>
                  </a:txBody>
                  <a:tcPr/>
                </a:tc>
                <a:tc>
                  <a:txBody>
                    <a:bodyPr/>
                    <a:lstStyle/>
                    <a:p>
                      <a:r>
                        <a:rPr lang="en-US" dirty="0" smtClean="0"/>
                        <a:t>%</a:t>
                      </a:r>
                      <a:r>
                        <a:rPr lang="en-US" baseline="0" dirty="0" smtClean="0"/>
                        <a:t> of queries with no click</a:t>
                      </a:r>
                      <a:endParaRPr lang="en-US" dirty="0"/>
                    </a:p>
                  </a:txBody>
                  <a:tcPr/>
                </a:tc>
                <a:tc>
                  <a:txBody>
                    <a:bodyPr/>
                    <a:lstStyle/>
                    <a:p>
                      <a:r>
                        <a:rPr lang="en-US" dirty="0" smtClean="0"/>
                        <a:t>N/A</a:t>
                      </a:r>
                      <a:endParaRPr lang="en-US" dirty="0"/>
                    </a:p>
                  </a:txBody>
                  <a:tcPr/>
                </a:tc>
                <a:tc>
                  <a:txBody>
                    <a:bodyPr/>
                    <a:lstStyle/>
                    <a:p>
                      <a:r>
                        <a:rPr lang="en-US" dirty="0" smtClean="0"/>
                        <a:t>Increase</a:t>
                      </a:r>
                      <a:endParaRPr lang="en-US" dirty="0"/>
                    </a:p>
                  </a:txBody>
                  <a:tcPr/>
                </a:tc>
              </a:tr>
              <a:tr h="370840">
                <a:tc>
                  <a:txBody>
                    <a:bodyPr/>
                    <a:lstStyle/>
                    <a:p>
                      <a:r>
                        <a:rPr lang="en-US" dirty="0" smtClean="0"/>
                        <a:t>Reformulation Rate</a:t>
                      </a:r>
                      <a:endParaRPr lang="en-US" dirty="0"/>
                    </a:p>
                  </a:txBody>
                  <a:tcPr/>
                </a:tc>
                <a:tc>
                  <a:txBody>
                    <a:bodyPr/>
                    <a:lstStyle/>
                    <a:p>
                      <a:r>
                        <a:rPr lang="en-US" dirty="0" smtClean="0"/>
                        <a:t>% of queries that are followed by reformulation</a:t>
                      </a:r>
                      <a:endParaRPr lang="en-US" dirty="0"/>
                    </a:p>
                  </a:txBody>
                  <a:tcPr/>
                </a:tc>
                <a:tc>
                  <a:txBody>
                    <a:bodyPr/>
                    <a:lstStyle/>
                    <a:p>
                      <a:r>
                        <a:rPr lang="en-US" dirty="0" smtClean="0"/>
                        <a:t>N/A</a:t>
                      </a:r>
                      <a:endParaRPr lang="en-US" dirty="0"/>
                    </a:p>
                  </a:txBody>
                  <a:tcPr/>
                </a:tc>
                <a:tc>
                  <a:txBody>
                    <a:bodyPr/>
                    <a:lstStyle/>
                    <a:p>
                      <a:r>
                        <a:rPr lang="en-US" dirty="0" smtClean="0"/>
                        <a:t>Increase</a:t>
                      </a:r>
                      <a:endParaRPr lang="en-US" dirty="0"/>
                    </a:p>
                  </a:txBody>
                  <a:tcPr/>
                </a:tc>
              </a:tr>
              <a:tr h="370840">
                <a:tc>
                  <a:txBody>
                    <a:bodyPr/>
                    <a:lstStyle/>
                    <a:p>
                      <a:r>
                        <a:rPr lang="en-US" dirty="0" smtClean="0"/>
                        <a:t>Queries per</a:t>
                      </a:r>
                      <a:r>
                        <a:rPr lang="en-US" baseline="0" dirty="0" smtClean="0"/>
                        <a:t> Session</a:t>
                      </a:r>
                      <a:endParaRPr lang="en-US" dirty="0"/>
                    </a:p>
                  </a:txBody>
                  <a:tcPr/>
                </a:tc>
                <a:tc>
                  <a:txBody>
                    <a:bodyPr/>
                    <a:lstStyle/>
                    <a:p>
                      <a:r>
                        <a:rPr lang="en-US" dirty="0" smtClean="0"/>
                        <a:t>Session = no</a:t>
                      </a:r>
                      <a:r>
                        <a:rPr lang="en-US" baseline="0" dirty="0" smtClean="0"/>
                        <a:t> interruption of more than 30 minutes</a:t>
                      </a:r>
                      <a:endParaRPr lang="en-US" dirty="0"/>
                    </a:p>
                  </a:txBody>
                  <a:tcPr/>
                </a:tc>
                <a:tc>
                  <a:txBody>
                    <a:bodyPr/>
                    <a:lstStyle/>
                    <a:p>
                      <a:r>
                        <a:rPr lang="en-US" dirty="0" smtClean="0"/>
                        <a:t>Mean</a:t>
                      </a:r>
                      <a:endParaRPr lang="en-US" dirty="0"/>
                    </a:p>
                  </a:txBody>
                  <a:tcPr/>
                </a:tc>
                <a:tc>
                  <a:txBody>
                    <a:bodyPr/>
                    <a:lstStyle/>
                    <a:p>
                      <a:r>
                        <a:rPr lang="en-US" dirty="0" smtClean="0"/>
                        <a:t>Increase</a:t>
                      </a:r>
                      <a:endParaRPr lang="en-US" dirty="0"/>
                    </a:p>
                  </a:txBody>
                  <a:tcPr/>
                </a:tc>
              </a:tr>
              <a:tr h="370840">
                <a:tc>
                  <a:txBody>
                    <a:bodyPr/>
                    <a:lstStyle/>
                    <a:p>
                      <a:r>
                        <a:rPr lang="en-US" dirty="0" smtClean="0"/>
                        <a:t>Clicks per Query</a:t>
                      </a:r>
                      <a:endParaRPr lang="en-US" dirty="0"/>
                    </a:p>
                  </a:txBody>
                  <a:tcPr/>
                </a:tc>
                <a:tc>
                  <a:txBody>
                    <a:bodyPr/>
                    <a:lstStyle/>
                    <a:p>
                      <a:r>
                        <a:rPr lang="en-US" dirty="0" smtClean="0"/>
                        <a:t>Number of clicks</a:t>
                      </a:r>
                      <a:endParaRPr lang="en-US" dirty="0"/>
                    </a:p>
                  </a:txBody>
                  <a:tcPr/>
                </a:tc>
                <a:tc>
                  <a:txBody>
                    <a:bodyPr/>
                    <a:lstStyle/>
                    <a:p>
                      <a:r>
                        <a:rPr lang="en-US" dirty="0" smtClean="0"/>
                        <a:t>Mean</a:t>
                      </a:r>
                      <a:endParaRPr lang="en-US" dirty="0"/>
                    </a:p>
                  </a:txBody>
                  <a:tcPr/>
                </a:tc>
                <a:tc>
                  <a:txBody>
                    <a:bodyPr/>
                    <a:lstStyle/>
                    <a:p>
                      <a:r>
                        <a:rPr lang="en-US" dirty="0" smtClean="0"/>
                        <a:t>Decrease</a:t>
                      </a:r>
                      <a:endParaRPr lang="en-US" dirty="0"/>
                    </a:p>
                  </a:txBody>
                  <a:tcPr/>
                </a:tc>
              </a:tr>
              <a:tr h="370840">
                <a:tc>
                  <a:txBody>
                    <a:bodyPr/>
                    <a:lstStyle/>
                    <a:p>
                      <a:r>
                        <a:rPr lang="en-US" dirty="0" smtClean="0"/>
                        <a:t>Click@</a:t>
                      </a:r>
                      <a:r>
                        <a:rPr lang="en-US" baseline="0" dirty="0" smtClean="0"/>
                        <a:t>1</a:t>
                      </a:r>
                      <a:endParaRPr lang="en-US" dirty="0"/>
                    </a:p>
                  </a:txBody>
                  <a:tcPr/>
                </a:tc>
                <a:tc>
                  <a:txBody>
                    <a:bodyPr/>
                    <a:lstStyle/>
                    <a:p>
                      <a:r>
                        <a:rPr lang="en-US" dirty="0" smtClean="0"/>
                        <a:t>%</a:t>
                      </a:r>
                      <a:r>
                        <a:rPr lang="en-US" baseline="0" dirty="0" smtClean="0"/>
                        <a:t> of queries with c</a:t>
                      </a:r>
                      <a:r>
                        <a:rPr lang="en-US" dirty="0" smtClean="0"/>
                        <a:t>licks</a:t>
                      </a:r>
                      <a:r>
                        <a:rPr lang="en-US" baseline="0" dirty="0" smtClean="0"/>
                        <a:t> at position 1</a:t>
                      </a:r>
                      <a:endParaRPr lang="en-US" dirty="0"/>
                    </a:p>
                  </a:txBody>
                  <a:tcPr/>
                </a:tc>
                <a:tc>
                  <a:txBody>
                    <a:bodyPr/>
                    <a:lstStyle/>
                    <a:p>
                      <a:r>
                        <a:rPr lang="en-US" dirty="0" smtClean="0"/>
                        <a:t>N/A</a:t>
                      </a:r>
                      <a:endParaRPr lang="en-US" dirty="0"/>
                    </a:p>
                  </a:txBody>
                  <a:tcPr/>
                </a:tc>
                <a:tc>
                  <a:txBody>
                    <a:bodyPr/>
                    <a:lstStyle/>
                    <a:p>
                      <a:r>
                        <a:rPr lang="en-US" dirty="0" smtClean="0"/>
                        <a:t>Decrease</a:t>
                      </a:r>
                      <a:endParaRPr lang="en-US" dirty="0"/>
                    </a:p>
                  </a:txBody>
                  <a:tcPr/>
                </a:tc>
              </a:tr>
              <a:tr h="370840">
                <a:tc>
                  <a:txBody>
                    <a:bodyPr/>
                    <a:lstStyle/>
                    <a:p>
                      <a:r>
                        <a:rPr lang="en-US" dirty="0" smtClean="0"/>
                        <a:t>Max Reciprocal Rank*</a:t>
                      </a:r>
                      <a:endParaRPr lang="en-US" dirty="0"/>
                    </a:p>
                  </a:txBody>
                  <a:tcPr/>
                </a:tc>
                <a:tc>
                  <a:txBody>
                    <a:bodyPr/>
                    <a:lstStyle/>
                    <a:p>
                      <a:r>
                        <a:rPr lang="en-US" dirty="0" smtClean="0"/>
                        <a:t>1/rank for highest click</a:t>
                      </a:r>
                      <a:endParaRPr lang="en-US" dirty="0"/>
                    </a:p>
                  </a:txBody>
                  <a:tcPr/>
                </a:tc>
                <a:tc>
                  <a:txBody>
                    <a:bodyPr/>
                    <a:lstStyle/>
                    <a:p>
                      <a:r>
                        <a:rPr lang="en-US" dirty="0" smtClean="0"/>
                        <a:t>Mean</a:t>
                      </a:r>
                      <a:endParaRPr lang="en-US" dirty="0"/>
                    </a:p>
                  </a:txBody>
                  <a:tcPr/>
                </a:tc>
                <a:tc>
                  <a:txBody>
                    <a:bodyPr/>
                    <a:lstStyle/>
                    <a:p>
                      <a:r>
                        <a:rPr lang="en-US" dirty="0" smtClean="0"/>
                        <a:t>Decrease</a:t>
                      </a:r>
                      <a:endParaRPr lang="en-US" dirty="0"/>
                    </a:p>
                  </a:txBody>
                  <a:tcPr/>
                </a:tc>
              </a:tr>
              <a:tr h="370840">
                <a:tc>
                  <a:txBody>
                    <a:bodyPr/>
                    <a:lstStyle/>
                    <a:p>
                      <a:r>
                        <a:rPr lang="en-US" dirty="0" smtClean="0"/>
                        <a:t>Mean Reciprocal Rank*</a:t>
                      </a:r>
                      <a:endParaRPr lang="en-US" dirty="0"/>
                    </a:p>
                  </a:txBody>
                  <a:tcPr/>
                </a:tc>
                <a:tc>
                  <a:txBody>
                    <a:bodyPr/>
                    <a:lstStyle/>
                    <a:p>
                      <a:r>
                        <a:rPr lang="en-US" dirty="0" smtClean="0"/>
                        <a:t>Mean of 1/rank for</a:t>
                      </a:r>
                      <a:r>
                        <a:rPr lang="en-US" baseline="0" dirty="0" smtClean="0"/>
                        <a:t> all clicks</a:t>
                      </a:r>
                      <a:endParaRPr lang="en-US" dirty="0"/>
                    </a:p>
                  </a:txBody>
                  <a:tcPr/>
                </a:tc>
                <a:tc>
                  <a:txBody>
                    <a:bodyPr/>
                    <a:lstStyle/>
                    <a:p>
                      <a:r>
                        <a:rPr lang="en-US" dirty="0" smtClean="0"/>
                        <a:t>Mean</a:t>
                      </a:r>
                      <a:endParaRPr lang="en-US" dirty="0"/>
                    </a:p>
                  </a:txBody>
                  <a:tcPr/>
                </a:tc>
                <a:tc>
                  <a:txBody>
                    <a:bodyPr/>
                    <a:lstStyle/>
                    <a:p>
                      <a:r>
                        <a:rPr lang="en-US" dirty="0" smtClean="0"/>
                        <a:t>Decrease</a:t>
                      </a:r>
                      <a:endParaRPr lang="en-US" dirty="0"/>
                    </a:p>
                  </a:txBody>
                  <a:tcPr/>
                </a:tc>
              </a:tr>
              <a:tr h="370840">
                <a:tc>
                  <a:txBody>
                    <a:bodyPr/>
                    <a:lstStyle/>
                    <a:p>
                      <a:r>
                        <a:rPr lang="en-US" dirty="0" smtClean="0"/>
                        <a:t>Time to First Click*</a:t>
                      </a:r>
                      <a:endParaRPr lang="en-US" dirty="0"/>
                    </a:p>
                  </a:txBody>
                  <a:tcPr/>
                </a:tc>
                <a:tc>
                  <a:txBody>
                    <a:bodyPr/>
                    <a:lstStyle/>
                    <a:p>
                      <a:r>
                        <a:rPr lang="en-US" dirty="0" smtClean="0"/>
                        <a:t>Seconds</a:t>
                      </a:r>
                      <a:r>
                        <a:rPr lang="en-US" baseline="0" dirty="0" smtClean="0"/>
                        <a:t> before first click</a:t>
                      </a:r>
                      <a:endParaRPr lang="en-US" dirty="0"/>
                    </a:p>
                  </a:txBody>
                  <a:tcPr/>
                </a:tc>
                <a:tc>
                  <a:txBody>
                    <a:bodyPr/>
                    <a:lstStyle/>
                    <a:p>
                      <a:r>
                        <a:rPr lang="en-US" dirty="0" smtClean="0"/>
                        <a:t>Median</a:t>
                      </a:r>
                      <a:endParaRPr lang="en-US" dirty="0"/>
                    </a:p>
                  </a:txBody>
                  <a:tcPr/>
                </a:tc>
                <a:tc>
                  <a:txBody>
                    <a:bodyPr/>
                    <a:lstStyle/>
                    <a:p>
                      <a:r>
                        <a:rPr lang="en-US" dirty="0" smtClean="0"/>
                        <a:t>Increase</a:t>
                      </a:r>
                      <a:endParaRPr lang="en-US" dirty="0"/>
                    </a:p>
                  </a:txBody>
                  <a:tcPr/>
                </a:tc>
              </a:tr>
              <a:tr h="370840">
                <a:tc>
                  <a:txBody>
                    <a:bodyPr/>
                    <a:lstStyle/>
                    <a:p>
                      <a:r>
                        <a:rPr lang="en-US" dirty="0" smtClean="0"/>
                        <a:t>Time to Last</a:t>
                      </a:r>
                      <a:r>
                        <a:rPr lang="en-US" baseline="0" dirty="0" smtClean="0"/>
                        <a:t> Click*</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Seconds</a:t>
                      </a:r>
                      <a:r>
                        <a:rPr lang="en-US" baseline="0" dirty="0" smtClean="0"/>
                        <a:t> before final click</a:t>
                      </a:r>
                      <a:endParaRPr lang="en-US" dirty="0" smtClean="0"/>
                    </a:p>
                  </a:txBody>
                  <a:tcPr/>
                </a:tc>
                <a:tc>
                  <a:txBody>
                    <a:bodyPr/>
                    <a:lstStyle/>
                    <a:p>
                      <a:r>
                        <a:rPr lang="en-US" dirty="0" smtClean="0"/>
                        <a:t>Median</a:t>
                      </a:r>
                      <a:endParaRPr lang="en-US" dirty="0"/>
                    </a:p>
                  </a:txBody>
                  <a:tcPr/>
                </a:tc>
                <a:tc>
                  <a:txBody>
                    <a:bodyPr/>
                    <a:lstStyle/>
                    <a:p>
                      <a:r>
                        <a:rPr lang="en-US" dirty="0" smtClean="0"/>
                        <a:t>Decrease</a:t>
                      </a:r>
                      <a:endParaRPr lang="en-US" dirty="0"/>
                    </a:p>
                  </a:txBody>
                  <a:tcPr/>
                </a:tc>
              </a:tr>
            </a:tbl>
          </a:graphicData>
        </a:graphic>
      </p:graphicFrame>
      <p:sp>
        <p:nvSpPr>
          <p:cNvPr id="5" name="TextBox 4"/>
          <p:cNvSpPr txBox="1"/>
          <p:nvPr/>
        </p:nvSpPr>
        <p:spPr>
          <a:xfrm>
            <a:off x="4925704" y="6567992"/>
            <a:ext cx="3842720" cy="338554"/>
          </a:xfrm>
          <a:prstGeom prst="rect">
            <a:avLst/>
          </a:prstGeom>
          <a:noFill/>
        </p:spPr>
        <p:txBody>
          <a:bodyPr wrap="none" rtlCol="0">
            <a:spAutoFit/>
          </a:bodyPr>
          <a:lstStyle/>
          <a:p>
            <a:r>
              <a:rPr lang="en-US" sz="1600" dirty="0" smtClean="0">
                <a:latin typeface="+mn-lt"/>
              </a:rPr>
              <a:t>(*) only queries with at least one click count</a:t>
            </a:r>
            <a:endParaRPr lang="en-US" sz="1600" dirty="0">
              <a:latin typeface="+mn-lt"/>
            </a:endParaRPr>
          </a:p>
        </p:txBody>
      </p:sp>
    </p:spTree>
    <p:extLst>
      <p:ext uri="{BB962C8B-B14F-4D97-AF65-F5344CB8AC3E}">
        <p14:creationId xmlns:p14="http://schemas.microsoft.com/office/powerpoint/2010/main" val="32728022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6"/>
          <p:cNvSpPr>
            <a:spLocks noGrp="1" noChangeArrowheads="1"/>
          </p:cNvSpPr>
          <p:nvPr>
            <p:ph type="title"/>
          </p:nvPr>
        </p:nvSpPr>
        <p:spPr>
          <a:xfrm>
            <a:off x="393700" y="381000"/>
            <a:ext cx="8372475" cy="914400"/>
          </a:xfrm>
        </p:spPr>
        <p:txBody>
          <a:bodyPr/>
          <a:lstStyle/>
          <a:p>
            <a:pPr eaLnBrk="1" hangingPunct="1"/>
            <a:r>
              <a:rPr lang="en-US" dirty="0" smtClean="0"/>
              <a:t>Which Results are Viewed Before Click?</a:t>
            </a:r>
          </a:p>
        </p:txBody>
      </p:sp>
      <p:graphicFrame>
        <p:nvGraphicFramePr>
          <p:cNvPr id="4098" name="Object 5"/>
          <p:cNvGraphicFramePr>
            <a:graphicFrameLocks noGrp="1" noChangeAspect="1"/>
          </p:cNvGraphicFramePr>
          <p:nvPr>
            <p:ph idx="1"/>
          </p:nvPr>
        </p:nvGraphicFramePr>
        <p:xfrm>
          <a:off x="244475" y="1358900"/>
          <a:ext cx="8274050" cy="4186238"/>
        </p:xfrm>
        <a:graphic>
          <a:graphicData uri="http://schemas.openxmlformats.org/presentationml/2006/ole">
            <mc:AlternateContent xmlns:mc="http://schemas.openxmlformats.org/markup-compatibility/2006">
              <mc:Choice xmlns:v="urn:schemas-microsoft-com:vml" Requires="v">
                <p:oleObj spid="_x0000_s10322" name="Chart" r:id="rId6" imgW="4267200" imgH="2809875" progId="Excel.Sheet.8">
                  <p:embed/>
                </p:oleObj>
              </mc:Choice>
              <mc:Fallback>
                <p:oleObj name="Chart" r:id="rId6" imgW="4267200" imgH="2809875"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475" y="1358900"/>
                        <a:ext cx="8274050" cy="418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0" name="Text Box 8"/>
          <p:cNvSpPr txBox="1">
            <a:spLocks noChangeArrowheads="1"/>
          </p:cNvSpPr>
          <p:nvPr/>
        </p:nvSpPr>
        <p:spPr bwMode="auto">
          <a:xfrm>
            <a:off x="3271838" y="1225550"/>
            <a:ext cx="1384300" cy="366713"/>
          </a:xfrm>
          <a:prstGeom prst="rect">
            <a:avLst/>
          </a:prstGeom>
          <a:solidFill>
            <a:schemeClr val="bg1">
              <a:lumMod val="85000"/>
              <a:lumOff val="15000"/>
            </a:schemeClr>
          </a:solidFill>
          <a:ln w="9525" algn="ctr">
            <a:solidFill>
              <a:schemeClr val="accent1"/>
            </a:solidFill>
            <a:miter lim="800000"/>
            <a:headEnd/>
            <a:tailEnd/>
          </a:ln>
        </p:spPr>
        <p:txBody>
          <a:bodyPr wrap="none">
            <a:spAutoFit/>
          </a:bodyPr>
          <a:lstStyle/>
          <a:p>
            <a:r>
              <a:rPr lang="en-US" sz="1800" dirty="0"/>
              <a:t>Clicked Link</a:t>
            </a:r>
          </a:p>
        </p:txBody>
      </p:sp>
      <p:sp>
        <p:nvSpPr>
          <p:cNvPr id="4101" name="Line 9"/>
          <p:cNvSpPr>
            <a:spLocks noChangeShapeType="1"/>
          </p:cNvSpPr>
          <p:nvPr/>
        </p:nvSpPr>
        <p:spPr bwMode="auto">
          <a:xfrm flipH="1">
            <a:off x="3275013" y="1508125"/>
            <a:ext cx="100012" cy="315913"/>
          </a:xfrm>
          <a:prstGeom prst="line">
            <a:avLst/>
          </a:prstGeom>
          <a:noFill/>
          <a:ln w="38100">
            <a:solidFill>
              <a:srgbClr val="CC0000"/>
            </a:solidFill>
            <a:round/>
            <a:headEnd/>
            <a:tailEnd type="triangle" w="med" len="med"/>
          </a:ln>
        </p:spPr>
        <p:txBody>
          <a:bodyPr wrap="none" anchor="ctr"/>
          <a:lstStyle/>
          <a:p>
            <a:endParaRPr lang="en-US"/>
          </a:p>
        </p:txBody>
      </p:sp>
      <p:sp>
        <p:nvSpPr>
          <p:cNvPr id="4102" name="Rectangle 10"/>
          <p:cNvSpPr>
            <a:spLocks noChangeArrowheads="1"/>
          </p:cNvSpPr>
          <p:nvPr/>
        </p:nvSpPr>
        <p:spPr bwMode="auto">
          <a:xfrm>
            <a:off x="685800" y="5511410"/>
            <a:ext cx="7924800" cy="1066800"/>
          </a:xfrm>
          <a:prstGeom prst="rect">
            <a:avLst/>
          </a:prstGeom>
          <a:noFill/>
          <a:ln w="9525">
            <a:noFill/>
            <a:miter lim="800000"/>
            <a:headEnd/>
            <a:tailEnd/>
          </a:ln>
        </p:spPr>
        <p:txBody>
          <a:bodyPr/>
          <a:lstStyle/>
          <a:p>
            <a:pPr marL="342900" indent="-342900" algn="l">
              <a:spcBef>
                <a:spcPct val="20000"/>
              </a:spcBef>
            </a:pPr>
            <a:r>
              <a:rPr lang="en-US" sz="2400" dirty="0">
                <a:latin typeface="+mn-lt"/>
              </a:rPr>
              <a:t>=&gt; Users typically do not look at lower results before they click (except maybe the next result</a:t>
            </a:r>
            <a:r>
              <a:rPr lang="en-US" sz="2400" dirty="0" smtClean="0">
                <a:latin typeface="+mn-lt"/>
              </a:rPr>
              <a:t>).</a:t>
            </a:r>
            <a:endParaRPr lang="en-US" sz="2400" dirty="0">
              <a:latin typeface="+mn-lt"/>
            </a:endParaRPr>
          </a:p>
        </p:txBody>
      </p:sp>
    </p:spTree>
    <p:custDataLst>
      <p:tags r:id="rId2"/>
    </p:custDataLst>
    <p:extLst>
      <p:ext uri="{BB962C8B-B14F-4D97-AF65-F5344CB8AC3E}">
        <p14:creationId xmlns:p14="http://schemas.microsoft.com/office/powerpoint/2010/main" val="1842900467"/>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Translation</a:t>
            </a:r>
            <a:endParaRPr lang="en-US" dirty="0"/>
          </a:p>
        </p:txBody>
      </p:sp>
      <p:sp>
        <p:nvSpPr>
          <p:cNvPr id="3" name="Content Placeholder 2"/>
          <p:cNvSpPr>
            <a:spLocks noGrp="1"/>
          </p:cNvSpPr>
          <p:nvPr>
            <p:ph idx="1"/>
          </p:nvPr>
        </p:nvSpPr>
        <p:spPr>
          <a:xfrm>
            <a:off x="457200" y="4581150"/>
            <a:ext cx="8229600" cy="1545013"/>
          </a:xfrm>
        </p:spPr>
        <p:txBody>
          <a:bodyPr/>
          <a:lstStyle/>
          <a:p>
            <a:endParaRPr lang="en-US" dirty="0"/>
          </a:p>
        </p:txBody>
      </p:sp>
      <p:sp>
        <p:nvSpPr>
          <p:cNvPr id="4" name="TextBox 3"/>
          <p:cNvSpPr txBox="1"/>
          <p:nvPr/>
        </p:nvSpPr>
        <p:spPr>
          <a:xfrm>
            <a:off x="2114080" y="1622087"/>
            <a:ext cx="4877435" cy="1077218"/>
          </a:xfrm>
          <a:prstGeom prst="rect">
            <a:avLst/>
          </a:prstGeom>
          <a:solidFill>
            <a:schemeClr val="accent6">
              <a:lumMod val="25000"/>
              <a:lumOff val="75000"/>
            </a:schemeClr>
          </a:solidFill>
          <a:ln w="57150">
            <a:solidFill>
              <a:schemeClr val="accent6">
                <a:lumMod val="50000"/>
                <a:lumOff val="50000"/>
              </a:schemeClr>
            </a:solidFill>
          </a:ln>
        </p:spPr>
        <p:txBody>
          <a:bodyPr wrap="square" rtlCol="0">
            <a:spAutoFit/>
          </a:bodyPr>
          <a:lstStyle/>
          <a:p>
            <a:pPr algn="l"/>
            <a:r>
              <a:rPr lang="en-US" sz="1600" dirty="0">
                <a:solidFill>
                  <a:schemeClr val="accent6"/>
                </a:solidFill>
                <a:latin typeface="+mn-lt"/>
              </a:rPr>
              <a:t>We propose Coactive Learning as a model </a:t>
            </a:r>
            <a:r>
              <a:rPr lang="en-US" sz="1600" dirty="0" smtClean="0">
                <a:solidFill>
                  <a:schemeClr val="accent6"/>
                </a:solidFill>
                <a:latin typeface="+mn-lt"/>
              </a:rPr>
              <a:t>of interaction </a:t>
            </a:r>
            <a:r>
              <a:rPr lang="en-US" sz="1600" dirty="0">
                <a:solidFill>
                  <a:schemeClr val="accent6"/>
                </a:solidFill>
                <a:latin typeface="+mn-lt"/>
              </a:rPr>
              <a:t>between a </a:t>
            </a:r>
            <a:r>
              <a:rPr lang="en-US" sz="1600" dirty="0" smtClean="0">
                <a:solidFill>
                  <a:schemeClr val="accent6"/>
                </a:solidFill>
                <a:latin typeface="+mn-lt"/>
              </a:rPr>
              <a:t>learning system </a:t>
            </a:r>
            <a:r>
              <a:rPr lang="en-US" sz="1600" dirty="0">
                <a:solidFill>
                  <a:schemeClr val="accent6"/>
                </a:solidFill>
                <a:latin typeface="+mn-lt"/>
              </a:rPr>
              <a:t>and </a:t>
            </a:r>
            <a:r>
              <a:rPr lang="en-US" sz="1600" dirty="0" smtClean="0">
                <a:solidFill>
                  <a:schemeClr val="accent6"/>
                </a:solidFill>
                <a:latin typeface="+mn-lt"/>
              </a:rPr>
              <a:t>a human </a:t>
            </a:r>
            <a:r>
              <a:rPr lang="en-US" sz="1600" dirty="0">
                <a:solidFill>
                  <a:schemeClr val="accent6"/>
                </a:solidFill>
                <a:latin typeface="+mn-lt"/>
              </a:rPr>
              <a:t>user, where </a:t>
            </a:r>
            <a:r>
              <a:rPr lang="en-US" sz="1600" dirty="0" smtClean="0">
                <a:solidFill>
                  <a:schemeClr val="accent6"/>
                </a:solidFill>
                <a:latin typeface="+mn-lt"/>
              </a:rPr>
              <a:t>both have </a:t>
            </a:r>
            <a:r>
              <a:rPr lang="en-US" sz="1600" dirty="0">
                <a:solidFill>
                  <a:schemeClr val="accent6"/>
                </a:solidFill>
                <a:latin typeface="+mn-lt"/>
              </a:rPr>
              <a:t>the </a:t>
            </a:r>
            <a:r>
              <a:rPr lang="en-US" sz="1600" dirty="0" smtClean="0">
                <a:solidFill>
                  <a:schemeClr val="accent6"/>
                </a:solidFill>
                <a:latin typeface="+mn-lt"/>
              </a:rPr>
              <a:t>common goal </a:t>
            </a:r>
            <a:r>
              <a:rPr lang="en-US" sz="1600" dirty="0">
                <a:solidFill>
                  <a:schemeClr val="accent6"/>
                </a:solidFill>
                <a:latin typeface="+mn-lt"/>
              </a:rPr>
              <a:t>of </a:t>
            </a:r>
            <a:r>
              <a:rPr lang="en-US" sz="1600" dirty="0" smtClean="0">
                <a:solidFill>
                  <a:schemeClr val="accent6"/>
                </a:solidFill>
                <a:latin typeface="+mn-lt"/>
              </a:rPr>
              <a:t>providing results </a:t>
            </a:r>
            <a:r>
              <a:rPr lang="en-US" sz="1600" dirty="0">
                <a:solidFill>
                  <a:schemeClr val="accent6"/>
                </a:solidFill>
                <a:latin typeface="+mn-lt"/>
              </a:rPr>
              <a:t>of maximum utility </a:t>
            </a:r>
            <a:r>
              <a:rPr lang="en-US" sz="1600" dirty="0" smtClean="0">
                <a:solidFill>
                  <a:schemeClr val="accent6"/>
                </a:solidFill>
                <a:latin typeface="+mn-lt"/>
              </a:rPr>
              <a:t>to </a:t>
            </a:r>
            <a:r>
              <a:rPr lang="en-US" sz="1600" dirty="0">
                <a:solidFill>
                  <a:schemeClr val="accent6"/>
                </a:solidFill>
                <a:latin typeface="+mn-lt"/>
              </a:rPr>
              <a:t>the user.</a:t>
            </a:r>
          </a:p>
        </p:txBody>
      </p:sp>
      <p:sp>
        <p:nvSpPr>
          <p:cNvPr id="5" name="TextBox 4"/>
          <p:cNvSpPr txBox="1"/>
          <p:nvPr/>
        </p:nvSpPr>
        <p:spPr>
          <a:xfrm>
            <a:off x="731500" y="3110913"/>
            <a:ext cx="3418045" cy="1815882"/>
          </a:xfrm>
          <a:prstGeom prst="rect">
            <a:avLst/>
          </a:prstGeom>
          <a:solidFill>
            <a:schemeClr val="accent6">
              <a:lumMod val="25000"/>
              <a:lumOff val="75000"/>
            </a:schemeClr>
          </a:solidFill>
          <a:ln w="57150">
            <a:solidFill>
              <a:schemeClr val="accent6">
                <a:lumMod val="50000"/>
                <a:lumOff val="50000"/>
              </a:schemeClr>
            </a:solidFill>
          </a:ln>
        </p:spPr>
        <p:txBody>
          <a:bodyPr wrap="square" rtlCol="0">
            <a:spAutoFit/>
          </a:bodyPr>
          <a:lstStyle/>
          <a:p>
            <a:pPr algn="l"/>
            <a:r>
              <a:rPr lang="de-DE" sz="1600" dirty="0">
                <a:solidFill>
                  <a:schemeClr val="accent6"/>
                </a:solidFill>
                <a:latin typeface="+mn-lt"/>
              </a:rPr>
              <a:t>Wir schlagen vor, koaktive Learning als ein Modell </a:t>
            </a:r>
            <a:r>
              <a:rPr lang="de-DE" sz="1600" dirty="0" smtClean="0">
                <a:solidFill>
                  <a:schemeClr val="accent6"/>
                </a:solidFill>
                <a:latin typeface="+mn-lt"/>
              </a:rPr>
              <a:t>der Wechselwirkung zwischen </a:t>
            </a:r>
            <a:r>
              <a:rPr lang="de-DE" sz="1600" dirty="0">
                <a:solidFill>
                  <a:schemeClr val="accent6"/>
                </a:solidFill>
                <a:latin typeface="+mn-lt"/>
              </a:rPr>
              <a:t>einem Lernsystem </a:t>
            </a:r>
            <a:r>
              <a:rPr lang="de-DE" sz="1600" dirty="0" smtClean="0">
                <a:solidFill>
                  <a:schemeClr val="accent6"/>
                </a:solidFill>
                <a:latin typeface="+mn-lt"/>
              </a:rPr>
              <a:t>und menschlichen </a:t>
            </a:r>
            <a:r>
              <a:rPr lang="de-DE" sz="1600" dirty="0">
                <a:solidFill>
                  <a:schemeClr val="accent6"/>
                </a:solidFill>
                <a:latin typeface="+mn-lt"/>
              </a:rPr>
              <a:t>Benutzer, wobei </a:t>
            </a:r>
            <a:r>
              <a:rPr lang="de-DE" sz="1600" dirty="0" smtClean="0">
                <a:solidFill>
                  <a:schemeClr val="accent6"/>
                </a:solidFill>
                <a:latin typeface="+mn-lt"/>
              </a:rPr>
              <a:t>sowohl die gemeinsame Ziel</a:t>
            </a:r>
            <a:r>
              <a:rPr lang="de-DE" sz="1600" dirty="0">
                <a:solidFill>
                  <a:schemeClr val="accent6"/>
                </a:solidFill>
                <a:latin typeface="+mn-lt"/>
              </a:rPr>
              <a:t>, die </a:t>
            </a:r>
            <a:r>
              <a:rPr lang="de-DE" sz="1600" dirty="0" smtClean="0">
                <a:solidFill>
                  <a:schemeClr val="accent6"/>
                </a:solidFill>
                <a:latin typeface="+mn-lt"/>
              </a:rPr>
              <a:t>Ergebnisse der </a:t>
            </a:r>
            <a:r>
              <a:rPr lang="de-DE" sz="1600" dirty="0">
                <a:solidFill>
                  <a:schemeClr val="accent6"/>
                </a:solidFill>
                <a:latin typeface="+mn-lt"/>
              </a:rPr>
              <a:t>maximalen Nutzen für den Benutzer.</a:t>
            </a:r>
            <a:endParaRPr lang="en-US" sz="1600" dirty="0">
              <a:solidFill>
                <a:schemeClr val="accent6"/>
              </a:solidFill>
              <a:latin typeface="+mn-lt"/>
            </a:endParaRPr>
          </a:p>
        </p:txBody>
      </p:sp>
      <p:sp>
        <p:nvSpPr>
          <p:cNvPr id="6" name="TextBox 5"/>
          <p:cNvSpPr txBox="1"/>
          <p:nvPr/>
        </p:nvSpPr>
        <p:spPr>
          <a:xfrm>
            <a:off x="5032860" y="3110913"/>
            <a:ext cx="3418045" cy="1815882"/>
          </a:xfrm>
          <a:prstGeom prst="rect">
            <a:avLst/>
          </a:prstGeom>
          <a:solidFill>
            <a:schemeClr val="accent6">
              <a:lumMod val="25000"/>
              <a:lumOff val="75000"/>
            </a:schemeClr>
          </a:solidFill>
          <a:ln w="57150">
            <a:solidFill>
              <a:schemeClr val="accent6">
                <a:lumMod val="50000"/>
                <a:lumOff val="50000"/>
              </a:schemeClr>
            </a:solidFill>
          </a:ln>
        </p:spPr>
        <p:txBody>
          <a:bodyPr wrap="square" rtlCol="0">
            <a:spAutoFit/>
          </a:bodyPr>
          <a:lstStyle/>
          <a:p>
            <a:pPr algn="l"/>
            <a:r>
              <a:rPr lang="de-DE" sz="1600" dirty="0">
                <a:solidFill>
                  <a:schemeClr val="accent6"/>
                </a:solidFill>
                <a:latin typeface="+mn-lt"/>
              </a:rPr>
              <a:t>Wir schlagen </a:t>
            </a:r>
            <a:r>
              <a:rPr lang="de-DE" sz="1600" strike="sngStrike" dirty="0">
                <a:solidFill>
                  <a:srgbClr val="FF0000"/>
                </a:solidFill>
                <a:latin typeface="+mn-lt"/>
              </a:rPr>
              <a:t>vor, </a:t>
            </a:r>
            <a:r>
              <a:rPr lang="de-DE" sz="1600" dirty="0" smtClean="0">
                <a:solidFill>
                  <a:schemeClr val="accent6"/>
                </a:solidFill>
                <a:latin typeface="+mn-lt"/>
              </a:rPr>
              <a:t>koaktive </a:t>
            </a:r>
            <a:r>
              <a:rPr lang="de-DE" sz="1600" dirty="0">
                <a:solidFill>
                  <a:schemeClr val="accent6"/>
                </a:solidFill>
                <a:latin typeface="+mn-lt"/>
              </a:rPr>
              <a:t>Learning als ein Modell </a:t>
            </a:r>
            <a:r>
              <a:rPr lang="de-DE" sz="1600" strike="sngStrike" dirty="0" smtClean="0">
                <a:solidFill>
                  <a:srgbClr val="FF0000"/>
                </a:solidFill>
                <a:latin typeface="+mn-lt"/>
              </a:rPr>
              <a:t>der Wechselwirkung</a:t>
            </a:r>
            <a:r>
              <a:rPr lang="de-DE" sz="1600" dirty="0" smtClean="0">
                <a:solidFill>
                  <a:srgbClr val="FF0000"/>
                </a:solidFill>
                <a:latin typeface="+mn-lt"/>
              </a:rPr>
              <a:t> des Dialogs</a:t>
            </a:r>
            <a:r>
              <a:rPr lang="de-DE" sz="1600" dirty="0" smtClean="0">
                <a:solidFill>
                  <a:schemeClr val="bg1"/>
                </a:solidFill>
                <a:latin typeface="+mn-lt"/>
              </a:rPr>
              <a:t> </a:t>
            </a:r>
            <a:r>
              <a:rPr lang="de-DE" sz="1600" dirty="0" smtClean="0">
                <a:solidFill>
                  <a:schemeClr val="accent6"/>
                </a:solidFill>
                <a:latin typeface="+mn-lt"/>
              </a:rPr>
              <a:t>zwischen </a:t>
            </a:r>
            <a:r>
              <a:rPr lang="de-DE" sz="1600" dirty="0">
                <a:solidFill>
                  <a:schemeClr val="accent6"/>
                </a:solidFill>
                <a:latin typeface="+mn-lt"/>
              </a:rPr>
              <a:t>einem Lernsystem </a:t>
            </a:r>
            <a:r>
              <a:rPr lang="de-DE" sz="1600" dirty="0" smtClean="0">
                <a:solidFill>
                  <a:schemeClr val="accent6"/>
                </a:solidFill>
                <a:latin typeface="+mn-lt"/>
              </a:rPr>
              <a:t>und menschlichen </a:t>
            </a:r>
            <a:r>
              <a:rPr lang="de-DE" sz="1600" dirty="0">
                <a:solidFill>
                  <a:schemeClr val="accent6"/>
                </a:solidFill>
                <a:latin typeface="+mn-lt"/>
              </a:rPr>
              <a:t>Benutzer, wobei </a:t>
            </a:r>
            <a:r>
              <a:rPr lang="de-DE" sz="1600" strike="sngStrike" dirty="0" smtClean="0">
                <a:solidFill>
                  <a:srgbClr val="FF0000"/>
                </a:solidFill>
                <a:latin typeface="+mn-lt"/>
              </a:rPr>
              <a:t>sowohl die</a:t>
            </a:r>
            <a:r>
              <a:rPr lang="de-DE" sz="1600" dirty="0" smtClean="0">
                <a:solidFill>
                  <a:srgbClr val="FF0000"/>
                </a:solidFill>
                <a:latin typeface="+mn-lt"/>
              </a:rPr>
              <a:t> beide das</a:t>
            </a:r>
            <a:r>
              <a:rPr lang="de-DE" sz="1600" dirty="0" smtClean="0">
                <a:solidFill>
                  <a:schemeClr val="bg1"/>
                </a:solidFill>
                <a:latin typeface="+mn-lt"/>
              </a:rPr>
              <a:t> </a:t>
            </a:r>
            <a:r>
              <a:rPr lang="de-DE" sz="1600" dirty="0" smtClean="0">
                <a:solidFill>
                  <a:schemeClr val="accent6"/>
                </a:solidFill>
                <a:latin typeface="+mn-lt"/>
              </a:rPr>
              <a:t>gemeinsame Ziel </a:t>
            </a:r>
            <a:r>
              <a:rPr lang="de-DE" sz="1600" dirty="0" smtClean="0">
                <a:solidFill>
                  <a:srgbClr val="FF0000"/>
                </a:solidFill>
                <a:latin typeface="+mn-lt"/>
              </a:rPr>
              <a:t>haben</a:t>
            </a:r>
            <a:r>
              <a:rPr lang="de-DE" sz="1600" dirty="0" smtClean="0">
                <a:solidFill>
                  <a:schemeClr val="bg1"/>
                </a:solidFill>
                <a:latin typeface="+mn-lt"/>
              </a:rPr>
              <a:t>, </a:t>
            </a:r>
            <a:r>
              <a:rPr lang="de-DE" sz="1600" dirty="0">
                <a:solidFill>
                  <a:schemeClr val="accent6"/>
                </a:solidFill>
                <a:latin typeface="+mn-lt"/>
              </a:rPr>
              <a:t>die </a:t>
            </a:r>
            <a:r>
              <a:rPr lang="de-DE" sz="1600" dirty="0" smtClean="0">
                <a:solidFill>
                  <a:schemeClr val="accent6"/>
                </a:solidFill>
                <a:latin typeface="+mn-lt"/>
              </a:rPr>
              <a:t>Ergebnisse der </a:t>
            </a:r>
            <a:r>
              <a:rPr lang="de-DE" sz="1600" dirty="0">
                <a:solidFill>
                  <a:schemeClr val="accent6"/>
                </a:solidFill>
                <a:latin typeface="+mn-lt"/>
              </a:rPr>
              <a:t>maximalen Nutzen für den </a:t>
            </a:r>
            <a:r>
              <a:rPr lang="de-DE" sz="1600" dirty="0" smtClean="0">
                <a:solidFill>
                  <a:schemeClr val="accent6"/>
                </a:solidFill>
                <a:latin typeface="+mn-lt"/>
              </a:rPr>
              <a:t>Benutzer </a:t>
            </a:r>
            <a:r>
              <a:rPr lang="de-DE" sz="1600" dirty="0" smtClean="0">
                <a:solidFill>
                  <a:srgbClr val="FF0000"/>
                </a:solidFill>
                <a:latin typeface="+mn-lt"/>
              </a:rPr>
              <a:t>zu liefern</a:t>
            </a:r>
            <a:r>
              <a:rPr lang="de-DE" sz="1600" dirty="0" smtClean="0">
                <a:solidFill>
                  <a:schemeClr val="bg1"/>
                </a:solidFill>
                <a:latin typeface="+mn-lt"/>
              </a:rPr>
              <a:t>.</a:t>
            </a:r>
            <a:endParaRPr lang="en-US" sz="1600" dirty="0">
              <a:solidFill>
                <a:schemeClr val="bg1"/>
              </a:solidFill>
              <a:latin typeface="+mn-lt"/>
            </a:endParaRPr>
          </a:p>
        </p:txBody>
      </p:sp>
      <p:sp>
        <p:nvSpPr>
          <p:cNvPr id="7" name="TextBox 6"/>
          <p:cNvSpPr txBox="1"/>
          <p:nvPr/>
        </p:nvSpPr>
        <p:spPr>
          <a:xfrm>
            <a:off x="4264760" y="3505810"/>
            <a:ext cx="614480" cy="1015663"/>
          </a:xfrm>
          <a:prstGeom prst="rect">
            <a:avLst/>
          </a:prstGeom>
          <a:noFill/>
        </p:spPr>
        <p:txBody>
          <a:bodyPr wrap="square" rtlCol="0">
            <a:spAutoFit/>
          </a:bodyPr>
          <a:lstStyle/>
          <a:p>
            <a:r>
              <a:rPr lang="en-US" sz="6000" b="1" dirty="0" smtClean="0">
                <a:latin typeface="cmsy10"/>
              </a:rPr>
              <a:t>Á</a:t>
            </a:r>
            <a:endParaRPr lang="en-US" b="1" dirty="0"/>
          </a:p>
        </p:txBody>
      </p:sp>
      <p:sp>
        <p:nvSpPr>
          <p:cNvPr id="8" name="TextBox 7"/>
          <p:cNvSpPr txBox="1"/>
          <p:nvPr/>
        </p:nvSpPr>
        <p:spPr>
          <a:xfrm>
            <a:off x="1422790" y="1455874"/>
            <a:ext cx="806505" cy="584775"/>
          </a:xfrm>
          <a:prstGeom prst="rect">
            <a:avLst/>
          </a:prstGeom>
          <a:noFill/>
        </p:spPr>
        <p:txBody>
          <a:bodyPr wrap="square" rtlCol="0">
            <a:spAutoFit/>
          </a:bodyPr>
          <a:lstStyle/>
          <a:p>
            <a:r>
              <a:rPr lang="en-US" sz="3200" dirty="0" err="1" smtClean="0">
                <a:latin typeface="Calibri"/>
              </a:rPr>
              <a:t>x</a:t>
            </a:r>
            <a:r>
              <a:rPr lang="en-US" sz="3200" baseline="-25000" dirty="0" err="1" smtClean="0">
                <a:latin typeface="Times New Roman"/>
              </a:rPr>
              <a:t>t</a:t>
            </a:r>
            <a:endParaRPr lang="en-US" baseline="-25000" dirty="0">
              <a:latin typeface="Times New Roman"/>
            </a:endParaRPr>
          </a:p>
        </p:txBody>
      </p:sp>
      <p:sp>
        <p:nvSpPr>
          <p:cNvPr id="9" name="TextBox 8"/>
          <p:cNvSpPr txBox="1"/>
          <p:nvPr/>
        </p:nvSpPr>
        <p:spPr>
          <a:xfrm>
            <a:off x="1805" y="3048266"/>
            <a:ext cx="806505" cy="584775"/>
          </a:xfrm>
          <a:prstGeom prst="rect">
            <a:avLst/>
          </a:prstGeom>
          <a:noFill/>
        </p:spPr>
        <p:txBody>
          <a:bodyPr wrap="square" rtlCol="0">
            <a:spAutoFit/>
          </a:bodyPr>
          <a:lstStyle/>
          <a:p>
            <a:r>
              <a:rPr lang="cy-GB" sz="3200" dirty="0">
                <a:latin typeface="+mn-lt"/>
              </a:rPr>
              <a:t>y</a:t>
            </a:r>
            <a:r>
              <a:rPr lang="en-US" sz="3200" baseline="-25000" dirty="0" smtClean="0">
                <a:latin typeface="+mn-lt"/>
              </a:rPr>
              <a:t>t</a:t>
            </a:r>
            <a:endParaRPr lang="en-US" baseline="-25000" dirty="0">
              <a:latin typeface="+mn-lt"/>
            </a:endParaRPr>
          </a:p>
        </p:txBody>
      </p:sp>
      <p:sp>
        <p:nvSpPr>
          <p:cNvPr id="10" name="TextBox 9"/>
          <p:cNvSpPr txBox="1"/>
          <p:nvPr/>
        </p:nvSpPr>
        <p:spPr>
          <a:xfrm>
            <a:off x="8412500" y="3063808"/>
            <a:ext cx="806505" cy="584775"/>
          </a:xfrm>
          <a:prstGeom prst="rect">
            <a:avLst/>
          </a:prstGeom>
          <a:noFill/>
        </p:spPr>
        <p:txBody>
          <a:bodyPr wrap="square" rtlCol="0">
            <a:spAutoFit/>
          </a:bodyPr>
          <a:lstStyle/>
          <a:p>
            <a:r>
              <a:rPr lang="az-Cyrl-AZ" sz="3200" dirty="0" smtClean="0">
                <a:latin typeface="+mn-lt"/>
              </a:rPr>
              <a:t>ӯ</a:t>
            </a:r>
            <a:r>
              <a:rPr lang="cy-GB" sz="3200" baseline="-25000" dirty="0" smtClean="0">
                <a:latin typeface="+mn-lt"/>
              </a:rPr>
              <a:t>t</a:t>
            </a:r>
            <a:endParaRPr lang="en-US" baseline="-25000" dirty="0">
              <a:latin typeface="+mn-lt"/>
            </a:endParaRPr>
          </a:p>
        </p:txBody>
      </p:sp>
    </p:spTree>
    <p:extLst>
      <p:ext uri="{BB962C8B-B14F-4D97-AF65-F5344CB8AC3E}">
        <p14:creationId xmlns:p14="http://schemas.microsoft.com/office/powerpoint/2010/main" val="16446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Coactive Learning Model</a:t>
            </a:r>
            <a:endParaRPr lang="en-US" dirty="0"/>
          </a:p>
        </p:txBody>
      </p:sp>
      <p:sp>
        <p:nvSpPr>
          <p:cNvPr id="3" name="Content Placeholder 2"/>
          <p:cNvSpPr>
            <a:spLocks noGrp="1"/>
          </p:cNvSpPr>
          <p:nvPr>
            <p:ph idx="1"/>
          </p:nvPr>
        </p:nvSpPr>
        <p:spPr>
          <a:xfrm>
            <a:off x="609599" y="1470368"/>
            <a:ext cx="8148545" cy="5261461"/>
          </a:xfrm>
        </p:spPr>
        <p:txBody>
          <a:bodyPr>
            <a:normAutofit fontScale="77500" lnSpcReduction="20000"/>
          </a:bodyPr>
          <a:lstStyle/>
          <a:p>
            <a:r>
              <a:rPr lang="en-US" dirty="0" smtClean="0"/>
              <a:t>Unknown Utility Function: U(</a:t>
            </a:r>
            <a:r>
              <a:rPr lang="en-US" dirty="0" err="1" smtClean="0"/>
              <a:t>y|x</a:t>
            </a:r>
            <a:r>
              <a:rPr lang="en-US" dirty="0" smtClean="0"/>
              <a:t>)</a:t>
            </a:r>
          </a:p>
          <a:p>
            <a:pPr lvl="1"/>
            <a:r>
              <a:rPr lang="en-US" dirty="0" err="1" smtClean="0"/>
              <a:t>Boundedly</a:t>
            </a:r>
            <a:r>
              <a:rPr lang="en-US" dirty="0" smtClean="0"/>
              <a:t> rational user</a:t>
            </a:r>
          </a:p>
          <a:p>
            <a:pPr marL="457200" lvl="1" indent="0">
              <a:buNone/>
            </a:pPr>
            <a:endParaRPr lang="en-US" dirty="0" smtClean="0"/>
          </a:p>
          <a:p>
            <a:r>
              <a:rPr lang="en-US" dirty="0"/>
              <a:t>Algorithm/User Interaction</a:t>
            </a:r>
            <a:r>
              <a:rPr lang="en-US" dirty="0" smtClean="0"/>
              <a:t>:</a:t>
            </a:r>
          </a:p>
          <a:p>
            <a:pPr lvl="1"/>
            <a:r>
              <a:rPr lang="en-US" dirty="0" smtClean="0"/>
              <a:t>LOOP FOREVER</a:t>
            </a:r>
          </a:p>
          <a:p>
            <a:pPr lvl="2"/>
            <a:r>
              <a:rPr lang="en-US" sz="2800" dirty="0" smtClean="0"/>
              <a:t>Observe context x (e.g. query)</a:t>
            </a:r>
          </a:p>
          <a:p>
            <a:pPr lvl="2"/>
            <a:r>
              <a:rPr lang="en-US" sz="2800" dirty="0" smtClean="0"/>
              <a:t>Learning algorithm presents </a:t>
            </a:r>
            <a:r>
              <a:rPr lang="cy-GB" sz="2800" dirty="0"/>
              <a:t>y</a:t>
            </a:r>
            <a:r>
              <a:rPr lang="en-US" sz="2800" dirty="0" smtClean="0"/>
              <a:t> (e.g. ranking)</a:t>
            </a:r>
          </a:p>
          <a:p>
            <a:pPr lvl="2"/>
            <a:r>
              <a:rPr lang="en-US" sz="2800" dirty="0" smtClean="0"/>
              <a:t>User returns </a:t>
            </a:r>
            <a:r>
              <a:rPr lang="az-Cyrl-AZ" sz="2800" dirty="0" smtClean="0"/>
              <a:t>ӯ</a:t>
            </a:r>
            <a:r>
              <a:rPr lang="en-US" sz="2800" dirty="0" smtClean="0"/>
              <a:t> with U(</a:t>
            </a:r>
            <a:r>
              <a:rPr lang="az-Cyrl-AZ" sz="2800" dirty="0" smtClean="0"/>
              <a:t>ӯ</a:t>
            </a:r>
            <a:r>
              <a:rPr lang="en-US" sz="2800" dirty="0" smtClean="0"/>
              <a:t>|x) &gt; U(</a:t>
            </a:r>
            <a:r>
              <a:rPr lang="cy-GB" sz="2800" dirty="0"/>
              <a:t>y</a:t>
            </a:r>
            <a:r>
              <a:rPr lang="cy-GB" sz="2800" dirty="0" smtClean="0"/>
              <a:t>|x</a:t>
            </a:r>
            <a:r>
              <a:rPr lang="en-US" sz="2800" dirty="0" smtClean="0"/>
              <a:t>) </a:t>
            </a:r>
          </a:p>
          <a:p>
            <a:pPr lvl="2"/>
            <a:r>
              <a:rPr lang="en-US" sz="2800" dirty="0" smtClean="0"/>
              <a:t>Regret = Regret + [ U(y*|x) – U(</a:t>
            </a:r>
            <a:r>
              <a:rPr lang="cy-GB" sz="2800" dirty="0"/>
              <a:t>y</a:t>
            </a:r>
            <a:r>
              <a:rPr lang="cy-GB" sz="2800" dirty="0" smtClean="0"/>
              <a:t>|x</a:t>
            </a:r>
            <a:r>
              <a:rPr lang="en-US" sz="2800" dirty="0" smtClean="0"/>
              <a:t>) ]</a:t>
            </a:r>
          </a:p>
          <a:p>
            <a:pPr lvl="2"/>
            <a:endParaRPr lang="en-US" sz="2800" dirty="0" smtClean="0"/>
          </a:p>
          <a:p>
            <a:r>
              <a:rPr lang="en-US" dirty="0" smtClean="0"/>
              <a:t>Relationship to other online learning models</a:t>
            </a:r>
          </a:p>
          <a:p>
            <a:pPr lvl="1"/>
            <a:r>
              <a:rPr lang="en-US" dirty="0" smtClean="0"/>
              <a:t>Expert setting: receive U(</a:t>
            </a:r>
            <a:r>
              <a:rPr lang="en-US" dirty="0" err="1" smtClean="0"/>
              <a:t>y|x</a:t>
            </a:r>
            <a:r>
              <a:rPr lang="en-US" dirty="0" smtClean="0"/>
              <a:t>) for all y</a:t>
            </a:r>
          </a:p>
          <a:p>
            <a:pPr lvl="1"/>
            <a:r>
              <a:rPr lang="en-US" dirty="0" smtClean="0"/>
              <a:t>Bandit setting: receive U(</a:t>
            </a:r>
            <a:r>
              <a:rPr lang="en-US" dirty="0" err="1" smtClean="0"/>
              <a:t>y|x</a:t>
            </a:r>
            <a:r>
              <a:rPr lang="en-US" dirty="0" smtClean="0"/>
              <a:t>) only for selected y</a:t>
            </a:r>
          </a:p>
          <a:p>
            <a:pPr lvl="1"/>
            <a:r>
              <a:rPr lang="en-US" dirty="0" smtClean="0"/>
              <a:t>Dueling bandits: for selected y and </a:t>
            </a:r>
            <a:r>
              <a:rPr lang="az-Cyrl-AZ" dirty="0"/>
              <a:t>ӯ</a:t>
            </a:r>
            <a:r>
              <a:rPr lang="en-US" dirty="0" smtClean="0"/>
              <a:t>, receive </a:t>
            </a:r>
            <a:r>
              <a:rPr lang="en-US" dirty="0"/>
              <a:t>U(</a:t>
            </a:r>
            <a:r>
              <a:rPr lang="az-Cyrl-AZ" dirty="0"/>
              <a:t>ӯ</a:t>
            </a:r>
            <a:r>
              <a:rPr lang="en-US" dirty="0"/>
              <a:t>|x) &gt; </a:t>
            </a:r>
            <a:r>
              <a:rPr lang="en-US" dirty="0" smtClean="0"/>
              <a:t>U(</a:t>
            </a:r>
            <a:r>
              <a:rPr lang="cy-GB" dirty="0"/>
              <a:t>y</a:t>
            </a:r>
            <a:r>
              <a:rPr lang="cy-GB" dirty="0" smtClean="0"/>
              <a:t>|x</a:t>
            </a:r>
            <a:r>
              <a:rPr lang="en-US" dirty="0" smtClean="0"/>
              <a:t>)</a:t>
            </a:r>
          </a:p>
          <a:p>
            <a:pPr lvl="1"/>
            <a:r>
              <a:rPr lang="en-US" dirty="0" smtClean="0"/>
              <a:t>Coactive setting: for selected y, receive </a:t>
            </a:r>
            <a:r>
              <a:rPr lang="az-Cyrl-AZ" dirty="0"/>
              <a:t>ӯ</a:t>
            </a:r>
            <a:r>
              <a:rPr lang="en-US" dirty="0" smtClean="0"/>
              <a:t> with U(</a:t>
            </a:r>
            <a:r>
              <a:rPr lang="az-Cyrl-AZ" dirty="0" smtClean="0"/>
              <a:t>ӯ</a:t>
            </a:r>
            <a:r>
              <a:rPr lang="en-US" dirty="0" smtClean="0"/>
              <a:t>|x) &gt; U(</a:t>
            </a:r>
            <a:r>
              <a:rPr lang="cy-GB" dirty="0"/>
              <a:t>y</a:t>
            </a:r>
            <a:r>
              <a:rPr lang="cy-GB" dirty="0" smtClean="0"/>
              <a:t>|x</a:t>
            </a:r>
            <a:r>
              <a:rPr lang="en-US" dirty="0" smtClean="0"/>
              <a:t>)</a:t>
            </a:r>
          </a:p>
          <a:p>
            <a:pPr lvl="1"/>
            <a:endParaRPr lang="en-US" dirty="0" smtClean="0"/>
          </a:p>
        </p:txBody>
      </p:sp>
      <p:sp>
        <p:nvSpPr>
          <p:cNvPr id="4" name="Oval Callout 3"/>
          <p:cNvSpPr/>
          <p:nvPr/>
        </p:nvSpPr>
        <p:spPr>
          <a:xfrm>
            <a:off x="6031390" y="4403105"/>
            <a:ext cx="3074204" cy="677310"/>
          </a:xfrm>
          <a:prstGeom prst="wedgeEllipseCallout">
            <a:avLst>
              <a:gd name="adj1" fmla="val -100472"/>
              <a:gd name="adj2" fmla="val -35899"/>
            </a:avLst>
          </a:prstGeom>
          <a:solidFill>
            <a:schemeClr val="accent5">
              <a:lumMod val="9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800" dirty="0" smtClean="0">
                <a:solidFill>
                  <a:srgbClr val="008000"/>
                </a:solidFill>
              </a:rPr>
              <a:t>Optimal </a:t>
            </a:r>
            <a:r>
              <a:rPr lang="en-US" sz="1800" dirty="0">
                <a:solidFill>
                  <a:srgbClr val="008000"/>
                </a:solidFill>
              </a:rPr>
              <a:t>prediction y*=</a:t>
            </a:r>
            <a:r>
              <a:rPr lang="en-US" sz="1800" dirty="0" err="1" smtClean="0">
                <a:solidFill>
                  <a:srgbClr val="008000"/>
                </a:solidFill>
                <a:latin typeface="Calibri"/>
              </a:rPr>
              <a:t>argmax</a:t>
            </a:r>
            <a:r>
              <a:rPr lang="en-US" sz="1800" baseline="-25000" dirty="0" err="1" smtClean="0">
                <a:solidFill>
                  <a:srgbClr val="008000"/>
                </a:solidFill>
                <a:latin typeface="Calibri"/>
              </a:rPr>
              <a:t>y</a:t>
            </a:r>
            <a:r>
              <a:rPr lang="en-US" sz="1800" dirty="0" smtClean="0">
                <a:solidFill>
                  <a:srgbClr val="008000"/>
                </a:solidFill>
              </a:rPr>
              <a:t> </a:t>
            </a:r>
            <a:r>
              <a:rPr lang="en-US" sz="1800" dirty="0">
                <a:solidFill>
                  <a:srgbClr val="008000"/>
                </a:solidFill>
              </a:rPr>
              <a:t>{ U(</a:t>
            </a:r>
            <a:r>
              <a:rPr lang="en-US" sz="1800" dirty="0" err="1">
                <a:solidFill>
                  <a:srgbClr val="008000"/>
                </a:solidFill>
              </a:rPr>
              <a:t>x,y</a:t>
            </a:r>
            <a:r>
              <a:rPr lang="en-US" sz="1800" dirty="0">
                <a:solidFill>
                  <a:srgbClr val="008000"/>
                </a:solidFill>
              </a:rPr>
              <a:t>) </a:t>
            </a:r>
            <a:r>
              <a:rPr lang="en-US" sz="1800" dirty="0" smtClean="0">
                <a:solidFill>
                  <a:srgbClr val="008000"/>
                </a:solidFill>
              </a:rPr>
              <a:t>}</a:t>
            </a:r>
            <a:endParaRPr lang="en-US" sz="1800" dirty="0">
              <a:solidFill>
                <a:srgbClr val="008000"/>
              </a:solidFill>
            </a:endParaRPr>
          </a:p>
        </p:txBody>
      </p:sp>
      <p:sp>
        <p:nvSpPr>
          <p:cNvPr id="5" name="Oval Callout 4"/>
          <p:cNvSpPr/>
          <p:nvPr/>
        </p:nvSpPr>
        <p:spPr>
          <a:xfrm>
            <a:off x="6953111" y="3390595"/>
            <a:ext cx="1920249" cy="729695"/>
          </a:xfrm>
          <a:prstGeom prst="wedgeEllipseCallout">
            <a:avLst>
              <a:gd name="adj1" fmla="val -99192"/>
              <a:gd name="adj2" fmla="val 77075"/>
            </a:avLst>
          </a:prstGeom>
          <a:solidFill>
            <a:schemeClr val="accent5">
              <a:lumMod val="9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800" dirty="0" smtClean="0">
                <a:solidFill>
                  <a:srgbClr val="008000"/>
                </a:solidFill>
              </a:rPr>
              <a:t>Loss for prediction </a:t>
            </a:r>
            <a:r>
              <a:rPr lang="cy-GB" sz="1800" dirty="0" smtClean="0">
                <a:solidFill>
                  <a:srgbClr val="008000"/>
                </a:solidFill>
              </a:rPr>
              <a:t>ŷ</a:t>
            </a:r>
            <a:endParaRPr lang="en-US" sz="1800" dirty="0">
              <a:solidFill>
                <a:srgbClr val="008000"/>
              </a:solidFill>
            </a:endParaRPr>
          </a:p>
        </p:txBody>
      </p:sp>
      <p:sp>
        <p:nvSpPr>
          <p:cNvPr id="6" name="Oval Callout 5"/>
          <p:cNvSpPr/>
          <p:nvPr/>
        </p:nvSpPr>
        <p:spPr>
          <a:xfrm>
            <a:off x="5455314" y="2392065"/>
            <a:ext cx="2918781" cy="844910"/>
          </a:xfrm>
          <a:prstGeom prst="wedgeEllipseCallout">
            <a:avLst>
              <a:gd name="adj1" fmla="val -153304"/>
              <a:gd name="adj2" fmla="val 175414"/>
            </a:avLst>
          </a:prstGeom>
          <a:solidFill>
            <a:schemeClr val="accent5">
              <a:lumMod val="9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wrap="none" lIns="274320" rIns="0" rtlCol="0" anchor="ctr"/>
          <a:lstStyle/>
          <a:p>
            <a:pPr algn="l"/>
            <a:r>
              <a:rPr lang="en-US" sz="1800" dirty="0" smtClean="0">
                <a:solidFill>
                  <a:srgbClr val="008000"/>
                </a:solidFill>
              </a:rPr>
              <a:t>Never revealed:</a:t>
            </a:r>
          </a:p>
          <a:p>
            <a:pPr marL="137160" indent="-137160" algn="l">
              <a:buFont typeface="Arial" pitchFamily="34" charset="0"/>
              <a:buChar char="•"/>
            </a:pPr>
            <a:r>
              <a:rPr lang="en-US" sz="1800" dirty="0" smtClean="0">
                <a:solidFill>
                  <a:srgbClr val="008000"/>
                </a:solidFill>
              </a:rPr>
              <a:t>cardinal feedback</a:t>
            </a:r>
          </a:p>
          <a:p>
            <a:pPr marL="137160" indent="-137160" algn="l">
              <a:buFont typeface="Arial" pitchFamily="34" charset="0"/>
              <a:buChar char="•"/>
            </a:pPr>
            <a:r>
              <a:rPr lang="en-US" sz="1800" dirty="0">
                <a:solidFill>
                  <a:srgbClr val="008000"/>
                </a:solidFill>
                <a:cs typeface="Times New Roman" pitchFamily="18" charset="0"/>
              </a:rPr>
              <a:t>o</a:t>
            </a:r>
            <a:r>
              <a:rPr lang="en-US" sz="1800" dirty="0" smtClean="0">
                <a:solidFill>
                  <a:srgbClr val="008000"/>
                </a:solidFill>
                <a:cs typeface="Times New Roman" pitchFamily="18" charset="0"/>
              </a:rPr>
              <a:t>ptimal</a:t>
            </a:r>
            <a:r>
              <a:rPr lang="en-US" sz="1800" b="1" dirty="0" smtClean="0">
                <a:solidFill>
                  <a:srgbClr val="008000"/>
                </a:solidFill>
                <a:latin typeface="Times New Roman" pitchFamily="18" charset="0"/>
                <a:cs typeface="Times New Roman" pitchFamily="18" charset="0"/>
              </a:rPr>
              <a:t> </a:t>
            </a:r>
            <a:r>
              <a:rPr lang="en-US" sz="1800" dirty="0" smtClean="0">
                <a:solidFill>
                  <a:srgbClr val="008000"/>
                </a:solidFill>
                <a:cs typeface="Times New Roman" pitchFamily="18" charset="0"/>
              </a:rPr>
              <a:t>y</a:t>
            </a:r>
            <a:r>
              <a:rPr lang="en-US" sz="1800" baseline="30000" dirty="0" smtClean="0">
                <a:solidFill>
                  <a:srgbClr val="008000"/>
                </a:solidFill>
              </a:rPr>
              <a:t>*</a:t>
            </a:r>
            <a:endParaRPr lang="en-US" sz="1800" baseline="30000" dirty="0">
              <a:solidFill>
                <a:srgbClr val="008000"/>
              </a:solidFill>
            </a:endParaRPr>
          </a:p>
        </p:txBody>
      </p:sp>
    </p:spTree>
    <p:extLst>
      <p:ext uri="{BB962C8B-B14F-4D97-AF65-F5344CB8AC3E}">
        <p14:creationId xmlns:p14="http://schemas.microsoft.com/office/powerpoint/2010/main" val="183059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Preference Perceptron: Algorithm</a:t>
            </a:r>
            <a:endParaRPr lang="en-US" dirty="0"/>
          </a:p>
        </p:txBody>
      </p:sp>
      <p:sp>
        <p:nvSpPr>
          <p:cNvPr id="9" name="Content Placeholder 8"/>
          <p:cNvSpPr>
            <a:spLocks noGrp="1"/>
          </p:cNvSpPr>
          <p:nvPr>
            <p:ph idx="1"/>
          </p:nvPr>
        </p:nvSpPr>
        <p:spPr>
          <a:xfrm>
            <a:off x="609599" y="1201510"/>
            <a:ext cx="8071735" cy="5107865"/>
          </a:xfrm>
        </p:spPr>
        <p:txBody>
          <a:bodyPr>
            <a:normAutofit fontScale="85000" lnSpcReduction="10000"/>
          </a:bodyPr>
          <a:lstStyle/>
          <a:p>
            <a:r>
              <a:rPr lang="en-US" dirty="0" smtClean="0"/>
              <a:t>Model</a:t>
            </a:r>
          </a:p>
          <a:p>
            <a:pPr lvl="1"/>
            <a:r>
              <a:rPr lang="en-US" dirty="0" smtClean="0"/>
              <a:t>Linear model of user utility: U(</a:t>
            </a:r>
            <a:r>
              <a:rPr lang="en-US" dirty="0" err="1" smtClean="0"/>
              <a:t>y|x</a:t>
            </a:r>
            <a:r>
              <a:rPr lang="en-US" dirty="0" smtClean="0"/>
              <a:t>) = </a:t>
            </a:r>
            <a:r>
              <a:rPr lang="en-US" dirty="0" err="1" smtClean="0"/>
              <a:t>w</a:t>
            </a:r>
            <a:r>
              <a:rPr lang="en-US" baseline="30000" dirty="0" err="1" smtClean="0"/>
              <a:t>T</a:t>
            </a:r>
            <a:r>
              <a:rPr lang="en-US" baseline="30000" dirty="0" smtClean="0"/>
              <a:t> </a:t>
            </a:r>
            <a:r>
              <a:rPr lang="en-US" dirty="0" smtClean="0">
                <a:latin typeface="cmmi10"/>
              </a:rPr>
              <a:t>Á</a:t>
            </a:r>
            <a:r>
              <a:rPr lang="en-US" dirty="0" smtClean="0"/>
              <a:t>(</a:t>
            </a:r>
            <a:r>
              <a:rPr lang="en-US" dirty="0" err="1" smtClean="0"/>
              <a:t>x,y</a:t>
            </a:r>
            <a:r>
              <a:rPr lang="en-US" dirty="0" smtClean="0"/>
              <a:t>) </a:t>
            </a:r>
          </a:p>
          <a:p>
            <a:r>
              <a:rPr lang="en-US" dirty="0" smtClean="0"/>
              <a:t>Algorithm</a:t>
            </a:r>
            <a:endParaRPr lang="en-US" dirty="0"/>
          </a:p>
          <a:p>
            <a:pPr lvl="2"/>
            <a:r>
              <a:rPr lang="en-US" dirty="0" smtClean="0"/>
              <a:t>Set w</a:t>
            </a:r>
            <a:r>
              <a:rPr lang="en-US" baseline="-25000" dirty="0" smtClean="0"/>
              <a:t>1</a:t>
            </a:r>
            <a:r>
              <a:rPr lang="en-US" dirty="0" smtClean="0"/>
              <a:t> = 0</a:t>
            </a:r>
            <a:endParaRPr lang="en-US" dirty="0"/>
          </a:p>
          <a:p>
            <a:pPr lvl="2"/>
            <a:r>
              <a:rPr lang="en-US" dirty="0" smtClean="0"/>
              <a:t>FOR t = 1 TO T DO</a:t>
            </a:r>
            <a:endParaRPr lang="en-US" dirty="0"/>
          </a:p>
          <a:p>
            <a:pPr lvl="3"/>
            <a:r>
              <a:rPr lang="en-US" sz="2400" dirty="0" smtClean="0"/>
              <a:t>Observe </a:t>
            </a:r>
            <a:r>
              <a:rPr lang="en-US" sz="2400" dirty="0" err="1" smtClean="0"/>
              <a:t>x</a:t>
            </a:r>
            <a:r>
              <a:rPr lang="en-US" sz="2400" baseline="-25000" dirty="0" err="1" smtClean="0"/>
              <a:t>t</a:t>
            </a:r>
            <a:endParaRPr lang="en-US" sz="2400" baseline="-25000" dirty="0" smtClean="0"/>
          </a:p>
          <a:p>
            <a:pPr lvl="3"/>
            <a:r>
              <a:rPr lang="en-US" sz="2400" dirty="0" smtClean="0"/>
              <a:t>Present </a:t>
            </a:r>
            <a:r>
              <a:rPr lang="en-US" sz="2400" dirty="0" err="1" smtClean="0"/>
              <a:t>y</a:t>
            </a:r>
            <a:r>
              <a:rPr lang="en-US" sz="2400" baseline="-25000" dirty="0" err="1" smtClean="0"/>
              <a:t>t</a:t>
            </a:r>
            <a:r>
              <a:rPr lang="en-US" sz="2400" dirty="0" smtClean="0"/>
              <a:t> = </a:t>
            </a:r>
            <a:r>
              <a:rPr lang="en-US" sz="2400" dirty="0" err="1" smtClean="0"/>
              <a:t>argmax</a:t>
            </a:r>
            <a:r>
              <a:rPr lang="en-US" sz="2400" baseline="-25000" dirty="0" err="1" smtClean="0"/>
              <a:t>y</a:t>
            </a:r>
            <a:r>
              <a:rPr lang="en-US" sz="2400" dirty="0" smtClean="0"/>
              <a:t> { </a:t>
            </a:r>
            <a:r>
              <a:rPr lang="en-US" sz="2400" dirty="0" err="1" smtClean="0"/>
              <a:t>w</a:t>
            </a:r>
            <a:r>
              <a:rPr lang="en-US" sz="2400" baseline="-25000" dirty="0" err="1" smtClean="0"/>
              <a:t>t</a:t>
            </a:r>
            <a:r>
              <a:rPr lang="en-US" sz="2400" baseline="30000" dirty="0" err="1" smtClean="0"/>
              <a:t>T</a:t>
            </a:r>
            <a:r>
              <a:rPr lang="en-US" sz="2400" baseline="30000" dirty="0" smtClean="0"/>
              <a:t> </a:t>
            </a:r>
            <a:r>
              <a:rPr lang="en-US" sz="2400" dirty="0">
                <a:sym typeface="Symbol"/>
              </a:rPr>
              <a:t></a:t>
            </a:r>
            <a:r>
              <a:rPr lang="en-US" sz="2400" dirty="0" smtClean="0"/>
              <a:t>(</a:t>
            </a:r>
            <a:r>
              <a:rPr lang="en-US" sz="2400" dirty="0" err="1" smtClean="0"/>
              <a:t>x</a:t>
            </a:r>
            <a:r>
              <a:rPr lang="en-US" sz="2400" baseline="-25000" dirty="0" err="1" smtClean="0"/>
              <a:t>t</a:t>
            </a:r>
            <a:r>
              <a:rPr lang="en-US" sz="2400" dirty="0" err="1" smtClean="0"/>
              <a:t>,y</a:t>
            </a:r>
            <a:r>
              <a:rPr lang="en-US" sz="2400" dirty="0" smtClean="0"/>
              <a:t>) }</a:t>
            </a:r>
            <a:endParaRPr lang="en-US" sz="2400" dirty="0"/>
          </a:p>
          <a:p>
            <a:pPr lvl="3"/>
            <a:r>
              <a:rPr lang="en-US" sz="2400" dirty="0" smtClean="0"/>
              <a:t>Obtain feedback </a:t>
            </a:r>
            <a:r>
              <a:rPr lang="az-Cyrl-AZ" sz="2400" dirty="0" smtClean="0"/>
              <a:t>ӯ</a:t>
            </a:r>
            <a:r>
              <a:rPr lang="en-US" sz="2400" b="1" baseline="-25000" dirty="0" smtClean="0"/>
              <a:t>t</a:t>
            </a:r>
            <a:endParaRPr lang="en-US" sz="2400" dirty="0" smtClean="0"/>
          </a:p>
          <a:p>
            <a:pPr lvl="3"/>
            <a:r>
              <a:rPr lang="en-US" sz="2400" dirty="0" smtClean="0"/>
              <a:t>Update w</a:t>
            </a:r>
            <a:r>
              <a:rPr lang="en-US" sz="2400" baseline="-25000" dirty="0" smtClean="0"/>
              <a:t>t+1</a:t>
            </a:r>
            <a:r>
              <a:rPr lang="en-US" sz="2400" dirty="0" smtClean="0"/>
              <a:t> = w</a:t>
            </a:r>
            <a:r>
              <a:rPr lang="en-US" sz="2400" baseline="-25000" dirty="0" smtClean="0"/>
              <a:t>t</a:t>
            </a:r>
            <a:r>
              <a:rPr lang="en-US" sz="2400" dirty="0" smtClean="0"/>
              <a:t> + </a:t>
            </a:r>
            <a:r>
              <a:rPr lang="en-US" sz="2400" dirty="0" smtClean="0">
                <a:sym typeface="Symbol"/>
              </a:rPr>
              <a:t></a:t>
            </a:r>
            <a:r>
              <a:rPr lang="en-US" sz="2400" dirty="0" smtClean="0"/>
              <a:t>(</a:t>
            </a:r>
            <a:r>
              <a:rPr lang="en-US" sz="2400" dirty="0" err="1" smtClean="0"/>
              <a:t>x</a:t>
            </a:r>
            <a:r>
              <a:rPr lang="en-US" sz="2400" baseline="-25000" dirty="0" err="1" smtClean="0"/>
              <a:t>t</a:t>
            </a:r>
            <a:r>
              <a:rPr lang="en-US" sz="2400" dirty="0" smtClean="0"/>
              <a:t>,</a:t>
            </a:r>
            <a:r>
              <a:rPr lang="az-Cyrl-AZ" sz="2400" dirty="0" smtClean="0"/>
              <a:t>ӯ</a:t>
            </a:r>
            <a:r>
              <a:rPr lang="en-US" sz="2400" b="1" baseline="-25000" dirty="0" smtClean="0"/>
              <a:t>t</a:t>
            </a:r>
            <a:r>
              <a:rPr lang="en-US" sz="2400" dirty="0" smtClean="0"/>
              <a:t>) - </a:t>
            </a:r>
            <a:r>
              <a:rPr lang="en-US" sz="2400" dirty="0" smtClean="0">
                <a:sym typeface="Symbol"/>
              </a:rPr>
              <a:t></a:t>
            </a:r>
            <a:r>
              <a:rPr lang="en-US" sz="2400" dirty="0" smtClean="0"/>
              <a:t>(</a:t>
            </a:r>
            <a:r>
              <a:rPr lang="en-US" sz="2400" dirty="0" err="1" smtClean="0"/>
              <a:t>x</a:t>
            </a:r>
            <a:r>
              <a:rPr lang="en-US" sz="2400" b="1" baseline="-25000" dirty="0" err="1" smtClean="0"/>
              <a:t>t</a:t>
            </a:r>
            <a:r>
              <a:rPr lang="en-US" sz="2400" dirty="0" err="1" smtClean="0"/>
              <a:t>,y</a:t>
            </a:r>
            <a:r>
              <a:rPr lang="en-US" sz="2400" b="1" baseline="-25000" dirty="0" err="1" smtClean="0"/>
              <a:t>t</a:t>
            </a:r>
            <a:r>
              <a:rPr lang="en-US" sz="2400" dirty="0" smtClean="0"/>
              <a:t>)</a:t>
            </a:r>
          </a:p>
          <a:p>
            <a:r>
              <a:rPr lang="en-US" dirty="0" smtClean="0"/>
              <a:t>This may look similar to a multi-class </a:t>
            </a:r>
            <a:r>
              <a:rPr lang="en-US" dirty="0" err="1" smtClean="0"/>
              <a:t>Perceptron</a:t>
            </a:r>
            <a:r>
              <a:rPr lang="en-US" dirty="0" smtClean="0"/>
              <a:t>, but</a:t>
            </a:r>
          </a:p>
          <a:p>
            <a:pPr lvl="1"/>
            <a:r>
              <a:rPr lang="en-US" dirty="0" smtClean="0"/>
              <a:t>Feedback </a:t>
            </a:r>
            <a:r>
              <a:rPr lang="az-Cyrl-AZ" dirty="0" smtClean="0"/>
              <a:t>ӯ</a:t>
            </a:r>
            <a:r>
              <a:rPr lang="en-US" baseline="-25000" dirty="0"/>
              <a:t>t</a:t>
            </a:r>
            <a:r>
              <a:rPr lang="en-US" dirty="0" smtClean="0"/>
              <a:t> is different (not get the correct class label)</a:t>
            </a:r>
          </a:p>
          <a:p>
            <a:pPr lvl="1"/>
            <a:r>
              <a:rPr lang="en-US" dirty="0" smtClean="0"/>
              <a:t>Regret is different (misclassifications vs. utility difference)</a:t>
            </a:r>
          </a:p>
          <a:p>
            <a:endParaRPr lang="en-US" dirty="0"/>
          </a:p>
        </p:txBody>
      </p:sp>
      <p:pic>
        <p:nvPicPr>
          <p:cNvPr id="4" name="Picture 3" descr="txp_fig.png"/>
          <p:cNvPicPr>
            <a:picLocks noChangeAspect="1"/>
          </p:cNvPicPr>
          <p:nvPr>
            <p:custDataLst>
              <p:tags r:id="rId1"/>
            </p:custDataLst>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304635" y="5771705"/>
            <a:ext cx="2826554" cy="694395"/>
          </a:xfrm>
          <a:prstGeom prst="rect">
            <a:avLst/>
          </a:prstGeom>
          <a:solidFill>
            <a:schemeClr val="bg1"/>
          </a:solidFill>
          <a:ln/>
          <a:effectLst/>
          <a:extLs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6" name="TextBox 5"/>
          <p:cNvSpPr txBox="1"/>
          <p:nvPr/>
        </p:nvSpPr>
        <p:spPr>
          <a:xfrm flipH="1">
            <a:off x="6761085" y="6346208"/>
            <a:ext cx="2205517" cy="276999"/>
          </a:xfrm>
          <a:prstGeom prst="rect">
            <a:avLst/>
          </a:prstGeom>
          <a:noFill/>
        </p:spPr>
        <p:txBody>
          <a:bodyPr wrap="square" rtlCol="0">
            <a:spAutoFit/>
          </a:bodyPr>
          <a:lstStyle/>
          <a:p>
            <a:r>
              <a:rPr lang="en-US" dirty="0" smtClean="0"/>
              <a:t>[Shivaswamy, Joachims, 2012]</a:t>
            </a:r>
            <a:endParaRPr lang="en-US" dirty="0"/>
          </a:p>
        </p:txBody>
      </p:sp>
    </p:spTree>
    <p:extLst>
      <p:ext uri="{BB962C8B-B14F-4D97-AF65-F5344CB8AC3E}">
        <p14:creationId xmlns:p14="http://schemas.microsoft.com/office/powerpoint/2010/main" val="21873852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l-GR" dirty="0" smtClean="0"/>
              <a:t>α</a:t>
            </a:r>
            <a:r>
              <a:rPr lang="en-US" dirty="0" smtClean="0"/>
              <a:t>-Informative Feedback</a:t>
            </a:r>
            <a:endParaRPr lang="en-US" dirty="0"/>
          </a:p>
        </p:txBody>
      </p:sp>
      <p:sp>
        <p:nvSpPr>
          <p:cNvPr id="30722" name="Content Placeholder 2"/>
          <p:cNvSpPr>
            <a:spLocks noGrp="1"/>
          </p:cNvSpPr>
          <p:nvPr>
            <p:ph idx="1"/>
          </p:nvPr>
        </p:nvSpPr>
        <p:spPr>
          <a:xfrm>
            <a:off x="462665" y="1600200"/>
            <a:ext cx="8229600" cy="4525963"/>
          </a:xfrm>
        </p:spPr>
        <p:txBody>
          <a:bodyPr/>
          <a:lstStyle/>
          <a:p>
            <a:pPr marL="0" indent="0">
              <a:buNone/>
            </a:pPr>
            <a:endParaRPr lang="en-US" dirty="0"/>
          </a:p>
          <a:p>
            <a:pPr marL="0" indent="0">
              <a:buNone/>
            </a:pPr>
            <a:endParaRPr lang="en-US" dirty="0" smtClean="0"/>
          </a:p>
          <a:p>
            <a:pPr marL="0" indent="0">
              <a:buNone/>
            </a:pPr>
            <a:endParaRPr lang="en-US" dirty="0"/>
          </a:p>
          <a:p>
            <a:pPr marL="0" indent="0">
              <a:buNone/>
            </a:pPr>
            <a:endParaRPr lang="en-US" sz="4400" dirty="0" smtClean="0"/>
          </a:p>
          <a:p>
            <a:r>
              <a:rPr lang="en-US" dirty="0" smtClean="0"/>
              <a:t>Definition: Strict </a:t>
            </a:r>
            <a:r>
              <a:rPr lang="en-US" dirty="0" smtClean="0">
                <a:latin typeface="cmmi10"/>
              </a:rPr>
              <a:t>®</a:t>
            </a:r>
            <a:r>
              <a:rPr lang="en-US" dirty="0" smtClean="0"/>
              <a:t>-Informative Feedback</a:t>
            </a:r>
          </a:p>
          <a:p>
            <a:endParaRPr lang="en-US" dirty="0"/>
          </a:p>
          <a:p>
            <a:r>
              <a:rPr lang="en-US" dirty="0" smtClean="0"/>
              <a:t>Definition: </a:t>
            </a:r>
            <a:r>
              <a:rPr lang="en-US" dirty="0" smtClean="0">
                <a:latin typeface="cmmi10"/>
              </a:rPr>
              <a:t>®</a:t>
            </a:r>
            <a:r>
              <a:rPr lang="en-US" dirty="0" smtClean="0"/>
              <a:t>-Informative </a:t>
            </a:r>
            <a:r>
              <a:rPr lang="en-US" dirty="0"/>
              <a:t>Feedback</a:t>
            </a:r>
          </a:p>
          <a:p>
            <a:endParaRPr lang="en-US" dirty="0"/>
          </a:p>
        </p:txBody>
      </p:sp>
      <p:cxnSp>
        <p:nvCxnSpPr>
          <p:cNvPr id="13" name="Straight Connector 12"/>
          <p:cNvCxnSpPr>
            <a:cxnSpLocks noChangeShapeType="1"/>
          </p:cNvCxnSpPr>
          <p:nvPr/>
        </p:nvCxnSpPr>
        <p:spPr bwMode="auto">
          <a:xfrm>
            <a:off x="1104900" y="2905195"/>
            <a:ext cx="6350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14" name="Straight Connector 13"/>
          <p:cNvCxnSpPr>
            <a:cxnSpLocks noChangeShapeType="1"/>
          </p:cNvCxnSpPr>
          <p:nvPr/>
        </p:nvCxnSpPr>
        <p:spPr bwMode="auto">
          <a:xfrm>
            <a:off x="1717675" y="2544832"/>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7470775" y="251399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7" name="Straight Connector 16"/>
          <p:cNvCxnSpPr>
            <a:cxnSpLocks noChangeShapeType="1"/>
          </p:cNvCxnSpPr>
          <p:nvPr/>
        </p:nvCxnSpPr>
        <p:spPr bwMode="auto">
          <a:xfrm>
            <a:off x="4251325" y="2470220"/>
            <a:ext cx="0" cy="4349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9" name="Right Arrow 18"/>
          <p:cNvSpPr>
            <a:spLocks noChangeArrowheads="1"/>
          </p:cNvSpPr>
          <p:nvPr/>
        </p:nvSpPr>
        <p:spPr bwMode="auto">
          <a:xfrm>
            <a:off x="6040438" y="2513200"/>
            <a:ext cx="1270000" cy="339725"/>
          </a:xfrm>
          <a:prstGeom prst="rightArrow">
            <a:avLst>
              <a:gd name="adj1" fmla="val 50000"/>
              <a:gd name="adj2" fmla="val 49931"/>
            </a:avLst>
          </a:prstGeom>
          <a:solidFill>
            <a:schemeClr val="accent1"/>
          </a:solidFill>
          <a:ln w="9525">
            <a:solidFill>
              <a:schemeClr val="tx1"/>
            </a:solidFill>
            <a:round/>
            <a:headEnd/>
            <a:tailEnd/>
          </a:ln>
        </p:spPr>
        <p:txBody>
          <a:bodyPr wrap="none" anchor="ctr"/>
          <a:lstStyle/>
          <a:p>
            <a:pPr algn="ctr" defTabSz="914400"/>
            <a:endParaRPr lang="en-US" sz="1200">
              <a:latin typeface="Times New Roman" charset="0"/>
            </a:endParaRPr>
          </a:p>
        </p:txBody>
      </p:sp>
      <p:sp>
        <p:nvSpPr>
          <p:cNvPr id="21" name="Left Arrow 20"/>
          <p:cNvSpPr>
            <a:spLocks noChangeArrowheads="1"/>
          </p:cNvSpPr>
          <p:nvPr/>
        </p:nvSpPr>
        <p:spPr bwMode="auto">
          <a:xfrm>
            <a:off x="4267200" y="2524313"/>
            <a:ext cx="1352550" cy="298450"/>
          </a:xfrm>
          <a:prstGeom prst="leftArrow">
            <a:avLst>
              <a:gd name="adj1" fmla="val 50000"/>
              <a:gd name="adj2" fmla="val 50145"/>
            </a:avLst>
          </a:prstGeom>
          <a:solidFill>
            <a:schemeClr val="accent1"/>
          </a:solidFill>
          <a:ln w="9525">
            <a:solidFill>
              <a:schemeClr val="tx1"/>
            </a:solidFill>
            <a:round/>
            <a:headEnd/>
            <a:tailEnd/>
          </a:ln>
        </p:spPr>
        <p:txBody>
          <a:bodyPr wrap="none" anchor="ctr"/>
          <a:lstStyle/>
          <a:p>
            <a:pPr algn="ctr" defTabSz="914400"/>
            <a:endParaRPr lang="en-US" sz="1200">
              <a:latin typeface="Times New Roman" charset="0"/>
            </a:endParaRPr>
          </a:p>
        </p:txBody>
      </p:sp>
      <p:cxnSp>
        <p:nvCxnSpPr>
          <p:cNvPr id="24" name="Straight Arrow Connector 23"/>
          <p:cNvCxnSpPr>
            <a:cxnSpLocks noChangeShapeType="1"/>
          </p:cNvCxnSpPr>
          <p:nvPr/>
        </p:nvCxnSpPr>
        <p:spPr bwMode="auto">
          <a:xfrm flipH="1">
            <a:off x="1717675" y="3267145"/>
            <a:ext cx="2376488" cy="0"/>
          </a:xfrm>
          <a:prstGeom prst="straightConnector1">
            <a:avLst/>
          </a:prstGeom>
          <a:noFill/>
          <a:ln w="19050">
            <a:solidFill>
              <a:schemeClr val="tx1"/>
            </a:solidFill>
            <a:round/>
            <a:headEnd/>
            <a:tailEnd type="arrow" w="lg" len="lg"/>
          </a:ln>
          <a:extLst>
            <a:ext uri="{909E8E84-426E-40DD-AFC4-6F175D3DCCD1}">
              <a14:hiddenFill xmlns:a14="http://schemas.microsoft.com/office/drawing/2010/main">
                <a:noFill/>
              </a14:hiddenFill>
            </a:ext>
          </a:extLst>
        </p:spPr>
      </p:cxnSp>
      <p:cxnSp>
        <p:nvCxnSpPr>
          <p:cNvPr id="25" name="Straight Arrow Connector 24"/>
          <p:cNvCxnSpPr>
            <a:cxnSpLocks noChangeShapeType="1"/>
          </p:cNvCxnSpPr>
          <p:nvPr/>
        </p:nvCxnSpPr>
        <p:spPr bwMode="auto">
          <a:xfrm flipV="1">
            <a:off x="4535488" y="3259207"/>
            <a:ext cx="2951162" cy="7938"/>
          </a:xfrm>
          <a:prstGeom prst="straightConnector1">
            <a:avLst/>
          </a:prstGeom>
          <a:noFill/>
          <a:ln w="19050">
            <a:solidFill>
              <a:schemeClr val="tx1"/>
            </a:solidFill>
            <a:round/>
            <a:headEnd/>
            <a:tailEnd type="arrow" w="lg" len="lg"/>
          </a:ln>
          <a:extLst>
            <a:ext uri="{909E8E84-426E-40DD-AFC4-6F175D3DCCD1}">
              <a14:hiddenFill xmlns:a14="http://schemas.microsoft.com/office/drawing/2010/main">
                <a:noFill/>
              </a14:hiddenFill>
            </a:ext>
          </a:extLst>
        </p:spPr>
      </p:cxnSp>
      <p:cxnSp>
        <p:nvCxnSpPr>
          <p:cNvPr id="26" name="Straight Arrow Connector 25"/>
          <p:cNvCxnSpPr>
            <a:cxnSpLocks noChangeShapeType="1"/>
          </p:cNvCxnSpPr>
          <p:nvPr/>
        </p:nvCxnSpPr>
        <p:spPr bwMode="auto">
          <a:xfrm flipH="1">
            <a:off x="1717675" y="2675007"/>
            <a:ext cx="857250" cy="20638"/>
          </a:xfrm>
          <a:prstGeom prst="straightConnector1">
            <a:avLst/>
          </a:prstGeom>
          <a:noFill/>
          <a:ln w="19050">
            <a:solidFill>
              <a:schemeClr val="tx1"/>
            </a:solidFill>
            <a:round/>
            <a:headEnd/>
            <a:tailEnd type="arrow" w="lg" len="lg"/>
          </a:ln>
          <a:extLst>
            <a:ext uri="{909E8E84-426E-40DD-AFC4-6F175D3DCCD1}">
              <a14:hiddenFill xmlns:a14="http://schemas.microsoft.com/office/drawing/2010/main">
                <a:noFill/>
              </a14:hiddenFill>
            </a:ext>
          </a:extLst>
        </p:spPr>
      </p:cxnSp>
      <p:cxnSp>
        <p:nvCxnSpPr>
          <p:cNvPr id="27" name="Straight Arrow Connector 26"/>
          <p:cNvCxnSpPr>
            <a:cxnSpLocks noChangeShapeType="1"/>
          </p:cNvCxnSpPr>
          <p:nvPr/>
        </p:nvCxnSpPr>
        <p:spPr bwMode="auto">
          <a:xfrm flipV="1">
            <a:off x="3314700" y="2686120"/>
            <a:ext cx="919163" cy="0"/>
          </a:xfrm>
          <a:prstGeom prst="straightConnector1">
            <a:avLst/>
          </a:prstGeom>
          <a:noFill/>
          <a:ln w="19050">
            <a:solidFill>
              <a:schemeClr val="tx1"/>
            </a:solidFill>
            <a:round/>
            <a:headEnd/>
            <a:tailEnd type="arrow" w="lg" len="lg"/>
          </a:ln>
          <a:extLst>
            <a:ext uri="{909E8E84-426E-40DD-AFC4-6F175D3DCCD1}">
              <a14:hiddenFill xmlns:a14="http://schemas.microsoft.com/office/drawing/2010/main">
                <a:noFill/>
              </a14:hiddenFill>
            </a:ext>
          </a:extLst>
        </p:spPr>
      </p:cxnSp>
      <p:sp>
        <p:nvSpPr>
          <p:cNvPr id="32" name="Oval Callout 31"/>
          <p:cNvSpPr/>
          <p:nvPr/>
        </p:nvSpPr>
        <p:spPr>
          <a:xfrm>
            <a:off x="165100" y="1229657"/>
            <a:ext cx="1333500" cy="582613"/>
          </a:xfrm>
          <a:prstGeom prst="wedgeEllipseCallout">
            <a:avLst>
              <a:gd name="adj1" fmla="val 52081"/>
              <a:gd name="adj2" fmla="val 65162"/>
            </a:avLst>
          </a:prstGeom>
          <a:solidFill>
            <a:schemeClr val="accent5">
              <a:lumMod val="9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800" dirty="0" smtClean="0">
                <a:solidFill>
                  <a:srgbClr val="008000"/>
                </a:solidFill>
              </a:rPr>
              <a:t>Presented</a:t>
            </a:r>
            <a:endParaRPr lang="en-US" sz="1800" dirty="0">
              <a:solidFill>
                <a:srgbClr val="008000"/>
              </a:solidFill>
            </a:endParaRPr>
          </a:p>
        </p:txBody>
      </p:sp>
      <p:sp>
        <p:nvSpPr>
          <p:cNvPr id="33" name="Oval Callout 32"/>
          <p:cNvSpPr/>
          <p:nvPr/>
        </p:nvSpPr>
        <p:spPr>
          <a:xfrm>
            <a:off x="7145136" y="5272440"/>
            <a:ext cx="1920249" cy="602661"/>
          </a:xfrm>
          <a:prstGeom prst="wedgeEllipseCallout">
            <a:avLst>
              <a:gd name="adj1" fmla="val 11645"/>
              <a:gd name="adj2" fmla="val 69842"/>
            </a:avLst>
          </a:prstGeom>
          <a:solidFill>
            <a:schemeClr val="accent5">
              <a:lumMod val="9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008000"/>
                </a:solidFill>
              </a:rPr>
              <a:t>Slacks both </a:t>
            </a:r>
            <a:r>
              <a:rPr lang="en-US" sz="1800" dirty="0" err="1" smtClean="0">
                <a:solidFill>
                  <a:srgbClr val="008000"/>
                </a:solidFill>
              </a:rPr>
              <a:t>pos</a:t>
            </a:r>
            <a:r>
              <a:rPr lang="en-US" sz="1800" dirty="0" smtClean="0">
                <a:solidFill>
                  <a:srgbClr val="008000"/>
                </a:solidFill>
              </a:rPr>
              <a:t>/</a:t>
            </a:r>
            <a:r>
              <a:rPr lang="en-US" sz="1800" dirty="0" err="1" smtClean="0">
                <a:solidFill>
                  <a:srgbClr val="008000"/>
                </a:solidFill>
              </a:rPr>
              <a:t>neg</a:t>
            </a:r>
            <a:endParaRPr lang="en-US" sz="1800" dirty="0">
              <a:solidFill>
                <a:srgbClr val="008000"/>
              </a:solidFill>
            </a:endParaRPr>
          </a:p>
        </p:txBody>
      </p:sp>
      <p:sp>
        <p:nvSpPr>
          <p:cNvPr id="31" name="Oval Callout 30"/>
          <p:cNvSpPr/>
          <p:nvPr/>
        </p:nvSpPr>
        <p:spPr>
          <a:xfrm>
            <a:off x="7656086" y="1229657"/>
            <a:ext cx="1370894" cy="582611"/>
          </a:xfrm>
          <a:prstGeom prst="wedgeEllipseCallout">
            <a:avLst>
              <a:gd name="adj1" fmla="val -62219"/>
              <a:gd name="adj2" fmla="val 57044"/>
            </a:avLst>
          </a:prstGeom>
          <a:solidFill>
            <a:schemeClr val="accent5">
              <a:lumMod val="9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008000"/>
                </a:solidFill>
              </a:rPr>
              <a:t>Optimal</a:t>
            </a:r>
            <a:endParaRPr lang="en-US" sz="1800" dirty="0">
              <a:solidFill>
                <a:srgbClr val="008000"/>
              </a:solidFill>
            </a:endParaRPr>
          </a:p>
        </p:txBody>
      </p:sp>
      <p:sp>
        <p:nvSpPr>
          <p:cNvPr id="34" name="Oval Callout 33"/>
          <p:cNvSpPr/>
          <p:nvPr/>
        </p:nvSpPr>
        <p:spPr>
          <a:xfrm>
            <a:off x="5455315" y="1229655"/>
            <a:ext cx="1333500" cy="582613"/>
          </a:xfrm>
          <a:prstGeom prst="wedgeEllipseCallout">
            <a:avLst>
              <a:gd name="adj1" fmla="val -22402"/>
              <a:gd name="adj2" fmla="val 149048"/>
            </a:avLst>
          </a:prstGeom>
          <a:solidFill>
            <a:schemeClr val="accent5">
              <a:lumMod val="9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800" dirty="0" smtClean="0">
                <a:solidFill>
                  <a:srgbClr val="008000"/>
                </a:solidFill>
              </a:rPr>
              <a:t>Feedback</a:t>
            </a:r>
            <a:endParaRPr lang="en-US" sz="1800" dirty="0">
              <a:solidFill>
                <a:srgbClr val="008000"/>
              </a:solidFill>
            </a:endParaRPr>
          </a:p>
        </p:txBody>
      </p:sp>
      <p:pic>
        <p:nvPicPr>
          <p:cNvPr id="4" name="Picture 3" descr="txp_fig.png"/>
          <p:cNvPicPr>
            <a:picLocks noChangeAspect="1"/>
          </p:cNvPicPr>
          <p:nvPr>
            <p:custDataLst>
              <p:tags r:id="rId1"/>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923517" y="6017757"/>
            <a:ext cx="7418783" cy="330024"/>
          </a:xfrm>
          <a:prstGeom prst="rect">
            <a:avLst/>
          </a:prstGeo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3" name="Picture 2" descr="txp_fig.png"/>
          <p:cNvPicPr>
            <a:picLocks noChangeAspect="1"/>
          </p:cNvPicPr>
          <p:nvPr>
            <p:custDataLst>
              <p:tags r:id="rId2"/>
            </p:custDataLst>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915482" y="4811580"/>
            <a:ext cx="6728776" cy="330010"/>
          </a:xfrm>
          <a:prstGeom prst="rect">
            <a:avLst/>
          </a:prstGeo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41" name="Left Arrow 40"/>
          <p:cNvSpPr>
            <a:spLocks noChangeArrowheads="1"/>
          </p:cNvSpPr>
          <p:nvPr/>
        </p:nvSpPr>
        <p:spPr bwMode="auto">
          <a:xfrm rot="10800000">
            <a:off x="4495190" y="2066995"/>
            <a:ext cx="853285" cy="284162"/>
          </a:xfrm>
          <a:prstGeom prst="leftArrow">
            <a:avLst>
              <a:gd name="adj1" fmla="val 50000"/>
              <a:gd name="adj2" fmla="val 50145"/>
            </a:avLst>
          </a:prstGeom>
          <a:solidFill>
            <a:schemeClr val="accent1"/>
          </a:solidFill>
          <a:ln w="9525">
            <a:solidFill>
              <a:schemeClr val="tx1"/>
            </a:solidFill>
            <a:round/>
            <a:headEnd/>
            <a:tailEnd/>
          </a:ln>
        </p:spPr>
        <p:txBody>
          <a:bodyPr wrap="none" anchor="ctr"/>
          <a:lstStyle/>
          <a:p>
            <a:pPr algn="ctr" defTabSz="914400"/>
            <a:endParaRPr lang="en-US" sz="1200">
              <a:latin typeface="Times New Roman" charset="0"/>
            </a:endParaRPr>
          </a:p>
        </p:txBody>
      </p:sp>
      <p:sp>
        <p:nvSpPr>
          <p:cNvPr id="44" name="Left Arrow 43"/>
          <p:cNvSpPr>
            <a:spLocks noChangeArrowheads="1"/>
          </p:cNvSpPr>
          <p:nvPr/>
        </p:nvSpPr>
        <p:spPr bwMode="auto">
          <a:xfrm>
            <a:off x="3189420" y="2069498"/>
            <a:ext cx="853285" cy="284162"/>
          </a:xfrm>
          <a:prstGeom prst="leftArrow">
            <a:avLst>
              <a:gd name="adj1" fmla="val 50000"/>
              <a:gd name="adj2" fmla="val 50145"/>
            </a:avLst>
          </a:prstGeom>
          <a:solidFill>
            <a:schemeClr val="accent1"/>
          </a:solidFill>
          <a:ln w="9525">
            <a:solidFill>
              <a:schemeClr val="tx1"/>
            </a:solidFill>
            <a:round/>
            <a:headEnd/>
            <a:tailEnd/>
          </a:ln>
        </p:spPr>
        <p:txBody>
          <a:bodyPr wrap="none" anchor="ctr"/>
          <a:lstStyle/>
          <a:p>
            <a:pPr algn="ctr" defTabSz="914400"/>
            <a:endParaRPr lang="en-US" sz="1200">
              <a:latin typeface="Times New Roman" charset="0"/>
            </a:endParaRPr>
          </a:p>
        </p:txBody>
      </p:sp>
      <p:sp>
        <p:nvSpPr>
          <p:cNvPr id="11" name="TextBox 10"/>
          <p:cNvSpPr txBox="1"/>
          <p:nvPr/>
        </p:nvSpPr>
        <p:spPr>
          <a:xfrm>
            <a:off x="4132782" y="1892800"/>
            <a:ext cx="268835" cy="584775"/>
          </a:xfrm>
          <a:prstGeom prst="rect">
            <a:avLst/>
          </a:prstGeom>
          <a:noFill/>
        </p:spPr>
        <p:txBody>
          <a:bodyPr wrap="square" rtlCol="0">
            <a:spAutoFit/>
          </a:bodyPr>
          <a:lstStyle/>
          <a:p>
            <a:r>
              <a:rPr lang="en-US" sz="3200" dirty="0" smtClean="0">
                <a:latin typeface="cmmi10"/>
              </a:rPr>
              <a:t>»</a:t>
            </a:r>
            <a:endParaRPr lang="en-US" sz="3200" dirty="0">
              <a:latin typeface="cmmi10"/>
            </a:endParaRPr>
          </a:p>
        </p:txBody>
      </p:sp>
      <p:sp>
        <p:nvSpPr>
          <p:cNvPr id="45" name="Oval Callout 44"/>
          <p:cNvSpPr/>
          <p:nvPr/>
        </p:nvSpPr>
        <p:spPr>
          <a:xfrm>
            <a:off x="3013075" y="1239915"/>
            <a:ext cx="1333500" cy="582613"/>
          </a:xfrm>
          <a:prstGeom prst="wedgeEllipseCallout">
            <a:avLst>
              <a:gd name="adj1" fmla="val 35529"/>
              <a:gd name="adj2" fmla="val 70574"/>
            </a:avLst>
          </a:prstGeom>
          <a:solidFill>
            <a:schemeClr val="accent5">
              <a:lumMod val="9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800" dirty="0" smtClean="0">
                <a:solidFill>
                  <a:srgbClr val="008000"/>
                </a:solidFill>
              </a:rPr>
              <a:t>Slack</a:t>
            </a:r>
            <a:endParaRPr lang="en-US" sz="1800" dirty="0">
              <a:solidFill>
                <a:srgbClr val="008000"/>
              </a:solidFill>
            </a:endParaRPr>
          </a:p>
        </p:txBody>
      </p:sp>
      <p:sp>
        <p:nvSpPr>
          <p:cNvPr id="2" name="TextBox 1"/>
          <p:cNvSpPr txBox="1"/>
          <p:nvPr/>
        </p:nvSpPr>
        <p:spPr>
          <a:xfrm>
            <a:off x="1345980" y="3390595"/>
            <a:ext cx="6375229" cy="461665"/>
          </a:xfrm>
          <a:prstGeom prst="rect">
            <a:avLst/>
          </a:prstGeom>
          <a:noFill/>
        </p:spPr>
        <p:txBody>
          <a:bodyPr wrap="square" rtlCol="0">
            <a:spAutoFit/>
          </a:bodyPr>
          <a:lstStyle/>
          <a:p>
            <a:r>
              <a:rPr lang="en-US" sz="2400" dirty="0" smtClean="0">
                <a:latin typeface="+mn-lt"/>
              </a:rPr>
              <a:t>Feedback ≥ Presented + </a:t>
            </a:r>
            <a:r>
              <a:rPr lang="el-GR" sz="2400" dirty="0" smtClean="0">
                <a:latin typeface="+mn-lt"/>
              </a:rPr>
              <a:t>α</a:t>
            </a:r>
            <a:r>
              <a:rPr lang="en-US" sz="2400" dirty="0" smtClean="0">
                <a:latin typeface="+mn-lt"/>
              </a:rPr>
              <a:t> (Best – Presented)</a:t>
            </a:r>
            <a:endParaRPr lang="en-US" sz="2400" dirty="0">
              <a:latin typeface="+mn-lt"/>
            </a:endParaRPr>
          </a:p>
        </p:txBody>
      </p:sp>
      <p:pic>
        <p:nvPicPr>
          <p:cNvPr id="5" name="Picture 4" descr="txp_fig.png"/>
          <p:cNvPicPr>
            <a:picLocks noChangeAspect="1"/>
          </p:cNvPicPr>
          <p:nvPr>
            <p:custDataLst>
              <p:tags r:id="rId3"/>
            </p:custDataLst>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685745" y="2545685"/>
            <a:ext cx="285036" cy="254464"/>
          </a:xfrm>
          <a:prstGeom prst="rect">
            <a:avLst/>
          </a:prstGeo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6" name="Picture 5" descr="txp_fig.png"/>
          <p:cNvPicPr>
            <a:picLocks noChangeAspect="1"/>
          </p:cNvPicPr>
          <p:nvPr>
            <p:custDataLst>
              <p:tags r:id="rId4"/>
            </p:custDataLst>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576410" y="1969610"/>
            <a:ext cx="285336" cy="209726"/>
          </a:xfrm>
          <a:prstGeom prst="rect">
            <a:avLst/>
          </a:prstGeo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7" name="Picture 6" descr="txp_fig.png"/>
          <p:cNvPicPr>
            <a:picLocks noChangeAspect="1"/>
          </p:cNvPicPr>
          <p:nvPr>
            <p:custDataLst>
              <p:tags r:id="rId5"/>
            </p:custDataLst>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375565" y="1854395"/>
            <a:ext cx="315373" cy="330691"/>
          </a:xfrm>
          <a:prstGeom prst="rect">
            <a:avLst/>
          </a:prstGeo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8" name="Picture 7" descr="txp_fig.png"/>
          <p:cNvPicPr>
            <a:picLocks noChangeAspect="1"/>
          </p:cNvPicPr>
          <p:nvPr>
            <p:custDataLst>
              <p:tags r:id="rId6"/>
            </p:custDataLst>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805370" y="2545685"/>
            <a:ext cx="285638" cy="225267"/>
          </a:xfrm>
          <a:prstGeom prst="rect">
            <a:avLst/>
          </a:prstGeo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9" name="Picture 8" descr="txp_fig.png"/>
          <p:cNvPicPr>
            <a:picLocks noChangeAspect="1"/>
          </p:cNvPicPr>
          <p:nvPr>
            <p:custDataLst>
              <p:tags r:id="rId7"/>
            </p:custDataLst>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264760" y="3121760"/>
            <a:ext cx="90201" cy="225503"/>
          </a:xfrm>
          <a:prstGeom prst="rect">
            <a:avLst/>
          </a:prstGeo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0" name="TextBox 29"/>
          <p:cNvSpPr txBox="1"/>
          <p:nvPr/>
        </p:nvSpPr>
        <p:spPr>
          <a:xfrm flipH="1">
            <a:off x="6761085" y="6493236"/>
            <a:ext cx="2205517" cy="276999"/>
          </a:xfrm>
          <a:prstGeom prst="rect">
            <a:avLst/>
          </a:prstGeom>
          <a:noFill/>
        </p:spPr>
        <p:txBody>
          <a:bodyPr wrap="square" rtlCol="0">
            <a:spAutoFit/>
          </a:bodyPr>
          <a:lstStyle/>
          <a:p>
            <a:r>
              <a:rPr lang="en-US" dirty="0" smtClean="0"/>
              <a:t>[Shivaswamy, Joachims, 2012]</a:t>
            </a:r>
            <a:endParaRPr lang="en-US" dirty="0"/>
          </a:p>
        </p:txBody>
      </p:sp>
    </p:spTree>
    <p:extLst>
      <p:ext uri="{BB962C8B-B14F-4D97-AF65-F5344CB8AC3E}">
        <p14:creationId xmlns:p14="http://schemas.microsoft.com/office/powerpoint/2010/main" val="401683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ppt_x"/>
                                          </p:val>
                                        </p:tav>
                                        <p:tav tm="100000">
                                          <p:val>
                                            <p:strVal val="#ppt_x"/>
                                          </p:val>
                                        </p:tav>
                                      </p:tavLst>
                                    </p:anim>
                                    <p:anim calcmode="lin" valueType="num">
                                      <p:cBhvr additive="base">
                                        <p:cTn id="31" dur="500" fill="hold"/>
                                        <p:tgtEl>
                                          <p:spTgt spid="2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ppt_x"/>
                                          </p:val>
                                        </p:tav>
                                        <p:tav tm="100000">
                                          <p:val>
                                            <p:strVal val="#ppt_x"/>
                                          </p:val>
                                        </p:tav>
                                      </p:tavLst>
                                    </p:anim>
                                    <p:anim calcmode="lin" valueType="num">
                                      <p:cBhvr additive="base">
                                        <p:cTn id="35" dur="500" fill="hold"/>
                                        <p:tgtEl>
                                          <p:spTgt spid="25"/>
                                        </p:tgtEl>
                                        <p:attrNameLst>
                                          <p:attrName>ppt_y</p:attrName>
                                        </p:attrNameLst>
                                      </p:cBhvr>
                                      <p:tavLst>
                                        <p:tav tm="0">
                                          <p:val>
                                            <p:strVal val="1+#ppt_h/2"/>
                                          </p:val>
                                        </p:tav>
                                        <p:tav tm="100000">
                                          <p:val>
                                            <p:strVal val="#ppt_y"/>
                                          </p:val>
                                        </p:tav>
                                      </p:tavLst>
                                    </p:anim>
                                  </p:childTnLst>
                                </p:cTn>
                              </p:par>
                              <p:par>
                                <p:cTn id="36" presetID="22" presetClass="entr" presetSubtype="4"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2" presetClass="entr" presetSubtype="4"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down)">
                                      <p:cBhvr>
                                        <p:cTn id="51" dur="500"/>
                                        <p:tgtEl>
                                          <p:spTgt spid="8"/>
                                        </p:tgtEl>
                                      </p:cBhvr>
                                    </p:animEffect>
                                  </p:childTnLst>
                                </p:cTn>
                              </p:par>
                              <p:par>
                                <p:cTn id="52" presetID="2" presetClass="entr" presetSubtype="4"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ppt_x"/>
                                          </p:val>
                                        </p:tav>
                                        <p:tav tm="100000">
                                          <p:val>
                                            <p:strVal val="#ppt_x"/>
                                          </p:val>
                                        </p:tav>
                                      </p:tavLst>
                                    </p:anim>
                                    <p:anim calcmode="lin" valueType="num">
                                      <p:cBhvr additive="base">
                                        <p:cTn id="5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fill="hold"/>
                                        <p:tgtEl>
                                          <p:spTgt spid="21"/>
                                        </p:tgtEl>
                                        <p:attrNameLst>
                                          <p:attrName>ppt_x</p:attrName>
                                        </p:attrNameLst>
                                      </p:cBhvr>
                                      <p:tavLst>
                                        <p:tav tm="0">
                                          <p:val>
                                            <p:strVal val="#ppt_x"/>
                                          </p:val>
                                        </p:tav>
                                        <p:tav tm="100000">
                                          <p:val>
                                            <p:strVal val="#ppt_x"/>
                                          </p:val>
                                        </p:tav>
                                      </p:tavLst>
                                    </p:anim>
                                    <p:anim calcmode="lin" valueType="num">
                                      <p:cBhvr additive="base">
                                        <p:cTn id="61" dur="500" fill="hold"/>
                                        <p:tgtEl>
                                          <p:spTgt spid="21"/>
                                        </p:tgtEl>
                                        <p:attrNameLst>
                                          <p:attrName>ppt_y</p:attrName>
                                        </p:attrNameLst>
                                      </p:cBhvr>
                                      <p:tavLst>
                                        <p:tav tm="0">
                                          <p:val>
                                            <p:strVal val="1+#ppt_h/2"/>
                                          </p:val>
                                        </p:tav>
                                        <p:tav tm="100000">
                                          <p:val>
                                            <p:strVal val="#ppt_y"/>
                                          </p:val>
                                        </p:tav>
                                      </p:tavLst>
                                    </p:anim>
                                  </p:childTnLst>
                                </p:cTn>
                              </p:par>
                              <p:par>
                                <p:cTn id="62" presetID="22" presetClass="entr" presetSubtype="4" fill="hold" nodeType="with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wipe(down)">
                                      <p:cBhvr>
                                        <p:cTn id="64" dur="500"/>
                                        <p:tgtEl>
                                          <p:spTgt spid="5"/>
                                        </p:tgtEl>
                                      </p:cBhvr>
                                    </p:animEffect>
                                  </p:childTnLst>
                                </p:cTn>
                              </p:par>
                              <p:par>
                                <p:cTn id="65" presetID="2" presetClass="entr" presetSubtype="4"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childTnLst>
                          </p:cTn>
                        </p:par>
                        <p:par>
                          <p:cTn id="69" fill="hold">
                            <p:stCondLst>
                              <p:cond delay="500"/>
                            </p:stCondLst>
                            <p:childTnLst>
                              <p:par>
                                <p:cTn id="70" presetID="1" presetClass="entr" presetSubtype="0" fill="hold" grpId="0" nodeType="afterEffect">
                                  <p:stCondLst>
                                    <p:cond delay="0"/>
                                  </p:stCondLst>
                                  <p:childTnLst>
                                    <p:set>
                                      <p:cBhvr>
                                        <p:cTn id="71" dur="1" fill="hold">
                                          <p:stCondLst>
                                            <p:cond delay="0"/>
                                          </p:stCondLst>
                                        </p:cTn>
                                        <p:tgtEl>
                                          <p:spTgt spid="34"/>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3"/>
                                        </p:tgtEl>
                                        <p:attrNameLst>
                                          <p:attrName>style.visibility</p:attrName>
                                        </p:attrNameLst>
                                      </p:cBhvr>
                                      <p:to>
                                        <p:strVal val="visible"/>
                                      </p:to>
                                    </p:set>
                                  </p:childTnLst>
                                </p:cTn>
                              </p:par>
                              <p:par>
                                <p:cTn id="76" presetID="22" presetClass="entr" presetSubtype="4"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00"/>
                                        <p:tgtEl>
                                          <p:spTgt spid="11"/>
                                        </p:tgtEl>
                                      </p:cBhvr>
                                    </p:animEffect>
                                  </p:childTnLst>
                                </p:cTn>
                              </p:par>
                            </p:childTnLst>
                          </p:cTn>
                        </p:par>
                        <p:par>
                          <p:cTn id="79" fill="hold">
                            <p:stCondLst>
                              <p:cond delay="500"/>
                            </p:stCondLst>
                            <p:childTnLst>
                              <p:par>
                                <p:cTn id="80" presetID="1" presetClass="entr" presetSubtype="0"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childTnLst>
                                </p:cTn>
                              </p:par>
                            </p:childTnLst>
                          </p:cTn>
                        </p:par>
                        <p:par>
                          <p:cTn id="82" fill="hold">
                            <p:stCondLst>
                              <p:cond delay="500"/>
                            </p:stCondLst>
                            <p:childTnLst>
                              <p:par>
                                <p:cTn id="83" presetID="2" presetClass="entr" presetSubtype="4"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additive="base">
                                        <p:cTn id="85" dur="500" fill="hold"/>
                                        <p:tgtEl>
                                          <p:spTgt spid="41"/>
                                        </p:tgtEl>
                                        <p:attrNameLst>
                                          <p:attrName>ppt_x</p:attrName>
                                        </p:attrNameLst>
                                      </p:cBhvr>
                                      <p:tavLst>
                                        <p:tav tm="0">
                                          <p:val>
                                            <p:strVal val="#ppt_x"/>
                                          </p:val>
                                        </p:tav>
                                        <p:tav tm="100000">
                                          <p:val>
                                            <p:strVal val="#ppt_x"/>
                                          </p:val>
                                        </p:tav>
                                      </p:tavLst>
                                    </p:anim>
                                    <p:anim calcmode="lin" valueType="num">
                                      <p:cBhvr additive="base">
                                        <p:cTn id="86" dur="500" fill="hold"/>
                                        <p:tgtEl>
                                          <p:spTgt spid="41"/>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ppt_x"/>
                                          </p:val>
                                        </p:tav>
                                        <p:tav tm="100000">
                                          <p:val>
                                            <p:strVal val="#ppt_x"/>
                                          </p:val>
                                        </p:tav>
                                      </p:tavLst>
                                    </p:anim>
                                    <p:anim calcmode="lin" valueType="num">
                                      <p:cBhvr additive="base">
                                        <p:cTn id="9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32" grpId="0" animBg="1"/>
      <p:bldP spid="33" grpId="0" animBg="1"/>
      <p:bldP spid="31" grpId="0" animBg="1"/>
      <p:bldP spid="34" grpId="0" animBg="1"/>
      <p:bldP spid="41" grpId="0" animBg="1"/>
      <p:bldP spid="44" grpId="0" animBg="1"/>
      <p:bldP spid="11" grpId="0"/>
      <p:bldP spid="4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Preference Perceptron: Regret Bound</a:t>
            </a:r>
            <a:endParaRPr lang="en-US" dirty="0"/>
          </a:p>
        </p:txBody>
      </p:sp>
      <p:sp>
        <p:nvSpPr>
          <p:cNvPr id="3" name="Content Placeholder 2"/>
          <p:cNvSpPr>
            <a:spLocks noGrp="1"/>
          </p:cNvSpPr>
          <p:nvPr>
            <p:ph idx="1"/>
          </p:nvPr>
        </p:nvSpPr>
        <p:spPr>
          <a:xfrm>
            <a:off x="347450" y="1393559"/>
            <a:ext cx="8487505" cy="5223055"/>
          </a:xfrm>
        </p:spPr>
        <p:txBody>
          <a:bodyPr>
            <a:normAutofit fontScale="92500" lnSpcReduction="20000"/>
          </a:bodyPr>
          <a:lstStyle/>
          <a:p>
            <a:r>
              <a:rPr lang="en-US" dirty="0" smtClean="0"/>
              <a:t>Assumption</a:t>
            </a:r>
          </a:p>
          <a:p>
            <a:pPr lvl="1"/>
            <a:r>
              <a:rPr lang="en-US" dirty="0" smtClean="0">
                <a:cs typeface="Times New Roman" pitchFamily="18" charset="0"/>
              </a:rPr>
              <a:t>U(</a:t>
            </a:r>
            <a:r>
              <a:rPr lang="en-US" b="1" dirty="0" err="1" smtClean="0">
                <a:cs typeface="Times New Roman" pitchFamily="18" charset="0"/>
              </a:rPr>
              <a:t>y</a:t>
            </a:r>
            <a:r>
              <a:rPr lang="en-US" dirty="0" err="1" smtClean="0">
                <a:cs typeface="Times New Roman" pitchFamily="18" charset="0"/>
              </a:rPr>
              <a:t>|</a:t>
            </a:r>
            <a:r>
              <a:rPr lang="en-US" b="1" dirty="0" err="1" smtClean="0">
                <a:cs typeface="Times New Roman" pitchFamily="18" charset="0"/>
              </a:rPr>
              <a:t>x</a:t>
            </a:r>
            <a:r>
              <a:rPr lang="en-US" dirty="0" smtClean="0">
                <a:cs typeface="Times New Roman" pitchFamily="18" charset="0"/>
              </a:rPr>
              <a:t>) = </a:t>
            </a:r>
            <a:r>
              <a:rPr lang="en-US" b="1" dirty="0" err="1" smtClean="0">
                <a:cs typeface="Times New Roman" pitchFamily="18" charset="0"/>
              </a:rPr>
              <a:t>w</a:t>
            </a:r>
            <a:r>
              <a:rPr lang="en-US" baseline="30000" dirty="0" err="1" smtClean="0">
                <a:cs typeface="Times New Roman" pitchFamily="18" charset="0"/>
              </a:rPr>
              <a:t>T</a:t>
            </a:r>
            <a:r>
              <a:rPr lang="en-US" dirty="0" smtClean="0">
                <a:cs typeface="Times New Roman" pitchFamily="18" charset="0"/>
              </a:rPr>
              <a:t> ɸ(</a:t>
            </a:r>
            <a:r>
              <a:rPr lang="en-US" b="1" dirty="0" err="1" smtClean="0">
                <a:cs typeface="Times New Roman" pitchFamily="18" charset="0"/>
              </a:rPr>
              <a:t>x</a:t>
            </a:r>
            <a:r>
              <a:rPr lang="en-US" dirty="0" err="1" smtClean="0">
                <a:cs typeface="Times New Roman" pitchFamily="18" charset="0"/>
              </a:rPr>
              <a:t>,</a:t>
            </a:r>
            <a:r>
              <a:rPr lang="en-US" b="1" dirty="0" err="1" smtClean="0">
                <a:cs typeface="Times New Roman" pitchFamily="18" charset="0"/>
              </a:rPr>
              <a:t>y</a:t>
            </a:r>
            <a:r>
              <a:rPr lang="en-US" dirty="0" smtClean="0">
                <a:cs typeface="Times New Roman" pitchFamily="18" charset="0"/>
              </a:rPr>
              <a:t>)</a:t>
            </a:r>
            <a:r>
              <a:rPr lang="en-US" dirty="0" smtClean="0"/>
              <a:t>, but w is unknown</a:t>
            </a:r>
          </a:p>
          <a:p>
            <a:pPr lvl="1"/>
            <a:endParaRPr lang="en-US" sz="1400" dirty="0" smtClean="0"/>
          </a:p>
          <a:p>
            <a:r>
              <a:rPr lang="en-US" dirty="0" smtClean="0"/>
              <a:t>Theorem</a:t>
            </a:r>
          </a:p>
          <a:p>
            <a:pPr marL="457200" lvl="1" indent="0" defTabSz="741363">
              <a:buNone/>
            </a:pPr>
            <a:r>
              <a:rPr lang="en-US" dirty="0"/>
              <a:t>	</a:t>
            </a:r>
            <a:r>
              <a:rPr lang="en-US" dirty="0" smtClean="0"/>
              <a:t>For user feedback </a:t>
            </a:r>
            <a:r>
              <a:rPr lang="az-Cyrl-AZ" b="1" dirty="0">
                <a:cs typeface="Times New Roman" pitchFamily="18" charset="0"/>
              </a:rPr>
              <a:t>ӯ</a:t>
            </a:r>
            <a:r>
              <a:rPr lang="en-US" dirty="0" smtClean="0"/>
              <a:t> that is </a:t>
            </a:r>
            <a:r>
              <a:rPr lang="el-GR" dirty="0" smtClean="0"/>
              <a:t>α</a:t>
            </a:r>
            <a:r>
              <a:rPr lang="en-US" dirty="0" smtClean="0"/>
              <a:t>-informative, the average  </a:t>
            </a:r>
            <a:br>
              <a:rPr lang="en-US" dirty="0" smtClean="0"/>
            </a:br>
            <a:r>
              <a:rPr lang="en-US" dirty="0" smtClean="0"/>
              <a:t>  	regret of the Preference Perceptron is bounded by</a:t>
            </a:r>
          </a:p>
          <a:p>
            <a:pPr lvl="1"/>
            <a:endParaRPr lang="en-US" dirty="0" smtClean="0"/>
          </a:p>
          <a:p>
            <a:pPr lvl="1"/>
            <a:endParaRPr lang="en-US" dirty="0" smtClean="0"/>
          </a:p>
          <a:p>
            <a:pPr lvl="1"/>
            <a:endParaRPr lang="en-US" sz="1600" dirty="0" smtClean="0"/>
          </a:p>
          <a:p>
            <a:r>
              <a:rPr lang="en-US" dirty="0" smtClean="0"/>
              <a:t>Other Algorithms and Results</a:t>
            </a:r>
          </a:p>
          <a:p>
            <a:pPr lvl="1"/>
            <a:r>
              <a:rPr lang="en-US" dirty="0" smtClean="0"/>
              <a:t>Feedback that is </a:t>
            </a:r>
            <a:r>
              <a:rPr lang="el-GR" dirty="0" smtClean="0"/>
              <a:t>α</a:t>
            </a:r>
            <a:r>
              <a:rPr lang="en-US" dirty="0" smtClean="0"/>
              <a:t>-informative only in expectation</a:t>
            </a:r>
          </a:p>
          <a:p>
            <a:pPr lvl="1"/>
            <a:r>
              <a:rPr lang="en-US" dirty="0" smtClean="0"/>
              <a:t>General convex loss functions of </a:t>
            </a:r>
            <a:r>
              <a:rPr lang="en-US" dirty="0" smtClean="0">
                <a:cs typeface="Times New Roman" pitchFamily="18" charset="0"/>
              </a:rPr>
              <a:t>U(</a:t>
            </a:r>
            <a:r>
              <a:rPr lang="en-US" b="1" dirty="0" smtClean="0">
                <a:cs typeface="Times New Roman" pitchFamily="18" charset="0"/>
              </a:rPr>
              <a:t>y</a:t>
            </a:r>
            <a:r>
              <a:rPr lang="en-US" dirty="0" smtClean="0">
                <a:cs typeface="Times New Roman" pitchFamily="18" charset="0"/>
              </a:rPr>
              <a:t>*|</a:t>
            </a:r>
            <a:r>
              <a:rPr lang="en-US" b="1" dirty="0" smtClean="0">
                <a:cs typeface="Times New Roman" pitchFamily="18" charset="0"/>
              </a:rPr>
              <a:t>x</a:t>
            </a:r>
            <a:r>
              <a:rPr lang="en-US" dirty="0" smtClean="0">
                <a:cs typeface="Times New Roman" pitchFamily="18" charset="0"/>
              </a:rPr>
              <a:t>)-U(</a:t>
            </a:r>
            <a:r>
              <a:rPr lang="cy-GB" b="1" dirty="0">
                <a:cs typeface="Times New Roman" pitchFamily="18" charset="0"/>
              </a:rPr>
              <a:t>ŷ</a:t>
            </a:r>
            <a:r>
              <a:rPr lang="en-US" dirty="0" smtClean="0">
                <a:cs typeface="Times New Roman" pitchFamily="18" charset="0"/>
              </a:rPr>
              <a:t>|</a:t>
            </a:r>
            <a:r>
              <a:rPr lang="en-US" b="1" dirty="0" smtClean="0">
                <a:cs typeface="Times New Roman" pitchFamily="18" charset="0"/>
              </a:rPr>
              <a:t>x</a:t>
            </a:r>
            <a:r>
              <a:rPr lang="en-US" dirty="0" smtClean="0">
                <a:cs typeface="Times New Roman" pitchFamily="18" charset="0"/>
              </a:rPr>
              <a:t>)</a:t>
            </a:r>
          </a:p>
          <a:p>
            <a:pPr lvl="1"/>
            <a:r>
              <a:rPr lang="en-US" dirty="0" smtClean="0"/>
              <a:t>Regret that scales </a:t>
            </a:r>
            <a:r>
              <a:rPr lang="en-US" dirty="0" smtClean="0">
                <a:cs typeface="Times New Roman" pitchFamily="18" charset="0"/>
              </a:rPr>
              <a:t>log(T)/T</a:t>
            </a:r>
            <a:r>
              <a:rPr lang="en-US" dirty="0" smtClean="0"/>
              <a:t> instead of </a:t>
            </a:r>
            <a:r>
              <a:rPr lang="en-US" dirty="0" smtClean="0">
                <a:cs typeface="Times New Roman" pitchFamily="18" charset="0"/>
              </a:rPr>
              <a:t>T</a:t>
            </a:r>
            <a:r>
              <a:rPr lang="en-US" baseline="30000" dirty="0" smtClean="0">
                <a:cs typeface="Times New Roman" pitchFamily="18" charset="0"/>
              </a:rPr>
              <a:t>-0.5 </a:t>
            </a:r>
            <a:r>
              <a:rPr lang="en-US" dirty="0" smtClean="0"/>
              <a:t>for strongly convex</a:t>
            </a:r>
            <a:endParaRPr lang="en-US" baseline="30000" dirty="0" smtClean="0">
              <a:latin typeface="Times New Roman" pitchFamily="18" charset="0"/>
              <a:cs typeface="Times New Roman" pitchFamily="18" charset="0"/>
            </a:endParaRPr>
          </a:p>
          <a:p>
            <a:pPr lvl="1"/>
            <a:endParaRPr lang="en-US" dirty="0" smtClean="0"/>
          </a:p>
          <a:p>
            <a:pPr lvl="1"/>
            <a:endParaRPr lang="en-US" dirty="0"/>
          </a:p>
        </p:txBody>
      </p:sp>
      <p:pic>
        <p:nvPicPr>
          <p:cNvPr id="30" name="Picture 29" descr="txp_fig.png"/>
          <p:cNvPicPr>
            <a:picLocks noChangeAspect="1"/>
          </p:cNvPicPr>
          <p:nvPr>
            <p:custDataLst>
              <p:tags r:id="rId1"/>
            </p:custDataLst>
          </p:nvPr>
        </p:nvPicPr>
        <p:blipFill>
          <a:blip r:embed="rId3" cstate="print">
            <a:clrChange>
              <a:clrFrom>
                <a:srgbClr val="FFFFFF"/>
              </a:clrFrom>
              <a:clrTo>
                <a:srgbClr val="FFFFFF">
                  <a:alpha val="0"/>
                </a:srgbClr>
              </a:clrTo>
            </a:clrChange>
            <a:lum/>
          </a:blip>
          <a:stretch>
            <a:fillRect/>
          </a:stretch>
        </p:blipFill>
        <p:spPr>
          <a:xfrm>
            <a:off x="1499600" y="3646890"/>
            <a:ext cx="6393726" cy="819045"/>
          </a:xfrm>
          <a:prstGeom prst="rect">
            <a:avLst/>
          </a:prstGeom>
          <a:noFill/>
        </p:spPr>
      </p:pic>
      <p:sp>
        <p:nvSpPr>
          <p:cNvPr id="31" name="Oval Callout 30"/>
          <p:cNvSpPr/>
          <p:nvPr/>
        </p:nvSpPr>
        <p:spPr>
          <a:xfrm>
            <a:off x="6338630" y="4542745"/>
            <a:ext cx="1150344" cy="460860"/>
          </a:xfrm>
          <a:prstGeom prst="wedgeEllipseCallout">
            <a:avLst>
              <a:gd name="adj1" fmla="val -51224"/>
              <a:gd name="adj2" fmla="val -79521"/>
            </a:avLst>
          </a:prstGeom>
          <a:solidFill>
            <a:schemeClr val="accent5">
              <a:lumMod val="9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008000"/>
                </a:solidFill>
              </a:rPr>
              <a:t>noise</a:t>
            </a:r>
            <a:endParaRPr lang="en-US" sz="1800" dirty="0">
              <a:solidFill>
                <a:srgbClr val="008000"/>
              </a:solidFill>
            </a:endParaRPr>
          </a:p>
        </p:txBody>
      </p:sp>
      <p:sp>
        <p:nvSpPr>
          <p:cNvPr id="32" name="Oval Callout 31"/>
          <p:cNvSpPr/>
          <p:nvPr/>
        </p:nvSpPr>
        <p:spPr>
          <a:xfrm>
            <a:off x="7607801" y="4542745"/>
            <a:ext cx="1150344" cy="460860"/>
          </a:xfrm>
          <a:prstGeom prst="wedgeEllipseCallout">
            <a:avLst>
              <a:gd name="adj1" fmla="val -51224"/>
              <a:gd name="adj2" fmla="val -79521"/>
            </a:avLst>
          </a:prstGeom>
          <a:solidFill>
            <a:schemeClr val="accent5">
              <a:lumMod val="9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800" dirty="0" smtClean="0">
                <a:solidFill>
                  <a:srgbClr val="008000"/>
                </a:solidFill>
                <a:sym typeface="Wingdings" pitchFamily="2" charset="2"/>
              </a:rPr>
              <a:t> zero</a:t>
            </a:r>
            <a:endParaRPr lang="en-US" sz="1800" dirty="0">
              <a:solidFill>
                <a:srgbClr val="008000"/>
              </a:solidFill>
            </a:endParaRPr>
          </a:p>
        </p:txBody>
      </p:sp>
      <p:sp>
        <p:nvSpPr>
          <p:cNvPr id="21" name="TextBox 20"/>
          <p:cNvSpPr txBox="1"/>
          <p:nvPr/>
        </p:nvSpPr>
        <p:spPr>
          <a:xfrm flipH="1">
            <a:off x="6761085" y="6493236"/>
            <a:ext cx="2205517" cy="276999"/>
          </a:xfrm>
          <a:prstGeom prst="rect">
            <a:avLst/>
          </a:prstGeom>
          <a:noFill/>
        </p:spPr>
        <p:txBody>
          <a:bodyPr wrap="square" rtlCol="0">
            <a:spAutoFit/>
          </a:bodyPr>
          <a:lstStyle/>
          <a:p>
            <a:r>
              <a:rPr lang="en-US" dirty="0" smtClean="0"/>
              <a:t>[Shivaswamy, Joachims, 2012]</a:t>
            </a:r>
            <a:endParaRPr lang="en-US" dirty="0"/>
          </a:p>
        </p:txBody>
      </p:sp>
    </p:spTree>
    <p:extLst>
      <p:ext uri="{BB962C8B-B14F-4D97-AF65-F5344CB8AC3E}">
        <p14:creationId xmlns:p14="http://schemas.microsoft.com/office/powerpoint/2010/main" val="1469354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539476" y="1278320"/>
            <a:ext cx="8295480" cy="5146269"/>
          </a:xfrm>
          <a:prstGeom prst="rect">
            <a:avLst/>
          </a:prstGeom>
          <a:solidFill>
            <a:schemeClr val="accent6">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Callout 35"/>
          <p:cNvSpPr/>
          <p:nvPr/>
        </p:nvSpPr>
        <p:spPr>
          <a:xfrm>
            <a:off x="5301695" y="2439494"/>
            <a:ext cx="3785623" cy="750052"/>
          </a:xfrm>
          <a:prstGeom prst="wedgeEllipseCallout">
            <a:avLst>
              <a:gd name="adj1" fmla="val -50640"/>
              <a:gd name="adj2" fmla="val -77425"/>
            </a:avLst>
          </a:prstGeom>
          <a:solidFill>
            <a:schemeClr val="accent5">
              <a:lumMod val="9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008000"/>
              </a:solidFill>
            </a:endParaRPr>
          </a:p>
        </p:txBody>
      </p:sp>
      <p:sp>
        <p:nvSpPr>
          <p:cNvPr id="35841" name="Title 1"/>
          <p:cNvSpPr>
            <a:spLocks noGrp="1"/>
          </p:cNvSpPr>
          <p:nvPr>
            <p:ph type="title"/>
          </p:nvPr>
        </p:nvSpPr>
        <p:spPr/>
        <p:txBody>
          <a:bodyPr/>
          <a:lstStyle/>
          <a:p>
            <a:r>
              <a:rPr lang="en-US" smtClean="0"/>
              <a:t>Proof: Regret Bound</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7640" y="1393535"/>
            <a:ext cx="6911975" cy="39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37466" y="1883837"/>
            <a:ext cx="4479774" cy="39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29295" y="2392065"/>
            <a:ext cx="2285137" cy="39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29296" y="2929735"/>
            <a:ext cx="1131256" cy="362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Arrow Connector 14"/>
          <p:cNvCxnSpPr/>
          <p:nvPr/>
        </p:nvCxnSpPr>
        <p:spPr>
          <a:xfrm>
            <a:off x="2869253" y="1922241"/>
            <a:ext cx="3982656" cy="357536"/>
          </a:xfrm>
          <a:prstGeom prst="straightConnector1">
            <a:avLst/>
          </a:prstGeom>
          <a:ln>
            <a:solidFill>
              <a:srgbClr val="FF0000"/>
            </a:solidFill>
            <a:tailEnd type="none"/>
          </a:ln>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532125" y="2637859"/>
            <a:ext cx="3324850" cy="35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49900" y="3505810"/>
            <a:ext cx="71755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185426" y="3928265"/>
            <a:ext cx="5574190" cy="44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867" y="5886920"/>
            <a:ext cx="3452108" cy="43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txp_fig.png"/>
          <p:cNvPicPr>
            <a:picLocks noChangeAspect="1"/>
          </p:cNvPicPr>
          <p:nvPr>
            <p:custDataLst>
              <p:tags r:id="rId1"/>
            </p:custDataLst>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191182" y="4393990"/>
            <a:ext cx="4300777" cy="509835"/>
          </a:xfrm>
          <a:prstGeom prst="rect">
            <a:avLst/>
          </a:prstGeo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7" name="Picture 6" descr="txp_fig.png"/>
          <p:cNvPicPr>
            <a:picLocks noChangeAspect="1"/>
          </p:cNvPicPr>
          <p:nvPr>
            <p:custDataLst>
              <p:tags r:id="rId2"/>
            </p:custDataLst>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220532" y="5003605"/>
            <a:ext cx="6115171" cy="509897"/>
          </a:xfrm>
          <a:prstGeom prst="rect">
            <a:avLst/>
          </a:prstGeo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7" name="Oval Callout 36"/>
          <p:cNvSpPr/>
          <p:nvPr/>
        </p:nvSpPr>
        <p:spPr>
          <a:xfrm>
            <a:off x="78615" y="4542745"/>
            <a:ext cx="1920250" cy="806506"/>
          </a:xfrm>
          <a:prstGeom prst="wedgeEllipseCallout">
            <a:avLst>
              <a:gd name="adj1" fmla="val 56183"/>
              <a:gd name="adj2" fmla="val 32938"/>
            </a:avLst>
          </a:prstGeom>
          <a:solidFill>
            <a:schemeClr val="accent5">
              <a:lumMod val="9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800" dirty="0" smtClean="0">
                <a:solidFill>
                  <a:srgbClr val="008000"/>
                </a:solidFill>
              </a:rPr>
              <a:t>Definition </a:t>
            </a:r>
            <a:br>
              <a:rPr lang="en-US" sz="1800" dirty="0" smtClean="0">
                <a:solidFill>
                  <a:srgbClr val="008000"/>
                </a:solidFill>
              </a:rPr>
            </a:br>
            <a:r>
              <a:rPr lang="en-US" sz="1800" dirty="0" smtClean="0">
                <a:solidFill>
                  <a:srgbClr val="008000"/>
                </a:solidFill>
                <a:latin typeface="cmmi10"/>
              </a:rPr>
              <a:t>®</a:t>
            </a:r>
            <a:r>
              <a:rPr lang="en-US" sz="1800" dirty="0" smtClean="0">
                <a:solidFill>
                  <a:srgbClr val="008000"/>
                </a:solidFill>
              </a:rPr>
              <a:t>-informative</a:t>
            </a:r>
            <a:endParaRPr lang="en-US" sz="1800" dirty="0">
              <a:solidFill>
                <a:srgbClr val="008000"/>
              </a:solidFill>
            </a:endParaRPr>
          </a:p>
        </p:txBody>
      </p:sp>
      <p:sp>
        <p:nvSpPr>
          <p:cNvPr id="18" name="TextBox 17"/>
          <p:cNvSpPr txBox="1"/>
          <p:nvPr/>
        </p:nvSpPr>
        <p:spPr>
          <a:xfrm flipH="1">
            <a:off x="6761085" y="6531641"/>
            <a:ext cx="2205517" cy="276999"/>
          </a:xfrm>
          <a:prstGeom prst="rect">
            <a:avLst/>
          </a:prstGeom>
          <a:noFill/>
        </p:spPr>
        <p:txBody>
          <a:bodyPr wrap="square" rtlCol="0">
            <a:spAutoFit/>
          </a:bodyPr>
          <a:lstStyle/>
          <a:p>
            <a:r>
              <a:rPr lang="en-US" dirty="0" smtClean="0"/>
              <a:t>[Shivaswamy, Joachims, 2012]</a:t>
            </a:r>
            <a:endParaRPr lang="en-US" dirty="0"/>
          </a:p>
        </p:txBody>
      </p:sp>
    </p:spTree>
    <p:extLst>
      <p:ext uri="{BB962C8B-B14F-4D97-AF65-F5344CB8AC3E}">
        <p14:creationId xmlns:p14="http://schemas.microsoft.com/office/powerpoint/2010/main" val="3512232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Freeform 6"/>
          <p:cNvSpPr/>
          <p:nvPr/>
        </p:nvSpPr>
        <p:spPr>
          <a:xfrm>
            <a:off x="1072055" y="1854393"/>
            <a:ext cx="6385035" cy="940047"/>
          </a:xfrm>
          <a:custGeom>
            <a:avLst/>
            <a:gdLst>
              <a:gd name="connsiteX0" fmla="*/ 0 w 6385035"/>
              <a:gd name="connsiteY0" fmla="*/ 940047 h 940047"/>
              <a:gd name="connsiteX1" fmla="*/ 1434662 w 6385035"/>
              <a:gd name="connsiteY1" fmla="*/ 829689 h 940047"/>
              <a:gd name="connsiteX2" fmla="*/ 2128345 w 6385035"/>
              <a:gd name="connsiteY2" fmla="*/ 672034 h 940047"/>
              <a:gd name="connsiteX3" fmla="*/ 2664373 w 6385035"/>
              <a:gd name="connsiteY3" fmla="*/ 199068 h 940047"/>
              <a:gd name="connsiteX4" fmla="*/ 2963917 w 6385035"/>
              <a:gd name="connsiteY4" fmla="*/ 25647 h 940047"/>
              <a:gd name="connsiteX5" fmla="*/ 3373821 w 6385035"/>
              <a:gd name="connsiteY5" fmla="*/ 41413 h 940047"/>
              <a:gd name="connsiteX6" fmla="*/ 3878317 w 6385035"/>
              <a:gd name="connsiteY6" fmla="*/ 404020 h 940047"/>
              <a:gd name="connsiteX7" fmla="*/ 4398579 w 6385035"/>
              <a:gd name="connsiteY7" fmla="*/ 672034 h 940047"/>
              <a:gd name="connsiteX8" fmla="*/ 5707117 w 6385035"/>
              <a:gd name="connsiteY8" fmla="*/ 892751 h 940047"/>
              <a:gd name="connsiteX9" fmla="*/ 6385035 w 6385035"/>
              <a:gd name="connsiteY9" fmla="*/ 940047 h 940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5035" h="940047">
                <a:moveTo>
                  <a:pt x="0" y="940047"/>
                </a:moveTo>
                <a:cubicBezTo>
                  <a:pt x="539969" y="907202"/>
                  <a:pt x="1079938" y="874358"/>
                  <a:pt x="1434662" y="829689"/>
                </a:cubicBezTo>
                <a:cubicBezTo>
                  <a:pt x="1789386" y="785020"/>
                  <a:pt x="1923393" y="777137"/>
                  <a:pt x="2128345" y="672034"/>
                </a:cubicBezTo>
                <a:cubicBezTo>
                  <a:pt x="2333297" y="566931"/>
                  <a:pt x="2525111" y="306799"/>
                  <a:pt x="2664373" y="199068"/>
                </a:cubicBezTo>
                <a:cubicBezTo>
                  <a:pt x="2803635" y="91337"/>
                  <a:pt x="2845676" y="51923"/>
                  <a:pt x="2963917" y="25647"/>
                </a:cubicBezTo>
                <a:cubicBezTo>
                  <a:pt x="3082158" y="-629"/>
                  <a:pt x="3221421" y="-21649"/>
                  <a:pt x="3373821" y="41413"/>
                </a:cubicBezTo>
                <a:cubicBezTo>
                  <a:pt x="3526221" y="104475"/>
                  <a:pt x="3707524" y="298916"/>
                  <a:pt x="3878317" y="404020"/>
                </a:cubicBezTo>
                <a:cubicBezTo>
                  <a:pt x="4049110" y="509123"/>
                  <a:pt x="4093779" y="590579"/>
                  <a:pt x="4398579" y="672034"/>
                </a:cubicBezTo>
                <a:cubicBezTo>
                  <a:pt x="4703379" y="753489"/>
                  <a:pt x="5376041" y="848082"/>
                  <a:pt x="5707117" y="892751"/>
                </a:cubicBezTo>
                <a:cubicBezTo>
                  <a:pt x="6038193" y="937420"/>
                  <a:pt x="6211614" y="938733"/>
                  <a:pt x="6385035" y="940047"/>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721" name="Title 1"/>
          <p:cNvSpPr>
            <a:spLocks noGrp="1"/>
          </p:cNvSpPr>
          <p:nvPr>
            <p:ph type="title"/>
          </p:nvPr>
        </p:nvSpPr>
        <p:spPr/>
        <p:txBody>
          <a:bodyPr/>
          <a:lstStyle/>
          <a:p>
            <a:r>
              <a:rPr lang="en-US" dirty="0" smtClean="0"/>
              <a:t>Expected </a:t>
            </a:r>
            <a:r>
              <a:rPr lang="el-GR" dirty="0" smtClean="0"/>
              <a:t>α</a:t>
            </a:r>
            <a:r>
              <a:rPr lang="en-US" dirty="0" smtClean="0"/>
              <a:t>-Informative Feedback</a:t>
            </a:r>
            <a:endParaRPr lang="en-US" dirty="0"/>
          </a:p>
        </p:txBody>
      </p:sp>
      <p:sp>
        <p:nvSpPr>
          <p:cNvPr id="30722" name="Content Placeholder 2"/>
          <p:cNvSpPr>
            <a:spLocks noGrp="1"/>
          </p:cNvSpPr>
          <p:nvPr>
            <p:ph idx="1"/>
          </p:nvPr>
        </p:nvSpPr>
        <p:spPr>
          <a:xfrm>
            <a:off x="457200" y="3585318"/>
            <a:ext cx="8229600" cy="2540846"/>
          </a:xfrm>
        </p:spPr>
        <p:txBody>
          <a:bodyPr/>
          <a:lstStyle/>
          <a:p>
            <a:r>
              <a:rPr lang="en-US" dirty="0" smtClean="0"/>
              <a:t>Definition: Expected </a:t>
            </a:r>
            <a:r>
              <a:rPr lang="en-US" dirty="0" smtClean="0">
                <a:latin typeface="cmmi10"/>
              </a:rPr>
              <a:t>®</a:t>
            </a:r>
            <a:r>
              <a:rPr lang="en-US" dirty="0" smtClean="0"/>
              <a:t>-Informative Feedback</a:t>
            </a:r>
          </a:p>
          <a:p>
            <a:endParaRPr lang="en-US" dirty="0" smtClean="0"/>
          </a:p>
          <a:p>
            <a:r>
              <a:rPr lang="en-US" dirty="0" smtClean="0"/>
              <a:t>Theorem: Coactive </a:t>
            </a:r>
            <a:r>
              <a:rPr lang="en-US" dirty="0" err="1" smtClean="0"/>
              <a:t>Pref</a:t>
            </a:r>
            <a:r>
              <a:rPr lang="en-US" dirty="0" smtClean="0"/>
              <a:t> Perceptron achieves </a:t>
            </a:r>
            <a:endParaRPr lang="en-US" dirty="0"/>
          </a:p>
        </p:txBody>
      </p:sp>
      <p:cxnSp>
        <p:nvCxnSpPr>
          <p:cNvPr id="13" name="Straight Connector 12"/>
          <p:cNvCxnSpPr>
            <a:cxnSpLocks noChangeShapeType="1"/>
          </p:cNvCxnSpPr>
          <p:nvPr/>
        </p:nvCxnSpPr>
        <p:spPr bwMode="auto">
          <a:xfrm>
            <a:off x="1104900" y="2852923"/>
            <a:ext cx="6350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14" name="Straight Connector 13"/>
          <p:cNvCxnSpPr>
            <a:cxnSpLocks noChangeShapeType="1"/>
          </p:cNvCxnSpPr>
          <p:nvPr/>
        </p:nvCxnSpPr>
        <p:spPr bwMode="auto">
          <a:xfrm flipH="1">
            <a:off x="1716909" y="2368743"/>
            <a:ext cx="766" cy="8709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7470775" y="2368743"/>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7" name="Straight Connector 16"/>
          <p:cNvCxnSpPr>
            <a:cxnSpLocks noChangeShapeType="1"/>
          </p:cNvCxnSpPr>
          <p:nvPr/>
        </p:nvCxnSpPr>
        <p:spPr bwMode="auto">
          <a:xfrm>
            <a:off x="4205412" y="2787843"/>
            <a:ext cx="0" cy="2955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pic>
        <p:nvPicPr>
          <p:cNvPr id="22" name="Picture 2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297363" y="3021205"/>
            <a:ext cx="984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757488" y="2814518"/>
            <a:ext cx="34925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Arrow Connector 23"/>
          <p:cNvCxnSpPr>
            <a:cxnSpLocks noChangeShapeType="1"/>
          </p:cNvCxnSpPr>
          <p:nvPr/>
        </p:nvCxnSpPr>
        <p:spPr bwMode="auto">
          <a:xfrm flipH="1">
            <a:off x="1717675" y="3200593"/>
            <a:ext cx="2376488" cy="0"/>
          </a:xfrm>
          <a:prstGeom prst="straightConnector1">
            <a:avLst/>
          </a:prstGeom>
          <a:noFill/>
          <a:ln w="19050">
            <a:solidFill>
              <a:schemeClr val="tx1"/>
            </a:solidFill>
            <a:round/>
            <a:headEnd/>
            <a:tailEnd type="arrow" w="lg" len="lg"/>
          </a:ln>
          <a:extLst>
            <a:ext uri="{909E8E84-426E-40DD-AFC4-6F175D3DCCD1}">
              <a14:hiddenFill xmlns:a14="http://schemas.microsoft.com/office/drawing/2010/main">
                <a:noFill/>
              </a14:hiddenFill>
            </a:ext>
          </a:extLst>
        </p:spPr>
      </p:cxnSp>
      <p:cxnSp>
        <p:nvCxnSpPr>
          <p:cNvPr id="25" name="Straight Arrow Connector 24"/>
          <p:cNvCxnSpPr>
            <a:cxnSpLocks noChangeShapeType="1"/>
          </p:cNvCxnSpPr>
          <p:nvPr/>
        </p:nvCxnSpPr>
        <p:spPr bwMode="auto">
          <a:xfrm flipV="1">
            <a:off x="4535488" y="3192655"/>
            <a:ext cx="2951162" cy="7938"/>
          </a:xfrm>
          <a:prstGeom prst="straightConnector1">
            <a:avLst/>
          </a:prstGeom>
          <a:noFill/>
          <a:ln w="19050">
            <a:solidFill>
              <a:schemeClr val="tx1"/>
            </a:solidFill>
            <a:round/>
            <a:headEnd/>
            <a:tailEnd type="arrow" w="lg" len="lg"/>
          </a:ln>
          <a:extLst>
            <a:ext uri="{909E8E84-426E-40DD-AFC4-6F175D3DCCD1}">
              <a14:hiddenFill xmlns:a14="http://schemas.microsoft.com/office/drawing/2010/main">
                <a:noFill/>
              </a14:hiddenFill>
            </a:ext>
          </a:extLst>
        </p:spPr>
      </p:cxnSp>
      <p:cxnSp>
        <p:nvCxnSpPr>
          <p:cNvPr id="26" name="Straight Arrow Connector 25"/>
          <p:cNvCxnSpPr>
            <a:cxnSpLocks noChangeShapeType="1"/>
          </p:cNvCxnSpPr>
          <p:nvPr/>
        </p:nvCxnSpPr>
        <p:spPr bwMode="auto">
          <a:xfrm flipH="1">
            <a:off x="1717675" y="3019305"/>
            <a:ext cx="857250" cy="0"/>
          </a:xfrm>
          <a:prstGeom prst="straightConnector1">
            <a:avLst/>
          </a:prstGeom>
          <a:noFill/>
          <a:ln w="19050">
            <a:solidFill>
              <a:schemeClr val="tx1"/>
            </a:solidFill>
            <a:round/>
            <a:headEnd/>
            <a:tailEnd type="arrow" w="lg" len="lg"/>
          </a:ln>
          <a:extLst>
            <a:ext uri="{909E8E84-426E-40DD-AFC4-6F175D3DCCD1}">
              <a14:hiddenFill xmlns:a14="http://schemas.microsoft.com/office/drawing/2010/main">
                <a:noFill/>
              </a14:hiddenFill>
            </a:ext>
          </a:extLst>
        </p:spPr>
      </p:cxnSp>
      <p:cxnSp>
        <p:nvCxnSpPr>
          <p:cNvPr id="27" name="Straight Arrow Connector 26"/>
          <p:cNvCxnSpPr>
            <a:cxnSpLocks noChangeShapeType="1"/>
          </p:cNvCxnSpPr>
          <p:nvPr/>
        </p:nvCxnSpPr>
        <p:spPr bwMode="auto">
          <a:xfrm flipV="1">
            <a:off x="3307192" y="3030418"/>
            <a:ext cx="919163" cy="0"/>
          </a:xfrm>
          <a:prstGeom prst="straightConnector1">
            <a:avLst/>
          </a:prstGeom>
          <a:noFill/>
          <a:ln w="19050">
            <a:solidFill>
              <a:schemeClr val="tx1"/>
            </a:solidFill>
            <a:round/>
            <a:headEnd/>
            <a:tailEnd type="arrow" w="lg" len="lg"/>
          </a:ln>
          <a:extLst>
            <a:ext uri="{909E8E84-426E-40DD-AFC4-6F175D3DCCD1}">
              <a14:hiddenFill xmlns:a14="http://schemas.microsoft.com/office/drawing/2010/main">
                <a:noFill/>
              </a14:hiddenFill>
            </a:ext>
          </a:extLst>
        </p:spPr>
      </p:cxnSp>
      <p:sp>
        <p:nvSpPr>
          <p:cNvPr id="32" name="Oval Callout 31"/>
          <p:cNvSpPr/>
          <p:nvPr/>
        </p:nvSpPr>
        <p:spPr>
          <a:xfrm>
            <a:off x="165100" y="2468875"/>
            <a:ext cx="1333500" cy="582613"/>
          </a:xfrm>
          <a:prstGeom prst="wedgeEllipseCallout">
            <a:avLst>
              <a:gd name="adj1" fmla="val 49716"/>
              <a:gd name="adj2" fmla="val -89080"/>
            </a:avLst>
          </a:prstGeom>
          <a:solidFill>
            <a:schemeClr val="accent5">
              <a:lumMod val="9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800" dirty="0" smtClean="0">
                <a:solidFill>
                  <a:srgbClr val="008000"/>
                </a:solidFill>
              </a:rPr>
              <a:t>Presented</a:t>
            </a:r>
            <a:endParaRPr lang="en-US" sz="1800" dirty="0">
              <a:solidFill>
                <a:srgbClr val="008000"/>
              </a:solidFill>
            </a:endParaRPr>
          </a:p>
        </p:txBody>
      </p:sp>
      <p:sp>
        <p:nvSpPr>
          <p:cNvPr id="31" name="Oval Callout 30"/>
          <p:cNvSpPr/>
          <p:nvPr/>
        </p:nvSpPr>
        <p:spPr>
          <a:xfrm>
            <a:off x="7656086" y="2462339"/>
            <a:ext cx="1370894" cy="582611"/>
          </a:xfrm>
          <a:prstGeom prst="wedgeEllipseCallout">
            <a:avLst>
              <a:gd name="adj1" fmla="val -47269"/>
              <a:gd name="adj2" fmla="val -89081"/>
            </a:avLst>
          </a:prstGeom>
          <a:solidFill>
            <a:schemeClr val="accent5">
              <a:lumMod val="9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008000"/>
                </a:solidFill>
              </a:rPr>
              <a:t>Optimal</a:t>
            </a:r>
            <a:endParaRPr lang="en-US" sz="1800" dirty="0">
              <a:solidFill>
                <a:srgbClr val="008000"/>
              </a:solidFill>
            </a:endParaRPr>
          </a:p>
        </p:txBody>
      </p:sp>
      <p:pic>
        <p:nvPicPr>
          <p:cNvPr id="6" name="Picture 5" descr="txp_fig.png"/>
          <p:cNvPicPr>
            <a:picLocks noChangeAspect="1"/>
          </p:cNvPicPr>
          <p:nvPr>
            <p:custDataLst>
              <p:tags r:id="rId1"/>
            </p:custDataLst>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934726" y="4236740"/>
            <a:ext cx="7823426" cy="344411"/>
          </a:xfrm>
          <a:prstGeom prst="rect">
            <a:avLst/>
          </a:prstGeo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3" name="Picture 2" descr="txp_fig.png"/>
          <p:cNvPicPr>
            <a:picLocks noChangeAspect="1"/>
          </p:cNvPicPr>
          <p:nvPr>
            <p:custDataLst>
              <p:tags r:id="rId2"/>
            </p:custDataLst>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965924" y="2017905"/>
            <a:ext cx="1589265" cy="314795"/>
          </a:xfrm>
          <a:prstGeom prst="rect">
            <a:avLst/>
          </a:prstGeo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2" name="Picture 1" descr="txp_fig.png"/>
          <p:cNvPicPr>
            <a:picLocks noChangeAspect="1"/>
          </p:cNvPicPr>
          <p:nvPr>
            <p:custDataLst>
              <p:tags r:id="rId3"/>
            </p:custDataLst>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432770" y="2438260"/>
            <a:ext cx="1663603" cy="299449"/>
          </a:xfrm>
          <a:prstGeom prst="rect">
            <a:avLst/>
          </a:prstGeo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30720" name="Picture 30719" descr="txp_fig.png"/>
          <p:cNvPicPr>
            <a:picLocks noChangeAspect="1"/>
          </p:cNvPicPr>
          <p:nvPr>
            <p:custDataLst>
              <p:tags r:id="rId4"/>
            </p:custDataLst>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574202" y="2067064"/>
            <a:ext cx="285414" cy="209784"/>
          </a:xfrm>
          <a:prstGeom prst="rect">
            <a:avLst/>
          </a:prstGeo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2" name="Picture 11" descr="txp_fig.png"/>
          <p:cNvPicPr>
            <a:picLocks noChangeAspect="1"/>
          </p:cNvPicPr>
          <p:nvPr>
            <p:custDataLst>
              <p:tags r:id="rId5"/>
            </p:custDataLst>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340959" y="1946415"/>
            <a:ext cx="315127" cy="330433"/>
          </a:xfrm>
          <a:prstGeom prst="rect">
            <a:avLst/>
          </a:prstGeo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5" name="Picture 4" descr="txp_fig.png"/>
          <p:cNvPicPr>
            <a:picLocks noChangeAspect="1"/>
          </p:cNvPicPr>
          <p:nvPr>
            <p:custDataLst>
              <p:tags r:id="rId6"/>
            </p:custDataLst>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574920" y="5378283"/>
            <a:ext cx="4586157" cy="854284"/>
          </a:xfrm>
          <a:prstGeom prst="rect">
            <a:avLst/>
          </a:prstGeo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28" name="TextBox 27"/>
          <p:cNvSpPr txBox="1"/>
          <p:nvPr/>
        </p:nvSpPr>
        <p:spPr>
          <a:xfrm flipH="1">
            <a:off x="6761085" y="6416426"/>
            <a:ext cx="2205517" cy="276999"/>
          </a:xfrm>
          <a:prstGeom prst="rect">
            <a:avLst/>
          </a:prstGeom>
          <a:noFill/>
        </p:spPr>
        <p:txBody>
          <a:bodyPr wrap="square" rtlCol="0">
            <a:spAutoFit/>
          </a:bodyPr>
          <a:lstStyle/>
          <a:p>
            <a:r>
              <a:rPr lang="en-US" dirty="0" smtClean="0"/>
              <a:t>[Shivaswamy, Joachims, 2012]</a:t>
            </a:r>
            <a:endParaRPr lang="en-US" dirty="0"/>
          </a:p>
        </p:txBody>
      </p:sp>
    </p:spTree>
    <p:extLst>
      <p:ext uri="{BB962C8B-B14F-4D97-AF65-F5344CB8AC3E}">
        <p14:creationId xmlns:p14="http://schemas.microsoft.com/office/powerpoint/2010/main" val="4228544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3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xit" presetSubtype="0" fill="hold" grpId="1" nodeType="withEffect">
                                  <p:stCondLst>
                                    <p:cond delay="0"/>
                                  </p:stCondLst>
                                  <p:childTnLst>
                                    <p:set>
                                      <p:cBhvr>
                                        <p:cTn id="60"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1" grpId="0" animBg="1"/>
      <p:bldP spid="31" grpId="1"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 Bound</a:t>
            </a:r>
            <a:endParaRPr lang="en-US" dirty="0"/>
          </a:p>
        </p:txBody>
      </p:sp>
      <p:sp>
        <p:nvSpPr>
          <p:cNvPr id="3" name="Content Placeholder 2"/>
          <p:cNvSpPr>
            <a:spLocks noGrp="1"/>
          </p:cNvSpPr>
          <p:nvPr>
            <p:ph idx="1"/>
          </p:nvPr>
        </p:nvSpPr>
        <p:spPr/>
        <p:txBody>
          <a:bodyPr/>
          <a:lstStyle/>
          <a:p>
            <a:r>
              <a:rPr lang="en-US" dirty="0" smtClean="0"/>
              <a:t>Theorem: For any coactive learning algorithm </a:t>
            </a:r>
            <a:r>
              <a:rPr lang="en-US" i="1" dirty="0" smtClean="0">
                <a:latin typeface="Times New Roman" pitchFamily="18" charset="0"/>
                <a:cs typeface="Times New Roman" pitchFamily="18" charset="0"/>
              </a:rPr>
              <a:t>A</a:t>
            </a:r>
            <a:r>
              <a:rPr lang="en-US" dirty="0" smtClean="0"/>
              <a:t> with linear utility, there exist </a:t>
            </a:r>
            <a:r>
              <a:rPr lang="en-US" b="1" dirty="0" err="1" smtClean="0">
                <a:latin typeface="Times New Roman" pitchFamily="18" charset="0"/>
                <a:cs typeface="Times New Roman" pitchFamily="18" charset="0"/>
              </a:rPr>
              <a:t>x</a:t>
            </a:r>
            <a:r>
              <a:rPr lang="en-US" baseline="-25000" dirty="0" err="1" smtClean="0">
                <a:latin typeface="Times New Roman" pitchFamily="18" charset="0"/>
                <a:cs typeface="Times New Roman" pitchFamily="18" charset="0"/>
              </a:rPr>
              <a:t>t</a:t>
            </a:r>
            <a:r>
              <a:rPr lang="en-US" dirty="0" smtClean="0"/>
              <a:t>, objects </a:t>
            </a:r>
            <a:r>
              <a:rPr lang="en-US" i="1" dirty="0" smtClean="0">
                <a:latin typeface="Times New Roman" pitchFamily="18" charset="0"/>
                <a:cs typeface="Times New Roman" pitchFamily="18" charset="0"/>
              </a:rPr>
              <a:t>Y</a:t>
            </a:r>
            <a:r>
              <a:rPr lang="en-US" dirty="0" smtClean="0"/>
              <a:t>, and </a:t>
            </a:r>
            <a:r>
              <a:rPr lang="en-US" b="1" dirty="0" smtClean="0">
                <a:latin typeface="Times New Roman" pitchFamily="18" charset="0"/>
                <a:cs typeface="Times New Roman" pitchFamily="18" charset="0"/>
              </a:rPr>
              <a:t>w</a:t>
            </a:r>
            <a:r>
              <a:rPr lang="en-US" dirty="0" smtClean="0"/>
              <a:t> such that </a:t>
            </a:r>
            <a:r>
              <a:rPr lang="en-US" dirty="0" smtClean="0">
                <a:latin typeface="Calibri"/>
              </a:rPr>
              <a:t>REG</a:t>
            </a:r>
            <a:r>
              <a:rPr lang="en-US" baseline="-25000" dirty="0" smtClean="0">
                <a:latin typeface="Calibri"/>
              </a:rPr>
              <a:t>T</a:t>
            </a:r>
            <a:r>
              <a:rPr lang="en-US" dirty="0" smtClean="0"/>
              <a:t> of </a:t>
            </a:r>
            <a:r>
              <a:rPr lang="en-US" i="1" dirty="0" smtClean="0">
                <a:latin typeface="Times New Roman" pitchFamily="18" charset="0"/>
                <a:cs typeface="Times New Roman" pitchFamily="18" charset="0"/>
              </a:rPr>
              <a:t>A</a:t>
            </a:r>
            <a:r>
              <a:rPr lang="en-US" dirty="0" smtClean="0"/>
              <a:t> in T steps is </a:t>
            </a:r>
            <a:r>
              <a:rPr lang="en-US" dirty="0" smtClean="0">
                <a:latin typeface="Symbol"/>
                <a:sym typeface="Symbol"/>
              </a:rPr>
              <a:t></a:t>
            </a:r>
            <a:r>
              <a:rPr lang="en-US" dirty="0" smtClean="0"/>
              <a:t>(</a:t>
            </a:r>
            <a:r>
              <a:rPr lang="en-US" dirty="0" smtClean="0">
                <a:latin typeface="Calibri"/>
              </a:rPr>
              <a:t>1/T</a:t>
            </a:r>
            <a:r>
              <a:rPr lang="en-US" baseline="30000" dirty="0" smtClean="0">
                <a:latin typeface="Calibri"/>
              </a:rPr>
              <a:t>0.5</a:t>
            </a:r>
            <a:r>
              <a:rPr lang="en-US" dirty="0" smtClean="0"/>
              <a:t>).</a:t>
            </a:r>
          </a:p>
        </p:txBody>
      </p:sp>
      <p:sp>
        <p:nvSpPr>
          <p:cNvPr id="4" name="TextBox 3"/>
          <p:cNvSpPr txBox="1"/>
          <p:nvPr/>
        </p:nvSpPr>
        <p:spPr>
          <a:xfrm flipH="1">
            <a:off x="6761085" y="6462995"/>
            <a:ext cx="2205517" cy="276999"/>
          </a:xfrm>
          <a:prstGeom prst="rect">
            <a:avLst/>
          </a:prstGeom>
          <a:noFill/>
        </p:spPr>
        <p:txBody>
          <a:bodyPr wrap="square" rtlCol="0">
            <a:spAutoFit/>
          </a:bodyPr>
          <a:lstStyle/>
          <a:p>
            <a:r>
              <a:rPr lang="en-US" dirty="0" smtClean="0"/>
              <a:t>[Shivaswamy, Joachims, 2012]</a:t>
            </a:r>
            <a:endParaRPr lang="en-US" dirty="0"/>
          </a:p>
        </p:txBody>
      </p:sp>
    </p:spTree>
    <p:extLst>
      <p:ext uri="{BB962C8B-B14F-4D97-AF65-F5344CB8AC3E}">
        <p14:creationId xmlns:p14="http://schemas.microsoft.com/office/powerpoint/2010/main" val="3000238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smtClean="0"/>
              <a:t>Experiments</a:t>
            </a:r>
            <a:endParaRPr lang="en-US"/>
          </a:p>
        </p:txBody>
      </p:sp>
      <p:sp>
        <p:nvSpPr>
          <p:cNvPr id="49154" name="Content Placeholder 2"/>
          <p:cNvSpPr>
            <a:spLocks noGrp="1"/>
          </p:cNvSpPr>
          <p:nvPr>
            <p:ph idx="1"/>
          </p:nvPr>
        </p:nvSpPr>
        <p:spPr>
          <a:xfrm>
            <a:off x="457200" y="1355130"/>
            <a:ext cx="8229600" cy="4839030"/>
          </a:xfrm>
        </p:spPr>
        <p:txBody>
          <a:bodyPr>
            <a:normAutofit/>
          </a:bodyPr>
          <a:lstStyle/>
          <a:p>
            <a:r>
              <a:rPr lang="en-US" dirty="0" smtClean="0"/>
              <a:t>Web-search ranking: structured prediction</a:t>
            </a:r>
          </a:p>
          <a:p>
            <a:pPr lvl="1"/>
            <a:r>
              <a:rPr lang="en-US" dirty="0" smtClean="0"/>
              <a:t>present a ranked list, feedback is ranked list</a:t>
            </a:r>
          </a:p>
          <a:p>
            <a:pPr lvl="1"/>
            <a:r>
              <a:rPr lang="en-US" dirty="0" smtClean="0"/>
              <a:t>Yahoo! Learning to Rank dataset (30k queries)</a:t>
            </a:r>
          </a:p>
          <a:p>
            <a:pPr lvl="1"/>
            <a:r>
              <a:rPr lang="en-US" dirty="0" smtClean="0"/>
              <a:t>Joint feature map </a:t>
            </a:r>
          </a:p>
          <a:p>
            <a:r>
              <a:rPr lang="en-US" dirty="0" smtClean="0"/>
              <a:t>Movie recommendation: item prediction</a:t>
            </a:r>
          </a:p>
          <a:p>
            <a:pPr lvl="1"/>
            <a:r>
              <a:rPr lang="en-US" dirty="0" smtClean="0"/>
              <a:t>present a movie, feedback is another movie</a:t>
            </a:r>
          </a:p>
          <a:p>
            <a:pPr lvl="1"/>
            <a:r>
              <a:rPr lang="en-US" dirty="0" err="1" smtClean="0"/>
              <a:t>MovieLens</a:t>
            </a:r>
            <a:r>
              <a:rPr lang="en-US" dirty="0" smtClean="0"/>
              <a:t> dataset (1M ratings)</a:t>
            </a:r>
          </a:p>
          <a:p>
            <a:pPr lvl="1"/>
            <a:r>
              <a:rPr lang="en-US" dirty="0" smtClean="0"/>
              <a:t>Joint feature map based on “SVD features”</a:t>
            </a:r>
          </a:p>
          <a:p>
            <a:r>
              <a:rPr lang="en-US" dirty="0" smtClean="0"/>
              <a:t>Ground truth: best least-squares fit to ratings</a:t>
            </a:r>
            <a:endParaRPr lang="en-US" dirty="0"/>
          </a:p>
        </p:txBody>
      </p:sp>
      <p:pic>
        <p:nvPicPr>
          <p:cNvPr id="2" name="Picture 1" descr="txp_fig.png"/>
          <p:cNvPicPr>
            <a:picLocks noChangeAspect="1"/>
          </p:cNvPicPr>
          <p:nvPr>
            <p:custDataLst>
              <p:tags r:id="rId1"/>
            </p:custDataLst>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880710" y="2814520"/>
            <a:ext cx="4436004" cy="854288"/>
          </a:xfrm>
          <a:prstGeom prst="rect">
            <a:avLst/>
          </a:prstGeo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5" name="TextBox 4"/>
          <p:cNvSpPr txBox="1"/>
          <p:nvPr/>
        </p:nvSpPr>
        <p:spPr>
          <a:xfrm flipH="1">
            <a:off x="6761085" y="6416426"/>
            <a:ext cx="2205517" cy="276999"/>
          </a:xfrm>
          <a:prstGeom prst="rect">
            <a:avLst/>
          </a:prstGeom>
          <a:noFill/>
        </p:spPr>
        <p:txBody>
          <a:bodyPr wrap="square" rtlCol="0">
            <a:spAutoFit/>
          </a:bodyPr>
          <a:lstStyle/>
          <a:p>
            <a:r>
              <a:rPr lang="en-US" dirty="0" smtClean="0"/>
              <a:t>[Shivaswamy, Joachims, 2012]</a:t>
            </a:r>
            <a:endParaRPr lang="en-US" dirty="0"/>
          </a:p>
        </p:txBody>
      </p:sp>
    </p:spTree>
    <p:extLst>
      <p:ext uri="{BB962C8B-B14F-4D97-AF65-F5344CB8AC3E}">
        <p14:creationId xmlns:p14="http://schemas.microsoft.com/office/powerpoint/2010/main" val="4272922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ArXiv.org: User Study</a:t>
            </a:r>
            <a:endParaRPr lang="en-US" dirty="0"/>
          </a:p>
        </p:txBody>
      </p:sp>
      <p:sp>
        <p:nvSpPr>
          <p:cNvPr id="3" name="Content Placeholder 2"/>
          <p:cNvSpPr>
            <a:spLocks noGrp="1"/>
          </p:cNvSpPr>
          <p:nvPr>
            <p:ph idx="1"/>
          </p:nvPr>
        </p:nvSpPr>
        <p:spPr>
          <a:xfrm>
            <a:off x="532266" y="1524000"/>
            <a:ext cx="4885898" cy="4648200"/>
          </a:xfrm>
        </p:spPr>
        <p:txBody>
          <a:bodyPr>
            <a:normAutofit fontScale="85000" lnSpcReduction="10000"/>
          </a:bodyPr>
          <a:lstStyle/>
          <a:p>
            <a:pPr>
              <a:buNone/>
            </a:pPr>
            <a:r>
              <a:rPr lang="en-US" dirty="0" smtClean="0"/>
              <a:t>User Study in ArXiv.org</a:t>
            </a:r>
          </a:p>
          <a:p>
            <a:pPr marL="290513" lvl="1" indent="-231775"/>
            <a:r>
              <a:rPr lang="en-US" dirty="0" smtClean="0"/>
              <a:t>Natural user and query population</a:t>
            </a:r>
          </a:p>
          <a:p>
            <a:pPr marL="290513" lvl="1" indent="-231775"/>
            <a:r>
              <a:rPr lang="en-US" dirty="0" smtClean="0"/>
              <a:t>User in natural context, not lab</a:t>
            </a:r>
          </a:p>
          <a:p>
            <a:pPr marL="290513" lvl="1" indent="-231775"/>
            <a:r>
              <a:rPr lang="en-US" dirty="0" smtClean="0"/>
              <a:t>Live and operational search engine</a:t>
            </a:r>
          </a:p>
          <a:p>
            <a:pPr marL="290513" lvl="1" indent="-231775"/>
            <a:r>
              <a:rPr lang="en-US" dirty="0" smtClean="0"/>
              <a:t>Ground truth by construction</a:t>
            </a:r>
          </a:p>
          <a:p>
            <a:pPr marL="739775" lvl="1" indent="-333375">
              <a:buNone/>
            </a:pPr>
            <a:r>
              <a:rPr lang="en-US" sz="2000" cap="small" dirty="0" err="1" smtClean="0"/>
              <a:t>Orig</a:t>
            </a:r>
            <a:r>
              <a:rPr lang="en-US" sz="2000" dirty="0" smtClean="0"/>
              <a:t> </a:t>
            </a:r>
            <a:r>
              <a:rPr lang="en-US" sz="2000" dirty="0" smtClean="0">
                <a:latin typeface="cmsy10"/>
              </a:rPr>
              <a:t>Â</a:t>
            </a:r>
            <a:r>
              <a:rPr lang="en-US" sz="2000" dirty="0" smtClean="0"/>
              <a:t> </a:t>
            </a:r>
            <a:r>
              <a:rPr lang="en-US" sz="2000" cap="small" dirty="0" smtClean="0"/>
              <a:t>Swap2</a:t>
            </a:r>
            <a:r>
              <a:rPr lang="en-US" sz="2000" dirty="0" smtClean="0"/>
              <a:t> </a:t>
            </a:r>
            <a:r>
              <a:rPr lang="en-US" sz="2000" dirty="0" smtClean="0">
                <a:latin typeface="cmsy10"/>
              </a:rPr>
              <a:t>Â</a:t>
            </a:r>
            <a:r>
              <a:rPr lang="en-US" sz="2000" dirty="0" smtClean="0"/>
              <a:t> </a:t>
            </a:r>
            <a:r>
              <a:rPr lang="en-US" sz="2000" cap="small" dirty="0" smtClean="0"/>
              <a:t>Swap4</a:t>
            </a:r>
          </a:p>
          <a:p>
            <a:pPr marL="739775" lvl="2" indent="-173038"/>
            <a:r>
              <a:rPr lang="en-US" sz="1800" cap="small" dirty="0" err="1" smtClean="0"/>
              <a:t>Orig</a:t>
            </a:r>
            <a:r>
              <a:rPr lang="en-US" sz="1800" dirty="0" smtClean="0"/>
              <a:t>: Hand-tuned fielded</a:t>
            </a:r>
          </a:p>
          <a:p>
            <a:pPr marL="739775" lvl="2" indent="-173038"/>
            <a:r>
              <a:rPr lang="en-US" sz="1800" cap="small" dirty="0" smtClean="0"/>
              <a:t>Swap2</a:t>
            </a:r>
            <a:r>
              <a:rPr lang="en-US" sz="1800" dirty="0" smtClean="0"/>
              <a:t>: </a:t>
            </a:r>
            <a:r>
              <a:rPr lang="en-US" sz="1800" cap="small" dirty="0" err="1" smtClean="0"/>
              <a:t>Orig</a:t>
            </a:r>
            <a:r>
              <a:rPr lang="en-US" sz="1800" dirty="0" smtClean="0"/>
              <a:t> with 2 pairs swapped</a:t>
            </a:r>
          </a:p>
          <a:p>
            <a:pPr marL="739775" lvl="2" indent="-173038"/>
            <a:r>
              <a:rPr lang="en-US" sz="1800" cap="small" dirty="0" smtClean="0"/>
              <a:t>Swap4</a:t>
            </a:r>
            <a:r>
              <a:rPr lang="en-US" sz="1800" dirty="0" smtClean="0"/>
              <a:t>: </a:t>
            </a:r>
            <a:r>
              <a:rPr lang="en-US" sz="1800" cap="small" dirty="0" err="1" smtClean="0"/>
              <a:t>Orig</a:t>
            </a:r>
            <a:r>
              <a:rPr lang="en-US" sz="1800" dirty="0" smtClean="0"/>
              <a:t> with 4 pairs swapped</a:t>
            </a:r>
            <a:endParaRPr lang="en-US" dirty="0" smtClean="0"/>
          </a:p>
          <a:p>
            <a:pPr marL="739775" lvl="1" indent="-333375">
              <a:buNone/>
            </a:pPr>
            <a:r>
              <a:rPr lang="en-US" sz="2000" cap="small" dirty="0" err="1" smtClean="0"/>
              <a:t>Orig</a:t>
            </a:r>
            <a:r>
              <a:rPr lang="en-US" sz="2000" dirty="0" smtClean="0"/>
              <a:t> </a:t>
            </a:r>
            <a:r>
              <a:rPr lang="en-US" sz="2000" dirty="0" smtClean="0">
                <a:latin typeface="cmsy10"/>
              </a:rPr>
              <a:t>Â</a:t>
            </a:r>
            <a:r>
              <a:rPr lang="en-US" sz="2000" dirty="0" smtClean="0"/>
              <a:t> </a:t>
            </a:r>
            <a:r>
              <a:rPr lang="en-US" sz="2000" cap="small" dirty="0" smtClean="0"/>
              <a:t>Flat</a:t>
            </a:r>
            <a:r>
              <a:rPr lang="en-US" sz="2000" dirty="0" smtClean="0"/>
              <a:t> </a:t>
            </a:r>
            <a:r>
              <a:rPr lang="en-US" sz="2000" dirty="0" smtClean="0">
                <a:latin typeface="cmsy10"/>
              </a:rPr>
              <a:t>Â</a:t>
            </a:r>
            <a:r>
              <a:rPr lang="en-US" sz="2000" dirty="0" smtClean="0"/>
              <a:t> </a:t>
            </a:r>
            <a:r>
              <a:rPr lang="en-US" sz="2000" cap="small" dirty="0" smtClean="0"/>
              <a:t>Rand</a:t>
            </a:r>
          </a:p>
          <a:p>
            <a:pPr marL="739775" lvl="2" indent="-173038"/>
            <a:r>
              <a:rPr lang="en-US" sz="1800" cap="small" dirty="0" err="1" smtClean="0"/>
              <a:t>Orig</a:t>
            </a:r>
            <a:r>
              <a:rPr lang="en-US" sz="1800" dirty="0" smtClean="0"/>
              <a:t>: Hand-tuned fielded</a:t>
            </a:r>
          </a:p>
          <a:p>
            <a:pPr marL="739775" lvl="2" indent="-173038"/>
            <a:r>
              <a:rPr lang="en-US" sz="1800" cap="small" dirty="0" smtClean="0"/>
              <a:t>Flat</a:t>
            </a:r>
            <a:r>
              <a:rPr lang="en-US" sz="1800" dirty="0" smtClean="0"/>
              <a:t>: No field weights</a:t>
            </a:r>
          </a:p>
          <a:p>
            <a:pPr marL="739775" lvl="2" indent="-173038"/>
            <a:r>
              <a:rPr lang="en-US" sz="1800" cap="small" dirty="0" smtClean="0"/>
              <a:t>Rand </a:t>
            </a:r>
            <a:r>
              <a:rPr lang="en-US" sz="1800" dirty="0" smtClean="0"/>
              <a:t>: Top 10 of </a:t>
            </a:r>
            <a:r>
              <a:rPr lang="en-US" sz="1800" cap="small" dirty="0" smtClean="0"/>
              <a:t>Flat</a:t>
            </a:r>
            <a:r>
              <a:rPr lang="en-US" sz="1800" dirty="0" smtClean="0"/>
              <a:t> shuffled</a:t>
            </a:r>
          </a:p>
        </p:txBody>
      </p:sp>
      <p:pic>
        <p:nvPicPr>
          <p:cNvPr id="48130" name="Picture 2" descr="C:\Users\tj\Documents\doc\cikm08-interleave\implicitMetrics_2007\screenshot_svm.gif"/>
          <p:cNvPicPr>
            <a:picLocks noChangeAspect="1" noChangeArrowheads="1"/>
          </p:cNvPicPr>
          <p:nvPr/>
        </p:nvPicPr>
        <p:blipFill>
          <a:blip r:embed="rId2" cstate="print"/>
          <a:srcRect/>
          <a:stretch>
            <a:fillRect/>
          </a:stretch>
        </p:blipFill>
        <p:spPr bwMode="auto">
          <a:xfrm>
            <a:off x="5310120" y="1676400"/>
            <a:ext cx="3654189" cy="4448175"/>
          </a:xfrm>
          <a:prstGeom prst="rect">
            <a:avLst/>
          </a:prstGeom>
          <a:noFill/>
        </p:spPr>
      </p:pic>
      <p:pic>
        <p:nvPicPr>
          <p:cNvPr id="35841" name="Picture 1"/>
          <p:cNvPicPr>
            <a:picLocks noChangeAspect="1" noChangeArrowheads="1"/>
          </p:cNvPicPr>
          <p:nvPr/>
        </p:nvPicPr>
        <p:blipFill>
          <a:blip r:embed="rId3" cstate="print"/>
          <a:srcRect/>
          <a:stretch>
            <a:fillRect/>
          </a:stretch>
        </p:blipFill>
        <p:spPr bwMode="auto">
          <a:xfrm>
            <a:off x="5485908" y="1556427"/>
            <a:ext cx="3557304" cy="4912468"/>
          </a:xfrm>
          <a:prstGeom prst="rect">
            <a:avLst/>
          </a:prstGeom>
          <a:noFill/>
          <a:ln w="9525">
            <a:noFill/>
            <a:miter lim="800000"/>
            <a:headEnd/>
            <a:tailEnd/>
          </a:ln>
          <a:effectLst/>
        </p:spPr>
      </p:pic>
      <p:sp>
        <p:nvSpPr>
          <p:cNvPr id="9" name="Freeform 8"/>
          <p:cNvSpPr/>
          <p:nvPr/>
        </p:nvSpPr>
        <p:spPr bwMode="auto">
          <a:xfrm>
            <a:off x="5165826" y="3424135"/>
            <a:ext cx="428017" cy="2597285"/>
          </a:xfrm>
          <a:custGeom>
            <a:avLst/>
            <a:gdLst>
              <a:gd name="connsiteX0" fmla="*/ 321012 w 321012"/>
              <a:gd name="connsiteY0" fmla="*/ 0 h 1546698"/>
              <a:gd name="connsiteX1" fmla="*/ 0 w 321012"/>
              <a:gd name="connsiteY1" fmla="*/ 787941 h 1546698"/>
              <a:gd name="connsiteX2" fmla="*/ 321012 w 321012"/>
              <a:gd name="connsiteY2" fmla="*/ 1546698 h 1546698"/>
              <a:gd name="connsiteX3" fmla="*/ 321012 w 321012"/>
              <a:gd name="connsiteY3" fmla="*/ 1546698 h 1546698"/>
            </a:gdLst>
            <a:ahLst/>
            <a:cxnLst>
              <a:cxn ang="0">
                <a:pos x="connsiteX0" y="connsiteY0"/>
              </a:cxn>
              <a:cxn ang="0">
                <a:pos x="connsiteX1" y="connsiteY1"/>
              </a:cxn>
              <a:cxn ang="0">
                <a:pos x="connsiteX2" y="connsiteY2"/>
              </a:cxn>
              <a:cxn ang="0">
                <a:pos x="connsiteX3" y="connsiteY3"/>
              </a:cxn>
            </a:cxnLst>
            <a:rect l="l" t="t" r="r" b="b"/>
            <a:pathLst>
              <a:path w="321012" h="1546698">
                <a:moveTo>
                  <a:pt x="321012" y="0"/>
                </a:moveTo>
                <a:cubicBezTo>
                  <a:pt x="160506" y="265079"/>
                  <a:pt x="0" y="530158"/>
                  <a:pt x="0" y="787941"/>
                </a:cubicBezTo>
                <a:cubicBezTo>
                  <a:pt x="0" y="1045724"/>
                  <a:pt x="321012" y="1546698"/>
                  <a:pt x="321012" y="1546698"/>
                </a:cubicBezTo>
                <a:lnTo>
                  <a:pt x="321012" y="1546698"/>
                </a:lnTo>
              </a:path>
            </a:pathLst>
          </a:custGeom>
          <a:noFill/>
          <a:ln w="38100" cap="flat" cmpd="sng" algn="ctr">
            <a:solidFill>
              <a:srgbClr val="FF0000"/>
            </a:solidFill>
            <a:prstDash val="solid"/>
            <a:round/>
            <a:headEnd type="triangl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0" name="Freeform 9"/>
          <p:cNvSpPr/>
          <p:nvPr/>
        </p:nvSpPr>
        <p:spPr bwMode="auto">
          <a:xfrm>
            <a:off x="5172312" y="3041515"/>
            <a:ext cx="428017" cy="2298970"/>
          </a:xfrm>
          <a:custGeom>
            <a:avLst/>
            <a:gdLst>
              <a:gd name="connsiteX0" fmla="*/ 321012 w 321012"/>
              <a:gd name="connsiteY0" fmla="*/ 0 h 1546698"/>
              <a:gd name="connsiteX1" fmla="*/ 0 w 321012"/>
              <a:gd name="connsiteY1" fmla="*/ 787941 h 1546698"/>
              <a:gd name="connsiteX2" fmla="*/ 321012 w 321012"/>
              <a:gd name="connsiteY2" fmla="*/ 1546698 h 1546698"/>
              <a:gd name="connsiteX3" fmla="*/ 321012 w 321012"/>
              <a:gd name="connsiteY3" fmla="*/ 1546698 h 1546698"/>
            </a:gdLst>
            <a:ahLst/>
            <a:cxnLst>
              <a:cxn ang="0">
                <a:pos x="connsiteX0" y="connsiteY0"/>
              </a:cxn>
              <a:cxn ang="0">
                <a:pos x="connsiteX1" y="connsiteY1"/>
              </a:cxn>
              <a:cxn ang="0">
                <a:pos x="connsiteX2" y="connsiteY2"/>
              </a:cxn>
              <a:cxn ang="0">
                <a:pos x="connsiteX3" y="connsiteY3"/>
              </a:cxn>
            </a:cxnLst>
            <a:rect l="l" t="t" r="r" b="b"/>
            <a:pathLst>
              <a:path w="321012" h="1546698">
                <a:moveTo>
                  <a:pt x="321012" y="0"/>
                </a:moveTo>
                <a:cubicBezTo>
                  <a:pt x="160506" y="265079"/>
                  <a:pt x="0" y="530158"/>
                  <a:pt x="0" y="787941"/>
                </a:cubicBezTo>
                <a:cubicBezTo>
                  <a:pt x="0" y="1045724"/>
                  <a:pt x="321012" y="1546698"/>
                  <a:pt x="321012" y="1546698"/>
                </a:cubicBezTo>
                <a:lnTo>
                  <a:pt x="321012" y="1546698"/>
                </a:lnTo>
              </a:path>
            </a:pathLst>
          </a:custGeom>
          <a:noFill/>
          <a:ln w="38100" cap="flat" cmpd="sng" algn="ctr">
            <a:solidFill>
              <a:srgbClr val="FF0000"/>
            </a:solidFill>
            <a:prstDash val="solid"/>
            <a:round/>
            <a:headEnd type="triangl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1" name="Freeform 10"/>
          <p:cNvSpPr/>
          <p:nvPr/>
        </p:nvSpPr>
        <p:spPr bwMode="auto">
          <a:xfrm>
            <a:off x="5058823" y="2658893"/>
            <a:ext cx="557720" cy="2389761"/>
          </a:xfrm>
          <a:custGeom>
            <a:avLst/>
            <a:gdLst>
              <a:gd name="connsiteX0" fmla="*/ 321012 w 321012"/>
              <a:gd name="connsiteY0" fmla="*/ 0 h 1546698"/>
              <a:gd name="connsiteX1" fmla="*/ 0 w 321012"/>
              <a:gd name="connsiteY1" fmla="*/ 787941 h 1546698"/>
              <a:gd name="connsiteX2" fmla="*/ 321012 w 321012"/>
              <a:gd name="connsiteY2" fmla="*/ 1546698 h 1546698"/>
              <a:gd name="connsiteX3" fmla="*/ 321012 w 321012"/>
              <a:gd name="connsiteY3" fmla="*/ 1546698 h 1546698"/>
            </a:gdLst>
            <a:ahLst/>
            <a:cxnLst>
              <a:cxn ang="0">
                <a:pos x="connsiteX0" y="connsiteY0"/>
              </a:cxn>
              <a:cxn ang="0">
                <a:pos x="connsiteX1" y="connsiteY1"/>
              </a:cxn>
              <a:cxn ang="0">
                <a:pos x="connsiteX2" y="connsiteY2"/>
              </a:cxn>
              <a:cxn ang="0">
                <a:pos x="connsiteX3" y="connsiteY3"/>
              </a:cxn>
            </a:cxnLst>
            <a:rect l="l" t="t" r="r" b="b"/>
            <a:pathLst>
              <a:path w="321012" h="1546698">
                <a:moveTo>
                  <a:pt x="321012" y="0"/>
                </a:moveTo>
                <a:cubicBezTo>
                  <a:pt x="160506" y="265079"/>
                  <a:pt x="0" y="530158"/>
                  <a:pt x="0" y="787941"/>
                </a:cubicBezTo>
                <a:cubicBezTo>
                  <a:pt x="0" y="1045724"/>
                  <a:pt x="321012" y="1546698"/>
                  <a:pt x="321012" y="1546698"/>
                </a:cubicBezTo>
                <a:lnTo>
                  <a:pt x="321012" y="1546698"/>
                </a:lnTo>
              </a:path>
            </a:pathLst>
          </a:custGeom>
          <a:noFill/>
          <a:ln w="38100" cap="flat" cmpd="sng" algn="ctr">
            <a:solidFill>
              <a:srgbClr val="FF0000"/>
            </a:solidFill>
            <a:prstDash val="solid"/>
            <a:round/>
            <a:headEnd type="triangl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2" name="Freeform 11"/>
          <p:cNvSpPr/>
          <p:nvPr/>
        </p:nvSpPr>
        <p:spPr bwMode="auto">
          <a:xfrm>
            <a:off x="5272831" y="4156987"/>
            <a:ext cx="343706" cy="1546698"/>
          </a:xfrm>
          <a:custGeom>
            <a:avLst/>
            <a:gdLst>
              <a:gd name="connsiteX0" fmla="*/ 321012 w 321012"/>
              <a:gd name="connsiteY0" fmla="*/ 0 h 1546698"/>
              <a:gd name="connsiteX1" fmla="*/ 0 w 321012"/>
              <a:gd name="connsiteY1" fmla="*/ 787941 h 1546698"/>
              <a:gd name="connsiteX2" fmla="*/ 321012 w 321012"/>
              <a:gd name="connsiteY2" fmla="*/ 1546698 h 1546698"/>
              <a:gd name="connsiteX3" fmla="*/ 321012 w 321012"/>
              <a:gd name="connsiteY3" fmla="*/ 1546698 h 1546698"/>
            </a:gdLst>
            <a:ahLst/>
            <a:cxnLst>
              <a:cxn ang="0">
                <a:pos x="connsiteX0" y="connsiteY0"/>
              </a:cxn>
              <a:cxn ang="0">
                <a:pos x="connsiteX1" y="connsiteY1"/>
              </a:cxn>
              <a:cxn ang="0">
                <a:pos x="connsiteX2" y="connsiteY2"/>
              </a:cxn>
              <a:cxn ang="0">
                <a:pos x="connsiteX3" y="connsiteY3"/>
              </a:cxn>
            </a:cxnLst>
            <a:rect l="l" t="t" r="r" b="b"/>
            <a:pathLst>
              <a:path w="321012" h="1546698">
                <a:moveTo>
                  <a:pt x="321012" y="0"/>
                </a:moveTo>
                <a:cubicBezTo>
                  <a:pt x="160506" y="265079"/>
                  <a:pt x="0" y="530158"/>
                  <a:pt x="0" y="787941"/>
                </a:cubicBezTo>
                <a:cubicBezTo>
                  <a:pt x="0" y="1045724"/>
                  <a:pt x="321012" y="1546698"/>
                  <a:pt x="321012" y="1546698"/>
                </a:cubicBezTo>
                <a:lnTo>
                  <a:pt x="321012" y="1546698"/>
                </a:lnTo>
              </a:path>
            </a:pathLst>
          </a:custGeom>
          <a:noFill/>
          <a:ln w="38100" cap="flat" cmpd="sng" algn="ctr">
            <a:solidFill>
              <a:srgbClr val="FF0000"/>
            </a:solidFill>
            <a:prstDash val="solid"/>
            <a:round/>
            <a:headEnd type="triangl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3" name="TextBox 12"/>
          <p:cNvSpPr txBox="1"/>
          <p:nvPr/>
        </p:nvSpPr>
        <p:spPr>
          <a:xfrm>
            <a:off x="6937080" y="6424590"/>
            <a:ext cx="1797928" cy="307777"/>
          </a:xfrm>
          <a:prstGeom prst="rect">
            <a:avLst/>
          </a:prstGeom>
          <a:noFill/>
        </p:spPr>
        <p:txBody>
          <a:bodyPr wrap="none" rtlCol="0">
            <a:spAutoFit/>
          </a:bodyPr>
          <a:lstStyle/>
          <a:p>
            <a:pPr algn="r"/>
            <a:r>
              <a:rPr lang="en-US" sz="1400" dirty="0" smtClean="0">
                <a:latin typeface="+mn-lt"/>
              </a:rPr>
              <a:t>[Radlinski et al., 2008]</a:t>
            </a:r>
            <a:endParaRPr lang="en-US" sz="1400" dirty="0">
              <a:latin typeface="+mn-lt"/>
            </a:endParaRPr>
          </a:p>
        </p:txBody>
      </p:sp>
    </p:spTree>
    <p:extLst>
      <p:ext uri="{BB962C8B-B14F-4D97-AF65-F5344CB8AC3E}">
        <p14:creationId xmlns:p14="http://schemas.microsoft.com/office/powerpoint/2010/main" val="38901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8130"/>
                                        </p:tgtEl>
                                      </p:cBhvr>
                                    </p:animEffect>
                                    <p:set>
                                      <p:cBhvr>
                                        <p:cTn id="7" dur="1" fill="hold">
                                          <p:stCondLst>
                                            <p:cond delay="499"/>
                                          </p:stCondLst>
                                        </p:cTn>
                                        <p:tgtEl>
                                          <p:spTgt spid="48130"/>
                                        </p:tgtEl>
                                        <p:attrNameLst>
                                          <p:attrName>style.visibility</p:attrName>
                                        </p:attrNameLst>
                                      </p:cBhvr>
                                      <p:to>
                                        <p:strVal val="hidden"/>
                                      </p:to>
                                    </p:se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5841"/>
                                        </p:tgtEl>
                                        <p:attrNameLst>
                                          <p:attrName>style.visibility</p:attrName>
                                        </p:attrNameLst>
                                      </p:cBhvr>
                                      <p:to>
                                        <p:strVal val="visible"/>
                                      </p:to>
                                    </p:set>
                                    <p:animEffect transition="in" filter="blinds(horizontal)">
                                      <p:cBhvr>
                                        <p:cTn id="11" dur="500"/>
                                        <p:tgtEl>
                                          <p:spTgt spid="3584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dirty="0" smtClean="0"/>
              <a:t>Strong </a:t>
            </a:r>
            <a:r>
              <a:rPr lang="en-US" dirty="0" err="1" smtClean="0"/>
              <a:t>vs</a:t>
            </a:r>
            <a:r>
              <a:rPr lang="en-US" dirty="0" smtClean="0"/>
              <a:t> Weak Feedback</a:t>
            </a:r>
            <a:endParaRPr lang="en-US" dirty="0"/>
          </a:p>
        </p:txBody>
      </p:sp>
      <p:sp>
        <p:nvSpPr>
          <p:cNvPr id="52226" name="Content Placeholder 2"/>
          <p:cNvSpPr>
            <a:spLocks noGrp="1"/>
          </p:cNvSpPr>
          <p:nvPr>
            <p:ph idx="1"/>
          </p:nvPr>
        </p:nvSpPr>
        <p:spPr>
          <a:xfrm>
            <a:off x="270640" y="1316725"/>
            <a:ext cx="8525910" cy="4694223"/>
          </a:xfrm>
        </p:spPr>
        <p:txBody>
          <a:bodyPr/>
          <a:lstStyle/>
          <a:p>
            <a:r>
              <a:rPr lang="en-US" dirty="0" smtClean="0"/>
              <a:t>Web: Click on highest utility docs until strictly </a:t>
            </a:r>
            <a:br>
              <a:rPr lang="en-US" dirty="0" smtClean="0"/>
            </a:br>
            <a:r>
              <a:rPr lang="en-US" dirty="0" smtClean="0">
                <a:latin typeface="cmmi10"/>
              </a:rPr>
              <a:t>®</a:t>
            </a:r>
            <a:r>
              <a:rPr lang="en-US" dirty="0" smtClean="0"/>
              <a:t>-informative</a:t>
            </a:r>
          </a:p>
          <a:p>
            <a:pPr marL="0" indent="0">
              <a:buNone/>
            </a:pPr>
            <a:endParaRPr lang="en-US" dirty="0"/>
          </a:p>
          <a:p>
            <a:pPr marL="0" indent="0">
              <a:buNone/>
            </a:pPr>
            <a:endParaRPr lang="en-US" sz="6000" dirty="0"/>
          </a:p>
          <a:p>
            <a:r>
              <a:rPr lang="en-US" dirty="0" smtClean="0"/>
              <a:t>Movie: Lowest utility movie that is strictly </a:t>
            </a:r>
            <a:br>
              <a:rPr lang="en-US" dirty="0" smtClean="0"/>
            </a:br>
            <a:r>
              <a:rPr lang="en-US" dirty="0" smtClean="0">
                <a:latin typeface="cmmi10"/>
              </a:rPr>
              <a:t>®</a:t>
            </a:r>
            <a:r>
              <a:rPr lang="en-US" dirty="0" smtClean="0"/>
              <a:t>-informative</a:t>
            </a:r>
            <a:endParaRPr lang="en-US" dirty="0"/>
          </a:p>
        </p:txBody>
      </p:sp>
      <p:pic>
        <p:nvPicPr>
          <p:cNvPr id="3" name="Picture 2"/>
          <p:cNvPicPr>
            <a:picLocks noChangeAspect="1"/>
          </p:cNvPicPr>
          <p:nvPr/>
        </p:nvPicPr>
        <p:blipFill>
          <a:blip r:embed="rId2"/>
          <a:stretch>
            <a:fillRect/>
          </a:stretch>
        </p:blipFill>
        <p:spPr>
          <a:xfrm>
            <a:off x="3041754" y="1700775"/>
            <a:ext cx="5332341" cy="2501592"/>
          </a:xfrm>
          <a:prstGeom prst="rect">
            <a:avLst/>
          </a:prstGeom>
        </p:spPr>
      </p:pic>
      <p:pic>
        <p:nvPicPr>
          <p:cNvPr id="10" name="Picture 9"/>
          <p:cNvPicPr>
            <a:picLocks noChangeAspect="1"/>
          </p:cNvPicPr>
          <p:nvPr/>
        </p:nvPicPr>
        <p:blipFill>
          <a:blip r:embed="rId3"/>
          <a:stretch>
            <a:fillRect/>
          </a:stretch>
        </p:blipFill>
        <p:spPr>
          <a:xfrm>
            <a:off x="3227825" y="4465935"/>
            <a:ext cx="5138376" cy="2481352"/>
          </a:xfrm>
          <a:prstGeom prst="rect">
            <a:avLst/>
          </a:prstGeom>
        </p:spPr>
      </p:pic>
    </p:spTree>
    <p:extLst>
      <p:ext uri="{BB962C8B-B14F-4D97-AF65-F5344CB8AC3E}">
        <p14:creationId xmlns:p14="http://schemas.microsoft.com/office/powerpoint/2010/main" val="1998149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dirty="0" smtClean="0"/>
              <a:t>Noisy Feedback</a:t>
            </a:r>
            <a:endParaRPr lang="en-US" dirty="0"/>
          </a:p>
        </p:txBody>
      </p:sp>
      <p:sp>
        <p:nvSpPr>
          <p:cNvPr id="52226" name="Content Placeholder 2"/>
          <p:cNvSpPr>
            <a:spLocks noGrp="1"/>
          </p:cNvSpPr>
          <p:nvPr>
            <p:ph idx="1"/>
          </p:nvPr>
        </p:nvSpPr>
        <p:spPr>
          <a:xfrm>
            <a:off x="424260" y="1316725"/>
            <a:ext cx="8372290" cy="4694223"/>
          </a:xfrm>
        </p:spPr>
        <p:txBody>
          <a:bodyPr/>
          <a:lstStyle/>
          <a:p>
            <a:r>
              <a:rPr lang="en-US" dirty="0" smtClean="0"/>
              <a:t>Web: Click on the 5 most relevant docs in top 10 results</a:t>
            </a:r>
          </a:p>
          <a:p>
            <a:pPr marL="0" indent="0">
              <a:buNone/>
            </a:pPr>
            <a:endParaRPr lang="en-US" dirty="0"/>
          </a:p>
          <a:p>
            <a:pPr marL="0" indent="0">
              <a:buNone/>
            </a:pPr>
            <a:endParaRPr lang="en-US" sz="6000" dirty="0"/>
          </a:p>
          <a:p>
            <a:r>
              <a:rPr lang="en-US" dirty="0" smtClean="0"/>
              <a:t>Movie: Some movie with rating that is higher by one star</a:t>
            </a:r>
            <a:endParaRPr lang="en-US" dirty="0"/>
          </a:p>
        </p:txBody>
      </p:sp>
      <p:pic>
        <p:nvPicPr>
          <p:cNvPr id="6" name="Picture 5"/>
          <p:cNvPicPr>
            <a:picLocks noChangeAspect="1"/>
          </p:cNvPicPr>
          <p:nvPr/>
        </p:nvPicPr>
        <p:blipFill>
          <a:blip r:embed="rId2"/>
          <a:stretch>
            <a:fillRect/>
          </a:stretch>
        </p:blipFill>
        <p:spPr>
          <a:xfrm>
            <a:off x="3074205" y="1777585"/>
            <a:ext cx="5231803" cy="2440043"/>
          </a:xfrm>
          <a:prstGeom prst="rect">
            <a:avLst/>
          </a:prstGeom>
        </p:spPr>
      </p:pic>
      <p:pic>
        <p:nvPicPr>
          <p:cNvPr id="7" name="Picture 6"/>
          <p:cNvPicPr>
            <a:picLocks noChangeAspect="1"/>
          </p:cNvPicPr>
          <p:nvPr/>
        </p:nvPicPr>
        <p:blipFill>
          <a:blip r:embed="rId3"/>
          <a:stretch>
            <a:fillRect/>
          </a:stretch>
        </p:blipFill>
        <p:spPr>
          <a:xfrm>
            <a:off x="3193655" y="4542745"/>
            <a:ext cx="5228666" cy="2457920"/>
          </a:xfrm>
          <a:prstGeom prst="rect">
            <a:avLst/>
          </a:prstGeom>
        </p:spPr>
      </p:pic>
    </p:spTree>
    <p:extLst>
      <p:ext uri="{BB962C8B-B14F-4D97-AF65-F5344CB8AC3E}">
        <p14:creationId xmlns:p14="http://schemas.microsoft.com/office/powerpoint/2010/main" val="1996211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Preference Perceptron: Experiment</a:t>
            </a:r>
            <a:endParaRPr lang="en-US" dirty="0"/>
          </a:p>
        </p:txBody>
      </p:sp>
      <p:sp>
        <p:nvSpPr>
          <p:cNvPr id="3" name="Content Placeholder 2"/>
          <p:cNvSpPr>
            <a:spLocks noGrp="1"/>
          </p:cNvSpPr>
          <p:nvPr>
            <p:ph idx="1"/>
          </p:nvPr>
        </p:nvSpPr>
        <p:spPr>
          <a:xfrm>
            <a:off x="457199" y="1393534"/>
            <a:ext cx="8608185" cy="5031056"/>
          </a:xfrm>
        </p:spPr>
        <p:txBody>
          <a:bodyPr>
            <a:normAutofit fontScale="85000" lnSpcReduction="10000"/>
          </a:bodyPr>
          <a:lstStyle/>
          <a:p>
            <a:pPr marL="0" lvl="1" indent="0">
              <a:buNone/>
            </a:pPr>
            <a:r>
              <a:rPr lang="en-US" dirty="0" smtClean="0"/>
              <a:t>Experiment: </a:t>
            </a:r>
          </a:p>
          <a:p>
            <a:pPr marL="857250" lvl="2" indent="-457200"/>
            <a:r>
              <a:rPr lang="en-US" dirty="0" smtClean="0"/>
              <a:t>Automatically optimize Arxiv.org </a:t>
            </a:r>
            <a:r>
              <a:rPr lang="en-US" dirty="0" err="1" smtClean="0"/>
              <a:t>Fulltext</a:t>
            </a:r>
            <a:r>
              <a:rPr lang="en-US" dirty="0" smtClean="0"/>
              <a:t> Search</a:t>
            </a:r>
          </a:p>
          <a:p>
            <a:pPr marL="0" lvl="1" indent="0">
              <a:buNone/>
            </a:pPr>
            <a:r>
              <a:rPr lang="en-US" dirty="0" smtClean="0"/>
              <a:t>Model</a:t>
            </a:r>
          </a:p>
          <a:p>
            <a:pPr marL="742950" lvl="2" indent="-342900"/>
            <a:r>
              <a:rPr lang="en-US" dirty="0" smtClean="0"/>
              <a:t>Utility of ranking y for query x: </a:t>
            </a:r>
            <a:r>
              <a:rPr lang="en-US" dirty="0" err="1" smtClean="0"/>
              <a:t>U</a:t>
            </a:r>
            <a:r>
              <a:rPr lang="en-US" baseline="-25000" dirty="0" err="1" smtClean="0"/>
              <a:t>t</a:t>
            </a:r>
            <a:r>
              <a:rPr lang="en-US" dirty="0" smtClean="0"/>
              <a:t>(</a:t>
            </a:r>
            <a:r>
              <a:rPr lang="en-US" dirty="0" err="1" smtClean="0"/>
              <a:t>y|x</a:t>
            </a:r>
            <a:r>
              <a:rPr lang="en-US" dirty="0" smtClean="0"/>
              <a:t>) = </a:t>
            </a:r>
            <a:r>
              <a:rPr lang="en-US" dirty="0" smtClean="0">
                <a:latin typeface="Symbol"/>
                <a:sym typeface="Symbol"/>
              </a:rPr>
              <a:t></a:t>
            </a:r>
            <a:r>
              <a:rPr lang="en-US" baseline="-25000" dirty="0" smtClean="0">
                <a:latin typeface="Symbol"/>
                <a:sym typeface="Symbol"/>
              </a:rPr>
              <a:t>i</a:t>
            </a:r>
            <a:r>
              <a:rPr lang="en-US" dirty="0" smtClean="0"/>
              <a:t> </a:t>
            </a:r>
            <a:r>
              <a:rPr lang="en-US" dirty="0" smtClean="0">
                <a:latin typeface="cmmi10"/>
              </a:rPr>
              <a:t>°</a:t>
            </a:r>
            <a:r>
              <a:rPr lang="en-US" baseline="-25000" dirty="0" smtClean="0">
                <a:latin typeface="cmmi10"/>
              </a:rPr>
              <a:t>i</a:t>
            </a:r>
            <a:r>
              <a:rPr lang="en-US" dirty="0" smtClean="0"/>
              <a:t> </a:t>
            </a:r>
            <a:r>
              <a:rPr lang="en-US" dirty="0" err="1" smtClean="0"/>
              <a:t>w</a:t>
            </a:r>
            <a:r>
              <a:rPr lang="en-US" baseline="-25000" dirty="0" err="1" smtClean="0"/>
              <a:t>t</a:t>
            </a:r>
            <a:r>
              <a:rPr lang="en-US" baseline="30000" dirty="0" err="1" smtClean="0"/>
              <a:t>T</a:t>
            </a:r>
            <a:r>
              <a:rPr lang="en-US" baseline="30000" dirty="0" smtClean="0"/>
              <a:t> </a:t>
            </a:r>
            <a:r>
              <a:rPr lang="en-US" dirty="0" smtClean="0">
                <a:latin typeface="cmmi10"/>
              </a:rPr>
              <a:t>Á</a:t>
            </a:r>
            <a:r>
              <a:rPr lang="en-US" dirty="0" smtClean="0">
                <a:latin typeface="Calibri"/>
              </a:rPr>
              <a:t>(</a:t>
            </a:r>
            <a:r>
              <a:rPr lang="en-US" dirty="0" err="1" smtClean="0">
                <a:latin typeface="Calibri"/>
              </a:rPr>
              <a:t>x,y</a:t>
            </a:r>
            <a:r>
              <a:rPr lang="en-US" baseline="30000" dirty="0" smtClean="0">
                <a:latin typeface="Calibri"/>
              </a:rPr>
              <a:t>(i</a:t>
            </a:r>
            <a:r>
              <a:rPr lang="en-US" baseline="30000" dirty="0" smtClean="0"/>
              <a:t>)</a:t>
            </a:r>
            <a:r>
              <a:rPr lang="en-US" dirty="0" smtClean="0"/>
              <a:t>)  [~1000 features]</a:t>
            </a:r>
          </a:p>
          <a:p>
            <a:pPr marL="400050" lvl="2" indent="0">
              <a:buNone/>
            </a:pPr>
            <a:r>
              <a:rPr lang="en-US" dirty="0" smtClean="0">
                <a:sym typeface="Wingdings" pitchFamily="2" charset="2"/>
              </a:rPr>
              <a:t>	</a:t>
            </a:r>
            <a:r>
              <a:rPr lang="en-US" dirty="0" smtClean="0"/>
              <a:t>Computing </a:t>
            </a:r>
            <a:r>
              <a:rPr lang="en-US" dirty="0" err="1" smtClean="0"/>
              <a:t>argmax</a:t>
            </a:r>
            <a:r>
              <a:rPr lang="en-US" dirty="0" smtClean="0"/>
              <a:t> ranking: sort by </a:t>
            </a:r>
            <a:r>
              <a:rPr lang="en-US" dirty="0" err="1" smtClean="0"/>
              <a:t>w</a:t>
            </a:r>
            <a:r>
              <a:rPr lang="en-US" baseline="-25000" dirty="0" err="1" smtClean="0"/>
              <a:t>t</a:t>
            </a:r>
            <a:r>
              <a:rPr lang="en-US" baseline="30000" dirty="0" err="1" smtClean="0"/>
              <a:t>T</a:t>
            </a:r>
            <a:r>
              <a:rPr lang="en-US" baseline="30000" dirty="0" smtClean="0"/>
              <a:t> </a:t>
            </a:r>
            <a:r>
              <a:rPr lang="en-US" dirty="0" smtClean="0">
                <a:latin typeface="cmmi10"/>
              </a:rPr>
              <a:t>Á</a:t>
            </a:r>
            <a:r>
              <a:rPr lang="en-US" dirty="0" smtClean="0"/>
              <a:t>(</a:t>
            </a:r>
            <a:r>
              <a:rPr lang="en-US" dirty="0" err="1" smtClean="0"/>
              <a:t>x,y</a:t>
            </a:r>
            <a:r>
              <a:rPr lang="en-US" baseline="30000" dirty="0" smtClean="0"/>
              <a:t>(i)</a:t>
            </a:r>
            <a:r>
              <a:rPr lang="en-US" dirty="0" smtClean="0"/>
              <a:t>)</a:t>
            </a:r>
          </a:p>
          <a:p>
            <a:pPr marL="0" lvl="1" indent="0">
              <a:buNone/>
            </a:pPr>
            <a:r>
              <a:rPr lang="en-US" dirty="0" smtClean="0"/>
              <a:t>Feedback</a:t>
            </a:r>
          </a:p>
          <a:p>
            <a:pPr marL="742950" lvl="2" indent="-342900"/>
            <a:r>
              <a:rPr lang="en-US" dirty="0" smtClean="0"/>
              <a:t>Construct </a:t>
            </a:r>
            <a:r>
              <a:rPr lang="az-Cyrl-AZ" dirty="0" smtClean="0">
                <a:cs typeface="Times New Roman"/>
              </a:rPr>
              <a:t>ӯ</a:t>
            </a:r>
            <a:r>
              <a:rPr lang="en-US" baseline="-25000" dirty="0" smtClean="0"/>
              <a:t>t</a:t>
            </a:r>
            <a:r>
              <a:rPr lang="en-US" dirty="0" smtClean="0"/>
              <a:t> from </a:t>
            </a:r>
            <a:r>
              <a:rPr lang="en-US" dirty="0" err="1" smtClean="0">
                <a:latin typeface="Calibri"/>
              </a:rPr>
              <a:t>y</a:t>
            </a:r>
            <a:r>
              <a:rPr lang="en-US" baseline="-25000" dirty="0" err="1" smtClean="0">
                <a:latin typeface="Calibri"/>
              </a:rPr>
              <a:t>t</a:t>
            </a:r>
            <a:r>
              <a:rPr lang="en-US" dirty="0" smtClean="0"/>
              <a:t> by moving </a:t>
            </a:r>
            <a:br>
              <a:rPr lang="en-US" dirty="0" smtClean="0"/>
            </a:br>
            <a:r>
              <a:rPr lang="en-US" dirty="0" smtClean="0"/>
              <a:t>clicked links one position </a:t>
            </a:r>
            <a:br>
              <a:rPr lang="en-US" dirty="0" smtClean="0"/>
            </a:br>
            <a:r>
              <a:rPr lang="en-US" dirty="0" smtClean="0"/>
              <a:t>higher.</a:t>
            </a:r>
          </a:p>
          <a:p>
            <a:pPr marL="0" lvl="1" indent="0">
              <a:buNone/>
            </a:pPr>
            <a:r>
              <a:rPr lang="en-US" dirty="0" smtClean="0"/>
              <a:t>Baseline</a:t>
            </a:r>
          </a:p>
          <a:p>
            <a:pPr marL="742950" lvl="2" indent="-342900"/>
            <a:r>
              <a:rPr lang="en-US" dirty="0" err="1"/>
              <a:t>H</a:t>
            </a:r>
            <a:r>
              <a:rPr lang="en-US" dirty="0" err="1" smtClean="0"/>
              <a:t>andtuned</a:t>
            </a:r>
            <a:r>
              <a:rPr lang="en-US" dirty="0" smtClean="0"/>
              <a:t> </a:t>
            </a:r>
            <a:r>
              <a:rPr lang="en-US" dirty="0" err="1" smtClean="0">
                <a:latin typeface="Calibri"/>
              </a:rPr>
              <a:t>w</a:t>
            </a:r>
            <a:r>
              <a:rPr lang="en-US" baseline="-25000" dirty="0" err="1" smtClean="0">
                <a:latin typeface="Calibri"/>
              </a:rPr>
              <a:t>base</a:t>
            </a:r>
            <a:r>
              <a:rPr lang="en-US" dirty="0" smtClean="0"/>
              <a:t> for </a:t>
            </a:r>
            <a:r>
              <a:rPr lang="en-US" dirty="0" err="1" smtClean="0">
                <a:latin typeface="Calibri"/>
              </a:rPr>
              <a:t>U</a:t>
            </a:r>
            <a:r>
              <a:rPr lang="en-US" baseline="-25000" dirty="0" err="1" smtClean="0">
                <a:latin typeface="Calibri"/>
              </a:rPr>
              <a:t>base</a:t>
            </a:r>
            <a:r>
              <a:rPr lang="en-US" dirty="0" smtClean="0">
                <a:latin typeface="Calibri"/>
              </a:rPr>
              <a:t>(</a:t>
            </a:r>
            <a:r>
              <a:rPr lang="en-US" dirty="0" err="1" smtClean="0">
                <a:latin typeface="Calibri"/>
              </a:rPr>
              <a:t>y|x</a:t>
            </a:r>
            <a:r>
              <a:rPr lang="en-US" dirty="0" smtClean="0"/>
              <a:t>)</a:t>
            </a:r>
          </a:p>
          <a:p>
            <a:pPr marL="0" lvl="1" indent="0">
              <a:buNone/>
            </a:pPr>
            <a:r>
              <a:rPr lang="en-US" dirty="0" smtClean="0"/>
              <a:t>Evaluation</a:t>
            </a:r>
          </a:p>
          <a:p>
            <a:pPr marL="857250" lvl="2" indent="-457200"/>
            <a:r>
              <a:rPr lang="en-US" dirty="0" smtClean="0"/>
              <a:t>Interleaving of ranking  from </a:t>
            </a:r>
            <a:br>
              <a:rPr lang="en-US" dirty="0" smtClean="0"/>
            </a:br>
            <a:r>
              <a:rPr lang="en-US" dirty="0" err="1" smtClean="0"/>
              <a:t>U</a:t>
            </a:r>
            <a:r>
              <a:rPr lang="en-US" baseline="-25000" dirty="0" err="1" smtClean="0"/>
              <a:t>t</a:t>
            </a:r>
            <a:r>
              <a:rPr lang="en-US" dirty="0" smtClean="0"/>
              <a:t>(</a:t>
            </a:r>
            <a:r>
              <a:rPr lang="en-US" dirty="0" err="1" smtClean="0"/>
              <a:t>y|x</a:t>
            </a:r>
            <a:r>
              <a:rPr lang="en-US" dirty="0" smtClean="0"/>
              <a:t>) and </a:t>
            </a:r>
            <a:r>
              <a:rPr lang="en-US" dirty="0" err="1" smtClean="0"/>
              <a:t>U</a:t>
            </a:r>
            <a:r>
              <a:rPr lang="en-US" baseline="-25000" dirty="0" err="1" smtClean="0"/>
              <a:t>base</a:t>
            </a:r>
            <a:r>
              <a:rPr lang="en-US" dirty="0" smtClean="0"/>
              <a:t>(</a:t>
            </a:r>
            <a:r>
              <a:rPr lang="en-US" dirty="0" err="1" smtClean="0"/>
              <a:t>y|x</a:t>
            </a:r>
            <a:r>
              <a:rPr lang="en-US" dirty="0" smtClean="0"/>
              <a:t>)</a:t>
            </a:r>
          </a:p>
          <a:p>
            <a:pPr marL="457200" lvl="1" indent="-457200"/>
            <a:endParaRPr lang="en-US" dirty="0" smtClean="0"/>
          </a:p>
          <a:p>
            <a:endParaRPr lang="en-US" dirty="0"/>
          </a:p>
        </p:txBody>
      </p:sp>
      <p:sp>
        <p:nvSpPr>
          <p:cNvPr id="9" name="TextBox 8"/>
          <p:cNvSpPr txBox="1"/>
          <p:nvPr/>
        </p:nvSpPr>
        <p:spPr>
          <a:xfrm flipH="1">
            <a:off x="7013488" y="6608451"/>
            <a:ext cx="2205517" cy="276999"/>
          </a:xfrm>
          <a:prstGeom prst="rect">
            <a:avLst/>
          </a:prstGeom>
          <a:noFill/>
        </p:spPr>
        <p:txBody>
          <a:bodyPr wrap="square" rtlCol="0">
            <a:spAutoFit/>
          </a:bodyPr>
          <a:lstStyle/>
          <a:p>
            <a:r>
              <a:rPr lang="en-US" dirty="0" smtClean="0"/>
              <a:t>[Raman et al., 2013]</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5620" y="3382797"/>
            <a:ext cx="4224550" cy="3168413"/>
          </a:xfrm>
          <a:prstGeom prst="rect">
            <a:avLst/>
          </a:prstGeom>
          <a:solidFill>
            <a:schemeClr val="accent6">
              <a:lumMod val="50000"/>
              <a:lumOff val="50000"/>
            </a:schemeClr>
          </a:solidFill>
          <a:ln w="38100">
            <a:solidFill>
              <a:schemeClr val="accent6">
                <a:lumMod val="25000"/>
                <a:lumOff val="75000"/>
              </a:schemeClr>
            </a:solidFill>
          </a:ln>
          <a:effectLst/>
        </p:spPr>
      </p:pic>
      <p:cxnSp>
        <p:nvCxnSpPr>
          <p:cNvPr id="5" name="Straight Connector 4"/>
          <p:cNvCxnSpPr/>
          <p:nvPr/>
        </p:nvCxnSpPr>
        <p:spPr>
          <a:xfrm>
            <a:off x="5301695" y="5771705"/>
            <a:ext cx="3418045"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rot="16200000">
            <a:off x="3631080" y="4715566"/>
            <a:ext cx="2419515" cy="230431"/>
          </a:xfrm>
          <a:prstGeom prst="rect">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accent6"/>
                </a:solidFill>
              </a:rPr>
              <a:t>Cumulative Win Ratio</a:t>
            </a:r>
            <a:endParaRPr lang="en-US" sz="1600" dirty="0">
              <a:solidFill>
                <a:schemeClr val="accent6"/>
              </a:solidFill>
            </a:endParaRPr>
          </a:p>
        </p:txBody>
      </p:sp>
      <p:sp>
        <p:nvSpPr>
          <p:cNvPr id="10" name="Rectangle 9"/>
          <p:cNvSpPr/>
          <p:nvPr/>
        </p:nvSpPr>
        <p:spPr>
          <a:xfrm>
            <a:off x="5685745" y="6309375"/>
            <a:ext cx="2573135" cy="230431"/>
          </a:xfrm>
          <a:prstGeom prst="rect">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accent6"/>
                </a:solidFill>
              </a:rPr>
              <a:t>Number of Feedback</a:t>
            </a:r>
            <a:endParaRPr lang="en-US" sz="1600" dirty="0">
              <a:solidFill>
                <a:schemeClr val="accent6"/>
              </a:solidFill>
            </a:endParaRPr>
          </a:p>
        </p:txBody>
      </p:sp>
      <p:sp>
        <p:nvSpPr>
          <p:cNvPr id="7" name="Rectangle 6"/>
          <p:cNvSpPr/>
          <p:nvPr/>
        </p:nvSpPr>
        <p:spPr>
          <a:xfrm>
            <a:off x="5724150" y="6194160"/>
            <a:ext cx="691290" cy="115215"/>
          </a:xfrm>
          <a:prstGeom prst="rect">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876300" y="6194160"/>
            <a:ext cx="691290" cy="115215"/>
          </a:xfrm>
          <a:prstGeom prst="rect">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7068326" y="5234035"/>
            <a:ext cx="1497794" cy="537670"/>
            <a:chOff x="7068326" y="5234035"/>
            <a:chExt cx="1497794" cy="537670"/>
          </a:xfrm>
        </p:grpSpPr>
        <p:sp>
          <p:nvSpPr>
            <p:cNvPr id="8" name="TextBox 7"/>
            <p:cNvSpPr txBox="1"/>
            <p:nvPr/>
          </p:nvSpPr>
          <p:spPr>
            <a:xfrm>
              <a:off x="7605995" y="5234035"/>
              <a:ext cx="960125" cy="307777"/>
            </a:xfrm>
            <a:prstGeom prst="rect">
              <a:avLst/>
            </a:prstGeom>
            <a:solidFill>
              <a:schemeClr val="accent6">
                <a:lumMod val="50000"/>
                <a:lumOff val="50000"/>
              </a:schemeClr>
            </a:solidFill>
            <a:ln w="28575">
              <a:solidFill>
                <a:schemeClr val="accent6">
                  <a:lumMod val="75000"/>
                  <a:lumOff val="25000"/>
                </a:schemeClr>
              </a:solidFill>
            </a:ln>
          </p:spPr>
          <p:txBody>
            <a:bodyPr wrap="square" rtlCol="0">
              <a:spAutoFit/>
            </a:bodyPr>
            <a:lstStyle/>
            <a:p>
              <a:r>
                <a:rPr lang="en-US" sz="1400" dirty="0" smtClean="0">
                  <a:solidFill>
                    <a:schemeClr val="accent6"/>
                  </a:solidFill>
                  <a:latin typeface="+mn-lt"/>
                </a:rPr>
                <a:t>Baseline</a:t>
              </a:r>
              <a:endParaRPr lang="en-US" dirty="0">
                <a:solidFill>
                  <a:schemeClr val="accent6"/>
                </a:solidFill>
                <a:latin typeface="+mn-lt"/>
              </a:endParaRPr>
            </a:p>
          </p:txBody>
        </p:sp>
        <p:cxnSp>
          <p:nvCxnSpPr>
            <p:cNvPr id="13" name="Straight Arrow Connector 12"/>
            <p:cNvCxnSpPr>
              <a:stCxn id="8" idx="1"/>
            </p:cNvCxnSpPr>
            <p:nvPr/>
          </p:nvCxnSpPr>
          <p:spPr>
            <a:xfrm flipH="1">
              <a:off x="7068326" y="5387924"/>
              <a:ext cx="537669" cy="383781"/>
            </a:xfrm>
            <a:prstGeom prst="straightConnector1">
              <a:avLst/>
            </a:prstGeom>
            <a:ln w="28575">
              <a:solidFill>
                <a:schemeClr val="accent6">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6031389" y="3697835"/>
            <a:ext cx="960125" cy="523220"/>
          </a:xfrm>
          <a:prstGeom prst="rect">
            <a:avLst/>
          </a:prstGeom>
          <a:solidFill>
            <a:schemeClr val="accent6">
              <a:lumMod val="50000"/>
              <a:lumOff val="50000"/>
            </a:schemeClr>
          </a:solidFill>
          <a:ln w="28575">
            <a:solidFill>
              <a:schemeClr val="accent6">
                <a:lumMod val="75000"/>
                <a:lumOff val="25000"/>
              </a:schemeClr>
            </a:solidFill>
          </a:ln>
        </p:spPr>
        <p:txBody>
          <a:bodyPr wrap="square" rtlCol="0">
            <a:spAutoFit/>
          </a:bodyPr>
          <a:lstStyle/>
          <a:p>
            <a:r>
              <a:rPr lang="en-US" sz="1400" dirty="0" smtClean="0">
                <a:solidFill>
                  <a:schemeClr val="accent6"/>
                </a:solidFill>
                <a:latin typeface="+mn-lt"/>
              </a:rPr>
              <a:t>Coactive Learning</a:t>
            </a:r>
            <a:endParaRPr lang="en-US" dirty="0">
              <a:solidFill>
                <a:schemeClr val="accent6"/>
              </a:solidFill>
              <a:latin typeface="+mn-lt"/>
            </a:endParaRPr>
          </a:p>
        </p:txBody>
      </p:sp>
      <p:cxnSp>
        <p:nvCxnSpPr>
          <p:cNvPr id="20" name="Straight Arrow Connector 19"/>
          <p:cNvCxnSpPr>
            <a:stCxn id="19" idx="2"/>
          </p:cNvCxnSpPr>
          <p:nvPr/>
        </p:nvCxnSpPr>
        <p:spPr>
          <a:xfrm>
            <a:off x="6511452" y="4221055"/>
            <a:ext cx="249633" cy="244880"/>
          </a:xfrm>
          <a:prstGeom prst="straightConnector1">
            <a:avLst/>
          </a:prstGeom>
          <a:ln w="28575">
            <a:solidFill>
              <a:schemeClr val="accent6">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7721210" y="5848515"/>
            <a:ext cx="921720" cy="230430"/>
          </a:xfrm>
          <a:prstGeom prst="rect">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Callout 24"/>
          <p:cNvSpPr/>
          <p:nvPr/>
        </p:nvSpPr>
        <p:spPr>
          <a:xfrm>
            <a:off x="6876300" y="1623965"/>
            <a:ext cx="1382580" cy="743608"/>
          </a:xfrm>
          <a:prstGeom prst="wedgeEllipseCallout">
            <a:avLst>
              <a:gd name="adj1" fmla="val -139178"/>
              <a:gd name="adj2" fmla="val 72948"/>
            </a:avLst>
          </a:prstGeom>
          <a:solidFill>
            <a:schemeClr val="accent5">
              <a:lumMod val="9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800" dirty="0" smtClean="0">
                <a:solidFill>
                  <a:srgbClr val="008000"/>
                </a:solidFill>
              </a:rPr>
              <a:t>Analogous to DCG</a:t>
            </a:r>
            <a:endParaRPr lang="en-US" sz="1800" dirty="0">
              <a:solidFill>
                <a:srgbClr val="008000"/>
              </a:solidFill>
            </a:endParaRPr>
          </a:p>
        </p:txBody>
      </p:sp>
    </p:spTree>
    <p:extLst>
      <p:ext uri="{BB962C8B-B14F-4D97-AF65-F5344CB8AC3E}">
        <p14:creationId xmlns:p14="http://schemas.microsoft.com/office/powerpoint/2010/main" val="321392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Models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Ordinal Regression </a:t>
            </a:r>
            <a:br>
              <a:rPr lang="en-US" dirty="0" smtClean="0"/>
            </a:br>
            <a:r>
              <a:rPr lang="en-US" sz="1500" dirty="0" smtClean="0"/>
              <a:t>(Crammer &amp; Singer 2001)</a:t>
            </a:r>
            <a:endParaRPr lang="en-US" dirty="0" smtClean="0"/>
          </a:p>
          <a:p>
            <a:pPr lvl="1"/>
            <a:r>
              <a:rPr lang="en-US" dirty="0" smtClean="0"/>
              <a:t>Examples:              , </a:t>
            </a:r>
            <a:br>
              <a:rPr lang="en-US" dirty="0" smtClean="0"/>
            </a:br>
            <a:r>
              <a:rPr lang="en-US" i="1" dirty="0" err="1" smtClean="0">
                <a:latin typeface="Times New Roman" pitchFamily="18" charset="0"/>
                <a:cs typeface="Times New Roman" pitchFamily="18" charset="0"/>
              </a:rPr>
              <a:t>r</a:t>
            </a:r>
            <a:r>
              <a:rPr lang="en-US" i="1" baseline="-25000" dirty="0" err="1" smtClean="0">
                <a:latin typeface="Times New Roman" pitchFamily="18" charset="0"/>
                <a:cs typeface="Times New Roman" pitchFamily="18" charset="0"/>
              </a:rPr>
              <a:t>i</a:t>
            </a:r>
            <a:r>
              <a:rPr lang="en-US" dirty="0" smtClean="0"/>
              <a:t> is numeric rank</a:t>
            </a:r>
          </a:p>
          <a:p>
            <a:r>
              <a:rPr lang="en-US" dirty="0" smtClean="0"/>
              <a:t>Pair Preference Learning </a:t>
            </a:r>
            <a:r>
              <a:rPr lang="en-US" sz="1400" dirty="0" smtClean="0"/>
              <a:t>(</a:t>
            </a:r>
            <a:r>
              <a:rPr lang="en-US" sz="1400" dirty="0" err="1" smtClean="0"/>
              <a:t>Herbrich</a:t>
            </a:r>
            <a:r>
              <a:rPr lang="en-US" sz="1400" dirty="0" smtClean="0"/>
              <a:t> et al., 1999); Freund et al. 2003)</a:t>
            </a:r>
          </a:p>
          <a:p>
            <a:pPr lvl="1"/>
            <a:r>
              <a:rPr lang="en-US" dirty="0" smtClean="0"/>
              <a:t>Examples: </a:t>
            </a:r>
            <a:endParaRPr lang="en-US" dirty="0"/>
          </a:p>
          <a:p>
            <a:pPr lvl="1"/>
            <a:r>
              <a:rPr lang="en-US" dirty="0" err="1" smtClean="0"/>
              <a:t>i.i.d</a:t>
            </a:r>
            <a:r>
              <a:rPr lang="en-US" dirty="0" smtClean="0"/>
              <a:t>. assumption, batch</a:t>
            </a:r>
          </a:p>
          <a:p>
            <a:r>
              <a:rPr lang="en-US" dirty="0" smtClean="0"/>
              <a:t>Ranking </a:t>
            </a:r>
            <a:br>
              <a:rPr lang="en-US" dirty="0" smtClean="0"/>
            </a:br>
            <a:r>
              <a:rPr lang="en-US" sz="1400" dirty="0" smtClean="0"/>
              <a:t>(Joachims, 2002; Liu 2009)</a:t>
            </a:r>
          </a:p>
          <a:p>
            <a:pPr lvl="1"/>
            <a:r>
              <a:rPr lang="en-US" dirty="0" smtClean="0"/>
              <a:t>Examples:               , </a:t>
            </a:r>
            <a:br>
              <a:rPr lang="en-US" dirty="0" smtClean="0"/>
            </a:br>
            <a:r>
              <a:rPr lang="en-US" b="1" dirty="0" err="1" smtClean="0">
                <a:latin typeface="Times New Roman" pitchFamily="18" charset="0"/>
                <a:cs typeface="Times New Roman" pitchFamily="18" charset="0"/>
              </a:rPr>
              <a:t>y</a:t>
            </a:r>
            <a:r>
              <a:rPr lang="en-US" baseline="-25000" dirty="0" err="1" smtClean="0">
                <a:latin typeface="Times New Roman" pitchFamily="18" charset="0"/>
                <a:cs typeface="Times New Roman" pitchFamily="18" charset="0"/>
              </a:rPr>
              <a:t>i</a:t>
            </a:r>
            <a:r>
              <a:rPr lang="en-US" baseline="15000" dirty="0" smtClean="0">
                <a:latin typeface="Times New Roman" pitchFamily="18" charset="0"/>
                <a:cs typeface="Times New Roman" pitchFamily="18" charset="0"/>
              </a:rPr>
              <a:t>*</a:t>
            </a:r>
            <a:r>
              <a:rPr lang="en-US" dirty="0" smtClean="0"/>
              <a:t> is optimal ranking</a:t>
            </a:r>
          </a:p>
          <a:p>
            <a:pPr lvl="1"/>
            <a:r>
              <a:rPr lang="en-US" dirty="0" smtClean="0"/>
              <a:t>Structured Prediction, list-wise ranking</a:t>
            </a:r>
          </a:p>
        </p:txBody>
      </p:sp>
      <p:sp>
        <p:nvSpPr>
          <p:cNvPr id="9" name="Content Placeholder 8"/>
          <p:cNvSpPr>
            <a:spLocks noGrp="1"/>
          </p:cNvSpPr>
          <p:nvPr>
            <p:ph sz="half" idx="2"/>
          </p:nvPr>
        </p:nvSpPr>
        <p:spPr>
          <a:xfrm>
            <a:off x="4648200" y="1600201"/>
            <a:ext cx="4038600" cy="4286720"/>
          </a:xfrm>
        </p:spPr>
        <p:txBody>
          <a:bodyPr>
            <a:normAutofit fontScale="92500" lnSpcReduction="20000"/>
          </a:bodyPr>
          <a:lstStyle/>
          <a:p>
            <a:r>
              <a:rPr lang="en-US" dirty="0"/>
              <a:t>Expert Model</a:t>
            </a:r>
          </a:p>
          <a:p>
            <a:pPr lvl="1"/>
            <a:r>
              <a:rPr lang="en-US" dirty="0"/>
              <a:t>Cardinal feedback for all arms / optimal </a:t>
            </a:r>
            <a:r>
              <a:rPr lang="en-US" b="1" dirty="0" err="1" smtClean="0">
                <a:latin typeface="Times New Roman" pitchFamily="18" charset="0"/>
                <a:cs typeface="Times New Roman" pitchFamily="18" charset="0"/>
              </a:rPr>
              <a:t>y</a:t>
            </a:r>
            <a:r>
              <a:rPr lang="en-US" baseline="-25000" dirty="0" err="1" smtClean="0">
                <a:latin typeface="Times New Roman" pitchFamily="18" charset="0"/>
                <a:cs typeface="Times New Roman" pitchFamily="18" charset="0"/>
              </a:rPr>
              <a:t>i</a:t>
            </a:r>
            <a:r>
              <a:rPr lang="en-US" baseline="30000" dirty="0">
                <a:latin typeface="Times New Roman" pitchFamily="18" charset="0"/>
                <a:cs typeface="Times New Roman" pitchFamily="18" charset="0"/>
              </a:rPr>
              <a:t>*</a:t>
            </a:r>
          </a:p>
          <a:p>
            <a:r>
              <a:rPr lang="en-US" dirty="0"/>
              <a:t>Bandit Model</a:t>
            </a:r>
          </a:p>
          <a:p>
            <a:pPr lvl="1"/>
            <a:r>
              <a:rPr lang="en-US" dirty="0"/>
              <a:t>Cardinal feedback only for chosen arm</a:t>
            </a:r>
          </a:p>
          <a:p>
            <a:r>
              <a:rPr lang="en-US" dirty="0"/>
              <a:t>Dueling Bandit Model </a:t>
            </a:r>
            <a:r>
              <a:rPr lang="en-US" dirty="0" smtClean="0"/>
              <a:t/>
            </a:r>
            <a:br>
              <a:rPr lang="en-US" dirty="0" smtClean="0"/>
            </a:br>
            <a:r>
              <a:rPr lang="en-US" sz="1300" dirty="0" smtClean="0"/>
              <a:t>(</a:t>
            </a:r>
            <a:r>
              <a:rPr lang="en-US" sz="1300" dirty="0" err="1"/>
              <a:t>Yue</a:t>
            </a:r>
            <a:r>
              <a:rPr lang="en-US" sz="1300" dirty="0"/>
              <a:t> et al. 2009; </a:t>
            </a:r>
            <a:r>
              <a:rPr lang="en-US" sz="1300" dirty="0" err="1"/>
              <a:t>Yue</a:t>
            </a:r>
            <a:r>
              <a:rPr lang="en-US" sz="1300" dirty="0"/>
              <a:t>, Joachims 2009)</a:t>
            </a:r>
          </a:p>
          <a:p>
            <a:pPr lvl="1"/>
            <a:r>
              <a:rPr lang="en-US" dirty="0"/>
              <a:t>Preference feedback between two arms chosen by algorithm</a:t>
            </a:r>
          </a:p>
          <a:p>
            <a:endParaRPr lang="en-US" dirty="0"/>
          </a:p>
        </p:txBody>
      </p:sp>
      <p:pic>
        <p:nvPicPr>
          <p:cNvPr id="6" name="Picture 5"/>
          <p:cNvPicPr>
            <a:picLocks noChangeAspect="1"/>
          </p:cNvPicPr>
          <p:nvPr/>
        </p:nvPicPr>
        <p:blipFill>
          <a:blip r:embed="rId2"/>
          <a:stretch>
            <a:fillRect/>
          </a:stretch>
        </p:blipFill>
        <p:spPr>
          <a:xfrm>
            <a:off x="2536535" y="4565787"/>
            <a:ext cx="844910" cy="284198"/>
          </a:xfrm>
          <a:prstGeom prst="rect">
            <a:avLst/>
          </a:prstGeom>
        </p:spPr>
      </p:pic>
      <p:pic>
        <p:nvPicPr>
          <p:cNvPr id="15" name="Picture 14"/>
          <p:cNvPicPr>
            <a:picLocks noChangeAspect="1"/>
          </p:cNvPicPr>
          <p:nvPr/>
        </p:nvPicPr>
        <p:blipFill>
          <a:blip r:embed="rId3"/>
          <a:stretch>
            <a:fillRect/>
          </a:stretch>
        </p:blipFill>
        <p:spPr>
          <a:xfrm>
            <a:off x="2536535" y="2161635"/>
            <a:ext cx="768100" cy="287068"/>
          </a:xfrm>
          <a:prstGeom prst="rect">
            <a:avLst/>
          </a:prstGeom>
        </p:spPr>
      </p:pic>
      <p:pic>
        <p:nvPicPr>
          <p:cNvPr id="17" name="Picture 16"/>
          <p:cNvPicPr>
            <a:picLocks noChangeAspect="1"/>
          </p:cNvPicPr>
          <p:nvPr/>
        </p:nvPicPr>
        <p:blipFill>
          <a:blip r:embed="rId4"/>
          <a:stretch>
            <a:fillRect/>
          </a:stretch>
        </p:blipFill>
        <p:spPr>
          <a:xfrm>
            <a:off x="2536535" y="3346028"/>
            <a:ext cx="883315" cy="226691"/>
          </a:xfrm>
          <a:prstGeom prst="rect">
            <a:avLst/>
          </a:prstGeom>
        </p:spPr>
      </p:pic>
    </p:spTree>
    <p:extLst>
      <p:ext uri="{BB962C8B-B14F-4D97-AF65-F5344CB8AC3E}">
        <p14:creationId xmlns:p14="http://schemas.microsoft.com/office/powerpoint/2010/main" val="3722546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Conclusions</a:t>
            </a:r>
            <a:endParaRPr lang="en-US" dirty="0"/>
          </a:p>
        </p:txBody>
      </p:sp>
      <p:sp>
        <p:nvSpPr>
          <p:cNvPr id="4" name="Content Placeholder 3"/>
          <p:cNvSpPr>
            <a:spLocks noGrp="1"/>
          </p:cNvSpPr>
          <p:nvPr>
            <p:ph idx="1"/>
          </p:nvPr>
        </p:nvSpPr>
        <p:spPr/>
        <p:txBody>
          <a:bodyPr/>
          <a:lstStyle/>
          <a:p>
            <a:endParaRPr lang="en-US" dirty="0" smtClean="0"/>
          </a:p>
          <a:p>
            <a:endParaRPr lang="en-US" dirty="0"/>
          </a:p>
        </p:txBody>
      </p:sp>
      <p:sp>
        <p:nvSpPr>
          <p:cNvPr id="5" name="U-Turn Arrow 4"/>
          <p:cNvSpPr/>
          <p:nvPr/>
        </p:nvSpPr>
        <p:spPr bwMode="auto">
          <a:xfrm>
            <a:off x="2037270" y="1590246"/>
            <a:ext cx="5223080" cy="532179"/>
          </a:xfrm>
          <a:prstGeom prst="uturnArrow">
            <a:avLst/>
          </a:prstGeom>
          <a:solidFill>
            <a:schemeClr val="bg2">
              <a:lumMod val="75000"/>
              <a:lumOff val="25000"/>
            </a:schemeClr>
          </a:solidFill>
          <a:ln w="9525"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mn-lt"/>
            </a:endParaRPr>
          </a:p>
        </p:txBody>
      </p:sp>
      <p:sp>
        <p:nvSpPr>
          <p:cNvPr id="6" name="Rounded Rectangle 5"/>
          <p:cNvSpPr/>
          <p:nvPr/>
        </p:nvSpPr>
        <p:spPr bwMode="auto">
          <a:xfrm>
            <a:off x="961930" y="2007210"/>
            <a:ext cx="2224585" cy="883315"/>
          </a:xfrm>
          <a:prstGeom prst="roundRect">
            <a:avLst/>
          </a:prstGeom>
          <a:solidFill>
            <a:schemeClr val="bg2">
              <a:lumMod val="75000"/>
              <a:lumOff val="25000"/>
            </a:schemeClr>
          </a:solidFill>
          <a:ln w="38100" cap="flat" cmpd="sng" algn="ctr">
            <a:solidFill>
              <a:schemeClr val="tx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600" dirty="0" smtClean="0">
                <a:latin typeface="+mn-lt"/>
              </a:rPr>
              <a:t>Algorithm</a:t>
            </a:r>
            <a:endParaRPr kumimoji="0" lang="en-US" sz="1200" b="0" i="0" u="none" strike="noStrike" cap="none" normalizeH="0" baseline="0" dirty="0" smtClean="0">
              <a:ln>
                <a:noFill/>
              </a:ln>
              <a:solidFill>
                <a:schemeClr val="tx1"/>
              </a:solidFill>
              <a:effectLst/>
              <a:latin typeface="+mn-lt"/>
            </a:endParaRPr>
          </a:p>
        </p:txBody>
      </p:sp>
      <p:sp>
        <p:nvSpPr>
          <p:cNvPr id="7" name="U-Turn Arrow 6"/>
          <p:cNvSpPr/>
          <p:nvPr/>
        </p:nvSpPr>
        <p:spPr bwMode="auto">
          <a:xfrm rot="10800000">
            <a:off x="1960461" y="2775310"/>
            <a:ext cx="5223080" cy="532179"/>
          </a:xfrm>
          <a:prstGeom prst="uturnArrow">
            <a:avLst/>
          </a:prstGeom>
          <a:solidFill>
            <a:schemeClr val="bg2">
              <a:lumMod val="75000"/>
              <a:lumOff val="25000"/>
            </a:schemeClr>
          </a:solidFill>
          <a:ln w="9525"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mn-lt"/>
            </a:endParaRPr>
          </a:p>
        </p:txBody>
      </p:sp>
      <p:sp>
        <p:nvSpPr>
          <p:cNvPr id="8" name="Rounded Rectangle 7"/>
          <p:cNvSpPr/>
          <p:nvPr/>
        </p:nvSpPr>
        <p:spPr bwMode="auto">
          <a:xfrm>
            <a:off x="5957485" y="2007210"/>
            <a:ext cx="2224585" cy="883315"/>
          </a:xfrm>
          <a:prstGeom prst="roundRect">
            <a:avLst/>
          </a:prstGeom>
          <a:solidFill>
            <a:schemeClr val="bg2">
              <a:lumMod val="75000"/>
              <a:lumOff val="25000"/>
            </a:schemeClr>
          </a:solidFill>
          <a:ln w="38100" cap="flat" cmpd="sng" algn="ctr">
            <a:solidFill>
              <a:schemeClr val="tx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3600" dirty="0" smtClean="0">
                <a:latin typeface="+mn-lt"/>
              </a:rPr>
              <a:t>User</a:t>
            </a:r>
            <a:endParaRPr kumimoji="0" lang="en-US" sz="1200" b="0" i="0" u="none" strike="noStrike" cap="none" normalizeH="0" baseline="0" dirty="0" smtClean="0">
              <a:ln>
                <a:noFill/>
              </a:ln>
              <a:solidFill>
                <a:schemeClr val="tx1"/>
              </a:solidFill>
              <a:effectLst/>
              <a:latin typeface="+mn-lt"/>
            </a:endParaRPr>
          </a:p>
        </p:txBody>
      </p:sp>
      <p:sp>
        <p:nvSpPr>
          <p:cNvPr id="9" name="TextBox 8"/>
          <p:cNvSpPr txBox="1"/>
          <p:nvPr/>
        </p:nvSpPr>
        <p:spPr>
          <a:xfrm>
            <a:off x="2259404" y="2814520"/>
            <a:ext cx="4644926" cy="830997"/>
          </a:xfrm>
          <a:prstGeom prst="rect">
            <a:avLst/>
          </a:prstGeom>
          <a:noFill/>
        </p:spPr>
        <p:txBody>
          <a:bodyPr wrap="none" rtlCol="0">
            <a:spAutoFit/>
          </a:bodyPr>
          <a:lstStyle/>
          <a:p>
            <a:r>
              <a:rPr lang="en-US" sz="2400" dirty="0">
                <a:latin typeface="Calibri"/>
              </a:rPr>
              <a:t>x</a:t>
            </a:r>
            <a:r>
              <a:rPr lang="en-US" sz="2400" baseline="-25000" dirty="0" smtClean="0">
                <a:latin typeface="Calibri"/>
              </a:rPr>
              <a:t>t+1</a:t>
            </a:r>
            <a:r>
              <a:rPr lang="en-US" sz="2400" dirty="0" smtClean="0">
                <a:latin typeface="+mn-lt"/>
              </a:rPr>
              <a:t> dependent on </a:t>
            </a:r>
            <a:r>
              <a:rPr lang="en-US" sz="2400" dirty="0" err="1" smtClean="0">
                <a:latin typeface="+mn-lt"/>
              </a:rPr>
              <a:t>y</a:t>
            </a:r>
            <a:r>
              <a:rPr lang="en-US" sz="2400" baseline="-25000" dirty="0" err="1" smtClean="0"/>
              <a:t>t</a:t>
            </a:r>
            <a:r>
              <a:rPr lang="en-US" sz="2400" dirty="0" smtClean="0">
                <a:latin typeface="+mn-lt"/>
              </a:rPr>
              <a:t> </a:t>
            </a:r>
            <a:br>
              <a:rPr lang="en-US" sz="2400" dirty="0" smtClean="0">
                <a:latin typeface="+mn-lt"/>
              </a:rPr>
            </a:br>
            <a:r>
              <a:rPr lang="en-US" sz="2400" dirty="0" smtClean="0">
                <a:latin typeface="+mn-lt"/>
              </a:rPr>
              <a:t>(e.g. click given ranking, new query)</a:t>
            </a:r>
            <a:endParaRPr lang="en-US" sz="2400" dirty="0">
              <a:latin typeface="+mn-lt"/>
            </a:endParaRPr>
          </a:p>
        </p:txBody>
      </p:sp>
      <p:sp>
        <p:nvSpPr>
          <p:cNvPr id="10" name="TextBox 9"/>
          <p:cNvSpPr txBox="1"/>
          <p:nvPr/>
        </p:nvSpPr>
        <p:spPr>
          <a:xfrm>
            <a:off x="3122280" y="1239915"/>
            <a:ext cx="3042884" cy="830997"/>
          </a:xfrm>
          <a:prstGeom prst="rect">
            <a:avLst/>
          </a:prstGeom>
          <a:noFill/>
        </p:spPr>
        <p:txBody>
          <a:bodyPr wrap="none" rtlCol="0">
            <a:spAutoFit/>
          </a:bodyPr>
          <a:lstStyle/>
          <a:p>
            <a:r>
              <a:rPr lang="cy-GB" sz="2400" dirty="0" smtClean="0">
                <a:latin typeface="+mn-lt"/>
              </a:rPr>
              <a:t>y</a:t>
            </a:r>
            <a:r>
              <a:rPr lang="en-US" sz="2400" baseline="-25000" dirty="0" smtClean="0">
                <a:latin typeface="+mn-lt"/>
              </a:rPr>
              <a:t>t</a:t>
            </a:r>
            <a:r>
              <a:rPr lang="en-US" sz="2400" dirty="0" smtClean="0">
                <a:latin typeface="+mn-lt"/>
              </a:rPr>
              <a:t> dependent on </a:t>
            </a:r>
            <a:r>
              <a:rPr lang="en-US" sz="2400" dirty="0" err="1" smtClean="0">
                <a:latin typeface="+mn-lt"/>
              </a:rPr>
              <a:t>x</a:t>
            </a:r>
            <a:r>
              <a:rPr lang="en-US" sz="2400" baseline="-25000" dirty="0" err="1" smtClean="0">
                <a:latin typeface="+mn-lt"/>
              </a:rPr>
              <a:t>t</a:t>
            </a:r>
            <a:r>
              <a:rPr lang="en-US" sz="2400" dirty="0" smtClean="0">
                <a:latin typeface="+mn-lt"/>
              </a:rPr>
              <a:t> </a:t>
            </a:r>
            <a:br>
              <a:rPr lang="en-US" sz="2400" dirty="0" smtClean="0">
                <a:latin typeface="+mn-lt"/>
              </a:rPr>
            </a:br>
            <a:r>
              <a:rPr lang="en-US" sz="2400" dirty="0" smtClean="0">
                <a:latin typeface="+mn-lt"/>
              </a:rPr>
              <a:t>(e.g. ranking for query)</a:t>
            </a:r>
            <a:endParaRPr lang="en-US" sz="2400" dirty="0">
              <a:latin typeface="+mn-lt"/>
            </a:endParaRPr>
          </a:p>
        </p:txBody>
      </p:sp>
      <p:sp>
        <p:nvSpPr>
          <p:cNvPr id="11" name="TextBox 10"/>
          <p:cNvSpPr txBox="1"/>
          <p:nvPr/>
        </p:nvSpPr>
        <p:spPr>
          <a:xfrm>
            <a:off x="3766896" y="2199235"/>
            <a:ext cx="1681742" cy="461665"/>
          </a:xfrm>
          <a:prstGeom prst="rect">
            <a:avLst/>
          </a:prstGeom>
          <a:noFill/>
        </p:spPr>
        <p:txBody>
          <a:bodyPr wrap="none" rtlCol="0">
            <a:spAutoFit/>
          </a:bodyPr>
          <a:lstStyle/>
          <a:p>
            <a:r>
              <a:rPr lang="en-US" sz="2400" dirty="0" smtClean="0">
                <a:latin typeface="+mn-lt"/>
              </a:rPr>
              <a:t>Utility: U(y</a:t>
            </a:r>
            <a:r>
              <a:rPr lang="cy-GB" sz="2400" baseline="-25000" dirty="0" smtClean="0">
                <a:latin typeface="+mn-lt"/>
              </a:rPr>
              <a:t>t</a:t>
            </a:r>
            <a:r>
              <a:rPr lang="en-US" sz="2400" dirty="0" smtClean="0">
                <a:latin typeface="+mn-lt"/>
              </a:rPr>
              <a:t>)</a:t>
            </a:r>
            <a:endParaRPr lang="en-US" sz="2400" dirty="0">
              <a:latin typeface="+mn-lt"/>
            </a:endParaRPr>
          </a:p>
        </p:txBody>
      </p:sp>
      <p:sp>
        <p:nvSpPr>
          <p:cNvPr id="20" name="Content Placeholder 2"/>
          <p:cNvSpPr txBox="1">
            <a:spLocks/>
          </p:cNvSpPr>
          <p:nvPr/>
        </p:nvSpPr>
        <p:spPr bwMode="auto">
          <a:xfrm>
            <a:off x="616285" y="4005075"/>
            <a:ext cx="8229600" cy="261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Observed Data ≠ Training Data</a:t>
            </a:r>
            <a:endParaRPr lang="en-US" dirty="0">
              <a:sym typeface="Wingdings" panose="05000000000000000000" pitchFamily="2" charset="2"/>
            </a:endParaRPr>
          </a:p>
          <a:p>
            <a:r>
              <a:rPr lang="en-US" dirty="0">
                <a:sym typeface="Wingdings" panose="05000000000000000000" pitchFamily="2" charset="2"/>
              </a:rPr>
              <a:t>Decisions  Feedback  Learning Algorithm</a:t>
            </a:r>
          </a:p>
          <a:p>
            <a:pPr lvl="1"/>
            <a:r>
              <a:rPr lang="en-US" dirty="0" smtClean="0">
                <a:sym typeface="Wingdings" panose="05000000000000000000" pitchFamily="2" charset="2"/>
              </a:rPr>
              <a:t>Dueling Bandits</a:t>
            </a:r>
          </a:p>
          <a:p>
            <a:pPr marL="1200150" lvl="2" indent="-342900">
              <a:buFont typeface="Wingdings" pitchFamily="2" charset="2"/>
              <a:buChar char="à"/>
            </a:pPr>
            <a:r>
              <a:rPr lang="en-US" dirty="0" smtClean="0">
                <a:sym typeface="Wingdings" panose="05000000000000000000" pitchFamily="2" charset="2"/>
              </a:rPr>
              <a:t>Model: Pairwise comparison test </a:t>
            </a:r>
            <a:r>
              <a:rPr lang="en-US" dirty="0"/>
              <a:t>P( </a:t>
            </a:r>
            <a:r>
              <a:rPr lang="en-US" dirty="0" err="1" smtClean="0"/>
              <a:t>y</a:t>
            </a:r>
            <a:r>
              <a:rPr lang="en-US" baseline="-25000" dirty="0" err="1" smtClean="0"/>
              <a:t>i</a:t>
            </a:r>
            <a:r>
              <a:rPr lang="en-US" dirty="0" smtClean="0"/>
              <a:t> </a:t>
            </a:r>
            <a:r>
              <a:rPr lang="en-US" dirty="0">
                <a:latin typeface="cmsy10"/>
                <a:sym typeface="Wingdings" pitchFamily="2" charset="2"/>
              </a:rPr>
              <a:t>Â</a:t>
            </a:r>
            <a:r>
              <a:rPr lang="en-US" dirty="0"/>
              <a:t> </a:t>
            </a:r>
            <a:r>
              <a:rPr lang="en-US" dirty="0" err="1" smtClean="0"/>
              <a:t>y</a:t>
            </a:r>
            <a:r>
              <a:rPr lang="en-US" baseline="-25000" dirty="0" err="1" smtClean="0"/>
              <a:t>j</a:t>
            </a:r>
            <a:r>
              <a:rPr lang="en-US" dirty="0" smtClean="0"/>
              <a:t> </a:t>
            </a:r>
            <a:r>
              <a:rPr lang="en-US" dirty="0"/>
              <a:t>| </a:t>
            </a:r>
            <a:r>
              <a:rPr lang="en-US" dirty="0" smtClean="0"/>
              <a:t>U(</a:t>
            </a:r>
            <a:r>
              <a:rPr lang="en-US" dirty="0" err="1" smtClean="0"/>
              <a:t>y</a:t>
            </a:r>
            <a:r>
              <a:rPr lang="en-US" baseline="-25000" dirty="0" err="1" smtClean="0"/>
              <a:t>i</a:t>
            </a:r>
            <a:r>
              <a:rPr lang="en-US" dirty="0"/>
              <a:t>)&gt;</a:t>
            </a:r>
            <a:r>
              <a:rPr lang="en-US" dirty="0" smtClean="0"/>
              <a:t>U(</a:t>
            </a:r>
            <a:r>
              <a:rPr lang="en-US" dirty="0" err="1" smtClean="0"/>
              <a:t>y</a:t>
            </a:r>
            <a:r>
              <a:rPr lang="en-US" baseline="-25000" dirty="0" err="1" smtClean="0"/>
              <a:t>j</a:t>
            </a:r>
            <a:r>
              <a:rPr lang="en-US" dirty="0" smtClean="0"/>
              <a:t>) )</a:t>
            </a:r>
          </a:p>
          <a:p>
            <a:pPr marL="1200150" lvl="2" indent="-342900">
              <a:buFont typeface="Wingdings" pitchFamily="2" charset="2"/>
              <a:buChar char="à"/>
            </a:pPr>
            <a:r>
              <a:rPr lang="en-US" dirty="0" smtClean="0">
                <a:sym typeface="Wingdings" panose="05000000000000000000" pitchFamily="2" charset="2"/>
              </a:rPr>
              <a:t>Algorithm: Interleaved Filter 2, </a:t>
            </a:r>
            <a:r>
              <a:rPr lang="en-US" dirty="0"/>
              <a:t>O</a:t>
            </a:r>
            <a:r>
              <a:rPr lang="en-US" dirty="0" smtClean="0"/>
              <a:t>(|</a:t>
            </a:r>
            <a:r>
              <a:rPr lang="en-US" dirty="0" err="1"/>
              <a:t>Y</a:t>
            </a:r>
            <a:r>
              <a:rPr lang="en-US" dirty="0" err="1" smtClean="0"/>
              <a:t>|log</a:t>
            </a:r>
            <a:r>
              <a:rPr lang="en-US" dirty="0" smtClean="0"/>
              <a:t>(T</a:t>
            </a:r>
            <a:r>
              <a:rPr lang="en-US" dirty="0"/>
              <a:t>)) </a:t>
            </a:r>
            <a:r>
              <a:rPr lang="en-US" dirty="0" smtClean="0"/>
              <a:t>regret</a:t>
            </a:r>
            <a:endParaRPr lang="en-US" dirty="0">
              <a:sym typeface="Wingdings" panose="05000000000000000000" pitchFamily="2" charset="2"/>
            </a:endParaRPr>
          </a:p>
          <a:p>
            <a:pPr lvl="1"/>
            <a:r>
              <a:rPr lang="en-US" dirty="0" smtClean="0">
                <a:sym typeface="Wingdings" panose="05000000000000000000" pitchFamily="2" charset="2"/>
              </a:rPr>
              <a:t>Coactive Learning</a:t>
            </a:r>
          </a:p>
          <a:p>
            <a:pPr marL="1200150" lvl="2" indent="-342900">
              <a:buFont typeface="Wingdings" pitchFamily="2" charset="2"/>
              <a:buChar char="à"/>
            </a:pPr>
            <a:r>
              <a:rPr lang="en-US" dirty="0" smtClean="0">
                <a:sym typeface="Wingdings" panose="05000000000000000000" pitchFamily="2" charset="2"/>
              </a:rPr>
              <a:t>Model: </a:t>
            </a:r>
            <a:r>
              <a:rPr lang="en-US" dirty="0"/>
              <a:t>for </a:t>
            </a:r>
            <a:r>
              <a:rPr lang="en-US" dirty="0" smtClean="0"/>
              <a:t>given </a:t>
            </a:r>
            <a:r>
              <a:rPr lang="en-US" dirty="0"/>
              <a:t>y, </a:t>
            </a:r>
            <a:r>
              <a:rPr lang="en-US" dirty="0" smtClean="0"/>
              <a:t>user provides </a:t>
            </a:r>
            <a:r>
              <a:rPr lang="az-Cyrl-AZ" dirty="0"/>
              <a:t>ӯ</a:t>
            </a:r>
            <a:r>
              <a:rPr lang="en-US" dirty="0"/>
              <a:t> with U(</a:t>
            </a:r>
            <a:r>
              <a:rPr lang="az-Cyrl-AZ" dirty="0"/>
              <a:t>ӯ</a:t>
            </a:r>
            <a:r>
              <a:rPr lang="en-US" dirty="0"/>
              <a:t>|x) &gt; U(</a:t>
            </a:r>
            <a:r>
              <a:rPr lang="cy-GB" dirty="0"/>
              <a:t>y|x</a:t>
            </a:r>
            <a:r>
              <a:rPr lang="en-US" dirty="0"/>
              <a:t>)</a:t>
            </a:r>
            <a:endParaRPr lang="en-US" dirty="0" smtClean="0">
              <a:sym typeface="Wingdings" panose="05000000000000000000" pitchFamily="2" charset="2"/>
            </a:endParaRPr>
          </a:p>
          <a:p>
            <a:pPr marL="1200150" lvl="2" indent="-342900">
              <a:buFont typeface="Wingdings" pitchFamily="2" charset="2"/>
              <a:buChar char="à"/>
            </a:pPr>
            <a:r>
              <a:rPr lang="en-US" dirty="0" smtClean="0">
                <a:sym typeface="Wingdings" panose="05000000000000000000" pitchFamily="2" charset="2"/>
              </a:rPr>
              <a:t>Algorithm: Preference Perceptron, </a:t>
            </a:r>
            <a:r>
              <a:rPr lang="en-US" dirty="0" smtClean="0"/>
              <a:t>O(</a:t>
            </a:r>
            <a:r>
              <a:rPr lang="en-US" dirty="0" err="1"/>
              <a:t>ǁ</a:t>
            </a:r>
            <a:r>
              <a:rPr lang="en-US" dirty="0" err="1" smtClean="0"/>
              <a:t>wǁ</a:t>
            </a:r>
            <a:r>
              <a:rPr lang="en-US" dirty="0" smtClean="0"/>
              <a:t> </a:t>
            </a:r>
            <a:r>
              <a:rPr lang="en-US" dirty="0"/>
              <a:t>T</a:t>
            </a:r>
            <a:r>
              <a:rPr lang="en-US" baseline="30000" dirty="0"/>
              <a:t>0.5</a:t>
            </a:r>
            <a:r>
              <a:rPr lang="en-US" dirty="0"/>
              <a:t>) regret </a:t>
            </a:r>
            <a:endParaRPr lang="en-US" dirty="0">
              <a:sym typeface="Wingdings" panose="05000000000000000000" pitchFamily="2" charset="2"/>
            </a:endParaRPr>
          </a:p>
        </p:txBody>
      </p:sp>
      <p:graphicFrame>
        <p:nvGraphicFramePr>
          <p:cNvPr id="25" name="Table 24"/>
          <p:cNvGraphicFramePr>
            <a:graphicFrameLocks noGrp="1"/>
          </p:cNvGraphicFramePr>
          <p:nvPr>
            <p:extLst>
              <p:ext uri="{D42A27DB-BD31-4B8C-83A1-F6EECF244321}">
                <p14:modId xmlns:p14="http://schemas.microsoft.com/office/powerpoint/2010/main" val="867005905"/>
              </p:ext>
            </p:extLst>
          </p:nvPr>
        </p:nvGraphicFramePr>
        <p:xfrm>
          <a:off x="232235" y="4043480"/>
          <a:ext cx="8692138" cy="2649945"/>
        </p:xfrm>
        <a:graphic>
          <a:graphicData uri="http://schemas.openxmlformats.org/drawingml/2006/table">
            <a:tbl>
              <a:tblPr firstRow="1" bandRow="1">
                <a:tableStyleId>{93296810-A885-4BE3-A3E7-6D5BEEA58F35}</a:tableStyleId>
              </a:tblPr>
              <a:tblGrid>
                <a:gridCol w="1036933"/>
                <a:gridCol w="960125"/>
                <a:gridCol w="1036937"/>
                <a:gridCol w="1459388"/>
                <a:gridCol w="1382580"/>
                <a:gridCol w="1382580"/>
                <a:gridCol w="1433595"/>
              </a:tblGrid>
              <a:tr h="687404">
                <a:tc>
                  <a:txBody>
                    <a:bodyPr/>
                    <a:lstStyle/>
                    <a:p>
                      <a:endParaRPr lang="en-US" dirty="0"/>
                    </a:p>
                  </a:txBody>
                  <a:tcPr/>
                </a:tc>
                <a:tc>
                  <a:txBody>
                    <a:bodyPr/>
                    <a:lstStyle/>
                    <a:p>
                      <a:r>
                        <a:rPr lang="en-US" dirty="0" smtClean="0"/>
                        <a:t>Utility model</a:t>
                      </a:r>
                      <a:endParaRPr lang="en-US" dirty="0"/>
                    </a:p>
                  </a:txBody>
                  <a:tcPr/>
                </a:tc>
                <a:tc>
                  <a:txBody>
                    <a:bodyPr/>
                    <a:lstStyle/>
                    <a:p>
                      <a:r>
                        <a:rPr lang="en-US" dirty="0" smtClean="0"/>
                        <a:t>Decision model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Actions </a:t>
                      </a:r>
                      <a:r>
                        <a:rPr lang="en-US" dirty="0" err="1" smtClean="0"/>
                        <a:t>y</a:t>
                      </a:r>
                      <a:r>
                        <a:rPr lang="en-US" baseline="-25000" dirty="0" err="1" smtClean="0"/>
                        <a:t>t</a:t>
                      </a:r>
                      <a:r>
                        <a:rPr lang="en-US" baseline="-25000" dirty="0" smtClean="0"/>
                        <a:t> </a:t>
                      </a:r>
                      <a:r>
                        <a:rPr lang="en-US" baseline="0" dirty="0" smtClean="0"/>
                        <a:t> /</a:t>
                      </a:r>
                      <a:r>
                        <a:rPr lang="en-US" dirty="0" smtClean="0"/>
                        <a:t> Experiment</a:t>
                      </a:r>
                      <a:endParaRPr lang="en-US" baseline="-25000" dirty="0"/>
                    </a:p>
                  </a:txBody>
                  <a:tcPr/>
                </a:tc>
                <a:tc>
                  <a:txBody>
                    <a:bodyPr/>
                    <a:lstStyle/>
                    <a:p>
                      <a:r>
                        <a:rPr lang="en-US" dirty="0" smtClean="0"/>
                        <a:t>Feedback</a:t>
                      </a:r>
                      <a:endParaRPr lang="en-US" dirty="0"/>
                    </a:p>
                  </a:txBody>
                  <a:tcPr/>
                </a:tc>
                <a:tc>
                  <a:txBody>
                    <a:bodyPr/>
                    <a:lstStyle/>
                    <a:p>
                      <a:r>
                        <a:rPr lang="en-US" dirty="0" smtClean="0"/>
                        <a:t>Exploration</a:t>
                      </a:r>
                      <a:endParaRPr lang="en-US" dirty="0"/>
                    </a:p>
                  </a:txBody>
                  <a:tcPr/>
                </a:tc>
                <a:tc>
                  <a:txBody>
                    <a:bodyPr/>
                    <a:lstStyle/>
                    <a:p>
                      <a:r>
                        <a:rPr lang="en-US" dirty="0" smtClean="0"/>
                        <a:t>Regret</a:t>
                      </a:r>
                      <a:endParaRPr lang="en-US" dirty="0"/>
                    </a:p>
                  </a:txBody>
                  <a:tcPr/>
                </a:tc>
              </a:tr>
              <a:tr h="687404">
                <a:tc>
                  <a:txBody>
                    <a:bodyPr/>
                    <a:lstStyle/>
                    <a:p>
                      <a:r>
                        <a:rPr lang="en-US" dirty="0" smtClean="0"/>
                        <a:t>Dueling</a:t>
                      </a:r>
                      <a:r>
                        <a:rPr lang="en-US" baseline="0" dirty="0" smtClean="0"/>
                        <a:t> Bandits</a:t>
                      </a:r>
                      <a:endParaRPr lang="en-US" dirty="0"/>
                    </a:p>
                  </a:txBody>
                  <a:tcPr/>
                </a:tc>
                <a:tc>
                  <a:txBody>
                    <a:bodyPr/>
                    <a:lstStyle/>
                    <a:p>
                      <a:r>
                        <a:rPr lang="en-US" dirty="0" smtClean="0"/>
                        <a:t>Ordinal</a:t>
                      </a:r>
                      <a:endParaRPr lang="en-US" dirty="0"/>
                    </a:p>
                  </a:txBody>
                  <a:tcPr/>
                </a:tc>
                <a:tc>
                  <a:txBody>
                    <a:bodyPr/>
                    <a:lstStyle/>
                    <a:p>
                      <a:r>
                        <a:rPr lang="en-US" baseline="0" dirty="0" smtClean="0"/>
                        <a:t>Noisy rational</a:t>
                      </a:r>
                      <a:endParaRPr lang="en-US" dirty="0"/>
                    </a:p>
                  </a:txBody>
                  <a:tcPr/>
                </a:tc>
                <a:tc>
                  <a:txBody>
                    <a:bodyPr/>
                    <a:lstStyle/>
                    <a:p>
                      <a:r>
                        <a:rPr lang="en-US" dirty="0" smtClean="0"/>
                        <a:t>Comparison pairs</a:t>
                      </a:r>
                      <a:endParaRPr lang="en-US" dirty="0"/>
                    </a:p>
                  </a:txBody>
                  <a:tcPr/>
                </a:tc>
                <a:tc>
                  <a:txBody>
                    <a:bodyPr/>
                    <a:lstStyle/>
                    <a:p>
                      <a:r>
                        <a:rPr lang="en-US" dirty="0" smtClean="0"/>
                        <a:t>Noisy comparison</a:t>
                      </a:r>
                      <a:endParaRPr lang="en-US" dirty="0"/>
                    </a:p>
                  </a:txBody>
                  <a:tcPr/>
                </a:tc>
                <a:tc>
                  <a:txBody>
                    <a:bodyPr/>
                    <a:lstStyle/>
                    <a:p>
                      <a:r>
                        <a:rPr lang="en-US" dirty="0" smtClean="0"/>
                        <a:t>Algorithm</a:t>
                      </a:r>
                      <a:endParaRPr lang="en-US" dirty="0"/>
                    </a:p>
                  </a:txBody>
                  <a:tcPr/>
                </a:tc>
                <a:tc>
                  <a:txBody>
                    <a:bodyPr/>
                    <a:lstStyle/>
                    <a:p>
                      <a:r>
                        <a:rPr lang="en-US" dirty="0" smtClean="0"/>
                        <a:t>Lost comparisons</a:t>
                      </a:r>
                      <a:endParaRPr lang="en-US" dirty="0"/>
                    </a:p>
                  </a:txBody>
                  <a:tcPr/>
                </a:tc>
              </a:tr>
              <a:tr h="687404">
                <a:tc>
                  <a:txBody>
                    <a:bodyPr/>
                    <a:lstStyle/>
                    <a:p>
                      <a:r>
                        <a:rPr lang="en-US" dirty="0" smtClean="0"/>
                        <a:t>Coactive Learning</a:t>
                      </a:r>
                      <a:endParaRPr lang="en-US" dirty="0"/>
                    </a:p>
                  </a:txBody>
                  <a:tcPr/>
                </a:tc>
                <a:tc>
                  <a:txBody>
                    <a:bodyPr/>
                    <a:lstStyle/>
                    <a:p>
                      <a:r>
                        <a:rPr lang="en-US" dirty="0" smtClean="0"/>
                        <a:t>Linear</a:t>
                      </a:r>
                      <a:endParaRPr lang="en-US" dirty="0"/>
                    </a:p>
                  </a:txBody>
                  <a:tcPr/>
                </a:tc>
                <a:tc>
                  <a:txBody>
                    <a:bodyPr/>
                    <a:lstStyle/>
                    <a:p>
                      <a:r>
                        <a:rPr lang="en-US" dirty="0" smtClean="0"/>
                        <a:t>Bounded</a:t>
                      </a:r>
                      <a:r>
                        <a:rPr lang="en-US" baseline="0" dirty="0" smtClean="0"/>
                        <a:t> rational</a:t>
                      </a:r>
                      <a:endParaRPr lang="en-US" dirty="0"/>
                    </a:p>
                  </a:txBody>
                  <a:tcPr/>
                </a:tc>
                <a:tc>
                  <a:txBody>
                    <a:bodyPr/>
                    <a:lstStyle/>
                    <a:p>
                      <a:r>
                        <a:rPr lang="en-US" dirty="0" smtClean="0"/>
                        <a:t>Structured</a:t>
                      </a:r>
                      <a:r>
                        <a:rPr lang="en-US" baseline="0" dirty="0" smtClean="0"/>
                        <a:t> object</a:t>
                      </a:r>
                      <a:endParaRPr lang="en-US" dirty="0"/>
                    </a:p>
                  </a:txBody>
                  <a:tcPr/>
                </a:tc>
                <a:tc>
                  <a:txBody>
                    <a:bodyPr/>
                    <a:lstStyle/>
                    <a:p>
                      <a:r>
                        <a:rPr lang="el-GR" baseline="0" dirty="0" smtClean="0"/>
                        <a:t>α</a:t>
                      </a:r>
                      <a:r>
                        <a:rPr lang="en-US" baseline="0" dirty="0" smtClean="0"/>
                        <a:t>-</a:t>
                      </a:r>
                      <a:r>
                        <a:rPr lang="en-US" baseline="0" dirty="0" err="1" smtClean="0"/>
                        <a:t>informa-tive</a:t>
                      </a:r>
                      <a:r>
                        <a:rPr lang="en-US" baseline="0" dirty="0" smtClean="0"/>
                        <a:t> </a:t>
                      </a:r>
                      <a:r>
                        <a:rPr lang="az-Cyrl-AZ" sz="1800" dirty="0" smtClean="0"/>
                        <a:t>ӯ</a:t>
                      </a:r>
                      <a:endParaRPr lang="en-US" dirty="0"/>
                    </a:p>
                  </a:txBody>
                  <a:tcPr/>
                </a:tc>
                <a:tc>
                  <a:txBody>
                    <a:bodyPr/>
                    <a:lstStyle/>
                    <a:p>
                      <a:r>
                        <a:rPr lang="en-US" dirty="0" smtClean="0"/>
                        <a:t>User</a:t>
                      </a:r>
                      <a:endParaRPr lang="en-US" dirty="0"/>
                    </a:p>
                  </a:txBody>
                  <a:tcPr/>
                </a:tc>
                <a:tc>
                  <a:txBody>
                    <a:bodyPr/>
                    <a:lstStyle/>
                    <a:p>
                      <a:r>
                        <a:rPr lang="en-US" dirty="0" smtClean="0"/>
                        <a:t>Cardinal utility</a:t>
                      </a:r>
                      <a:endParaRPr lang="en-US" dirty="0"/>
                    </a:p>
                  </a:txBody>
                  <a:tcPr/>
                </a:tc>
              </a:tr>
              <a:tr h="587733">
                <a:tc>
                  <a:txBody>
                    <a:bodyPr/>
                    <a:lstStyle/>
                    <a:p>
                      <a:pPr algn="ctr"/>
                      <a:r>
                        <a:rPr lang="en-US" sz="2800" dirty="0" smtClean="0"/>
                        <a:t>⁞</a:t>
                      </a:r>
                      <a:endParaRPr lang="en-US" dirty="0"/>
                    </a:p>
                  </a:txBody>
                  <a:tcPr/>
                </a:tc>
                <a:tc>
                  <a:txBody>
                    <a:bodyPr/>
                    <a:lstStyle/>
                    <a:p>
                      <a:pPr algn="ctr"/>
                      <a:r>
                        <a:rPr lang="en-US" sz="2800" dirty="0" smtClean="0"/>
                        <a:t>⁞</a:t>
                      </a:r>
                      <a:endParaRPr lang="en-US" sz="2800" dirty="0"/>
                    </a:p>
                  </a:txBody>
                  <a:tcPr/>
                </a:tc>
                <a:tc>
                  <a:txBody>
                    <a:bodyPr/>
                    <a:lstStyle/>
                    <a:p>
                      <a:pPr algn="ctr"/>
                      <a:r>
                        <a:rPr lang="en-US" sz="2800" dirty="0" smtClean="0"/>
                        <a:t>⁞</a:t>
                      </a:r>
                      <a:endParaRPr lang="en-US" sz="2800" dirty="0"/>
                    </a:p>
                  </a:txBody>
                  <a:tcPr/>
                </a:tc>
                <a:tc>
                  <a:txBody>
                    <a:bodyPr/>
                    <a:lstStyle/>
                    <a:p>
                      <a:pPr algn="ctr"/>
                      <a:r>
                        <a:rPr lang="en-US" sz="2800" dirty="0" smtClean="0"/>
                        <a:t>⁞</a:t>
                      </a:r>
                      <a:endParaRPr lang="en-US" sz="2800" dirty="0"/>
                    </a:p>
                  </a:txBody>
                  <a:tcPr/>
                </a:tc>
                <a:tc>
                  <a:txBody>
                    <a:bodyPr/>
                    <a:lstStyle/>
                    <a:p>
                      <a:pPr algn="ctr"/>
                      <a:r>
                        <a:rPr lang="en-US" sz="2800" dirty="0" smtClean="0"/>
                        <a:t>⁞</a:t>
                      </a:r>
                      <a:endParaRPr lang="en-US" sz="2800" dirty="0"/>
                    </a:p>
                  </a:txBody>
                  <a:tcPr/>
                </a:tc>
                <a:tc>
                  <a:txBody>
                    <a:bodyPr/>
                    <a:lstStyle/>
                    <a:p>
                      <a:pPr algn="ctr"/>
                      <a:r>
                        <a:rPr lang="en-US" sz="2800" dirty="0" smtClean="0"/>
                        <a:t>⁞</a:t>
                      </a:r>
                      <a:endParaRPr lang="en-US" sz="2800" dirty="0"/>
                    </a:p>
                  </a:txBody>
                  <a:tcPr/>
                </a:tc>
                <a:tc>
                  <a:txBody>
                    <a:bodyPr/>
                    <a:lstStyle/>
                    <a:p>
                      <a:pPr algn="ctr"/>
                      <a:r>
                        <a:rPr lang="en-US" sz="2800" dirty="0" smtClean="0"/>
                        <a:t>⁞</a:t>
                      </a:r>
                      <a:endParaRPr lang="en-US" sz="2800" dirty="0"/>
                    </a:p>
                  </a:txBody>
                  <a:tcPr/>
                </a:tc>
              </a:tr>
            </a:tbl>
          </a:graphicData>
        </a:graphic>
      </p:graphicFrame>
      <p:sp>
        <p:nvSpPr>
          <p:cNvPr id="32" name="Oval Callout 31"/>
          <p:cNvSpPr/>
          <p:nvPr/>
        </p:nvSpPr>
        <p:spPr>
          <a:xfrm>
            <a:off x="462665" y="1302812"/>
            <a:ext cx="1267365" cy="614480"/>
          </a:xfrm>
          <a:prstGeom prst="wedgeEllipseCallout">
            <a:avLst>
              <a:gd name="adj1" fmla="val 24287"/>
              <a:gd name="adj2" fmla="val 105239"/>
            </a:avLst>
          </a:prstGeom>
          <a:solidFill>
            <a:schemeClr val="accent5">
              <a:lumMod val="9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800" dirty="0" smtClean="0">
                <a:solidFill>
                  <a:srgbClr val="008000"/>
                </a:solidFill>
              </a:rPr>
              <a:t>Design!</a:t>
            </a:r>
            <a:endParaRPr lang="en-US" sz="1800" dirty="0">
              <a:solidFill>
                <a:srgbClr val="008000"/>
              </a:solidFill>
            </a:endParaRPr>
          </a:p>
        </p:txBody>
      </p:sp>
      <p:sp>
        <p:nvSpPr>
          <p:cNvPr id="33" name="Oval Callout 32"/>
          <p:cNvSpPr/>
          <p:nvPr/>
        </p:nvSpPr>
        <p:spPr>
          <a:xfrm>
            <a:off x="7567590" y="1302812"/>
            <a:ext cx="1267365" cy="614480"/>
          </a:xfrm>
          <a:prstGeom prst="wedgeEllipseCallout">
            <a:avLst>
              <a:gd name="adj1" fmla="val -35839"/>
              <a:gd name="adj2" fmla="val 103690"/>
            </a:avLst>
          </a:prstGeom>
          <a:solidFill>
            <a:schemeClr val="accent5">
              <a:lumMod val="9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800" dirty="0" smtClean="0">
                <a:solidFill>
                  <a:srgbClr val="008000"/>
                </a:solidFill>
              </a:rPr>
              <a:t>Model!</a:t>
            </a:r>
            <a:endParaRPr lang="en-US" sz="1800" dirty="0">
              <a:solidFill>
                <a:srgbClr val="008000"/>
              </a:solidFill>
            </a:endParaRPr>
          </a:p>
        </p:txBody>
      </p:sp>
    </p:spTree>
    <p:extLst>
      <p:ext uri="{BB962C8B-B14F-4D97-AF65-F5344CB8AC3E}">
        <p14:creationId xmlns:p14="http://schemas.microsoft.com/office/powerpoint/2010/main" val="118958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in Interactive Learning</a:t>
            </a:r>
            <a:endParaRPr lang="en-US" dirty="0"/>
          </a:p>
        </p:txBody>
      </p:sp>
      <p:sp>
        <p:nvSpPr>
          <p:cNvPr id="3" name="Content Placeholder 2"/>
          <p:cNvSpPr>
            <a:spLocks noGrp="1"/>
          </p:cNvSpPr>
          <p:nvPr>
            <p:ph idx="1"/>
          </p:nvPr>
        </p:nvSpPr>
        <p:spPr>
          <a:xfrm>
            <a:off x="457200" y="1470345"/>
            <a:ext cx="8229600" cy="4525963"/>
          </a:xfrm>
        </p:spPr>
        <p:txBody>
          <a:bodyPr/>
          <a:lstStyle/>
          <a:p>
            <a:endParaRPr lang="en-US" dirty="0"/>
          </a:p>
        </p:txBody>
      </p:sp>
      <p:sp>
        <p:nvSpPr>
          <p:cNvPr id="6" name="Rounded Rectangle 5"/>
          <p:cNvSpPr/>
          <p:nvPr/>
        </p:nvSpPr>
        <p:spPr>
          <a:xfrm>
            <a:off x="3552145" y="4724200"/>
            <a:ext cx="1997060" cy="1881845"/>
          </a:xfrm>
          <a:prstGeom prst="roundRect">
            <a:avLst/>
          </a:prstGeom>
          <a:solidFill>
            <a:schemeClr val="bg1">
              <a:lumMod val="85000"/>
              <a:lumOff val="1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Behavioral Studies</a:t>
            </a:r>
            <a:endParaRPr lang="en-US" dirty="0"/>
          </a:p>
        </p:txBody>
      </p:sp>
      <p:sp>
        <p:nvSpPr>
          <p:cNvPr id="7" name="Rounded Rectangle 6"/>
          <p:cNvSpPr/>
          <p:nvPr/>
        </p:nvSpPr>
        <p:spPr>
          <a:xfrm>
            <a:off x="1536785" y="1647730"/>
            <a:ext cx="1997060" cy="1881845"/>
          </a:xfrm>
          <a:prstGeom prst="roundRect">
            <a:avLst/>
          </a:prstGeom>
          <a:solidFill>
            <a:schemeClr val="bg1">
              <a:lumMod val="85000"/>
              <a:lumOff val="1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Decision Model</a:t>
            </a:r>
            <a:endParaRPr lang="en-US" dirty="0"/>
          </a:p>
        </p:txBody>
      </p:sp>
      <p:sp>
        <p:nvSpPr>
          <p:cNvPr id="8" name="Rounded Rectangle 7"/>
          <p:cNvSpPr/>
          <p:nvPr/>
        </p:nvSpPr>
        <p:spPr>
          <a:xfrm>
            <a:off x="5530905" y="1647730"/>
            <a:ext cx="1997060" cy="1881845"/>
          </a:xfrm>
          <a:prstGeom prst="roundRect">
            <a:avLst/>
          </a:prstGeom>
          <a:solidFill>
            <a:schemeClr val="bg1">
              <a:lumMod val="85000"/>
              <a:lumOff val="1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Learning Algorithm</a:t>
            </a:r>
            <a:endParaRPr lang="en-US" dirty="0"/>
          </a:p>
        </p:txBody>
      </p:sp>
      <p:sp>
        <p:nvSpPr>
          <p:cNvPr id="10" name="Left-Right Arrow 9"/>
          <p:cNvSpPr/>
          <p:nvPr/>
        </p:nvSpPr>
        <p:spPr>
          <a:xfrm>
            <a:off x="3650280" y="2377424"/>
            <a:ext cx="1766630" cy="422456"/>
          </a:xfrm>
          <a:prstGeom prst="leftRightArrow">
            <a:avLst/>
          </a:prstGeom>
          <a:solidFill>
            <a:schemeClr val="bg1">
              <a:lumMod val="85000"/>
              <a:lumOff val="1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Right Arrow 10"/>
          <p:cNvSpPr/>
          <p:nvPr/>
        </p:nvSpPr>
        <p:spPr>
          <a:xfrm rot="18570082">
            <a:off x="5327107" y="3981902"/>
            <a:ext cx="1415892" cy="422456"/>
          </a:xfrm>
          <a:prstGeom prst="leftRightArrow">
            <a:avLst/>
          </a:prstGeom>
          <a:solidFill>
            <a:schemeClr val="bg1">
              <a:lumMod val="85000"/>
              <a:lumOff val="1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Right Arrow 11"/>
          <p:cNvSpPr/>
          <p:nvPr/>
        </p:nvSpPr>
        <p:spPr>
          <a:xfrm rot="3074952">
            <a:off x="2372879" y="4002672"/>
            <a:ext cx="1415892" cy="422456"/>
          </a:xfrm>
          <a:prstGeom prst="leftRightArrow">
            <a:avLst/>
          </a:prstGeom>
          <a:solidFill>
            <a:schemeClr val="bg1">
              <a:lumMod val="85000"/>
              <a:lumOff val="1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453845" y="4581150"/>
            <a:ext cx="2457920" cy="2031325"/>
          </a:xfrm>
          <a:prstGeom prst="rect">
            <a:avLst/>
          </a:prstGeom>
          <a:noFill/>
        </p:spPr>
        <p:txBody>
          <a:bodyPr wrap="square" rtlCol="0">
            <a:spAutoFit/>
          </a:bodyPr>
          <a:lstStyle/>
          <a:p>
            <a:pPr algn="l"/>
            <a:r>
              <a:rPr lang="en-US" sz="1800" dirty="0" smtClean="0">
                <a:latin typeface="+mn-lt"/>
              </a:rPr>
              <a:t>Related Fields:</a:t>
            </a:r>
          </a:p>
          <a:p>
            <a:pPr marL="285750" indent="-285750" algn="l">
              <a:buFont typeface="Arial" panose="020B0604020202020204" pitchFamily="34" charset="0"/>
              <a:buChar char="•"/>
            </a:pPr>
            <a:r>
              <a:rPr lang="en-US" sz="1800" dirty="0" smtClean="0">
                <a:latin typeface="+mn-lt"/>
              </a:rPr>
              <a:t>Micro Economics </a:t>
            </a:r>
          </a:p>
          <a:p>
            <a:pPr marL="285750" indent="-285750" algn="l">
              <a:buFont typeface="Arial" panose="020B0604020202020204" pitchFamily="34" charset="0"/>
              <a:buChar char="•"/>
            </a:pPr>
            <a:r>
              <a:rPr lang="en-US" sz="1800" dirty="0" smtClean="0">
                <a:latin typeface="+mn-lt"/>
              </a:rPr>
              <a:t>Decision Theory</a:t>
            </a:r>
          </a:p>
          <a:p>
            <a:pPr marL="285750" indent="-285750" algn="l">
              <a:buFont typeface="Arial" panose="020B0604020202020204" pitchFamily="34" charset="0"/>
              <a:buChar char="•"/>
            </a:pPr>
            <a:r>
              <a:rPr lang="en-US" sz="1800" dirty="0" smtClean="0">
                <a:latin typeface="+mn-lt"/>
              </a:rPr>
              <a:t>Econometrics</a:t>
            </a:r>
          </a:p>
          <a:p>
            <a:pPr marL="285750" indent="-285750" algn="l">
              <a:buFont typeface="Arial" panose="020B0604020202020204" pitchFamily="34" charset="0"/>
              <a:buChar char="•"/>
            </a:pPr>
            <a:r>
              <a:rPr lang="en-US" sz="1800" dirty="0" smtClean="0">
                <a:latin typeface="+mn-lt"/>
              </a:rPr>
              <a:t>Psychology</a:t>
            </a:r>
          </a:p>
          <a:p>
            <a:pPr marL="285750" indent="-285750" algn="l">
              <a:buFont typeface="Arial" panose="020B0604020202020204" pitchFamily="34" charset="0"/>
              <a:buChar char="•"/>
            </a:pPr>
            <a:r>
              <a:rPr lang="en-US" sz="1800" dirty="0" smtClean="0">
                <a:latin typeface="+mn-lt"/>
              </a:rPr>
              <a:t>Communications</a:t>
            </a:r>
          </a:p>
          <a:p>
            <a:pPr marL="285750" indent="-285750" algn="l">
              <a:buFont typeface="Arial" panose="020B0604020202020204" pitchFamily="34" charset="0"/>
              <a:buChar char="•"/>
            </a:pPr>
            <a:r>
              <a:rPr lang="en-US" sz="1800" dirty="0" smtClean="0">
                <a:latin typeface="+mn-lt"/>
              </a:rPr>
              <a:t>Cognitive Science</a:t>
            </a:r>
          </a:p>
        </p:txBody>
      </p:sp>
      <p:sp>
        <p:nvSpPr>
          <p:cNvPr id="13" name="TextBox 12"/>
          <p:cNvSpPr txBox="1"/>
          <p:nvPr/>
        </p:nvSpPr>
        <p:spPr>
          <a:xfrm>
            <a:off x="462664" y="4581150"/>
            <a:ext cx="2803565" cy="2031325"/>
          </a:xfrm>
          <a:prstGeom prst="rect">
            <a:avLst/>
          </a:prstGeom>
          <a:noFill/>
        </p:spPr>
        <p:txBody>
          <a:bodyPr wrap="square" rtlCol="0">
            <a:spAutoFit/>
          </a:bodyPr>
          <a:lstStyle/>
          <a:p>
            <a:pPr algn="l"/>
            <a:r>
              <a:rPr lang="en-US" sz="1800" dirty="0" smtClean="0">
                <a:latin typeface="+mn-lt"/>
              </a:rPr>
              <a:t>Design Space:</a:t>
            </a:r>
          </a:p>
          <a:p>
            <a:pPr marL="285750" indent="-285750" algn="l">
              <a:buFont typeface="Arial" panose="020B0604020202020204" pitchFamily="34" charset="0"/>
              <a:buChar char="•"/>
            </a:pPr>
            <a:r>
              <a:rPr lang="en-US" sz="1800" dirty="0" smtClean="0">
                <a:latin typeface="+mn-lt"/>
              </a:rPr>
              <a:t>Decision Model</a:t>
            </a:r>
          </a:p>
          <a:p>
            <a:pPr marL="285750" indent="-285750" algn="l">
              <a:buFont typeface="Arial" panose="020B0604020202020204" pitchFamily="34" charset="0"/>
              <a:buChar char="•"/>
            </a:pPr>
            <a:r>
              <a:rPr lang="en-US" sz="1800" dirty="0" smtClean="0">
                <a:latin typeface="+mn-lt"/>
              </a:rPr>
              <a:t>Utility Model</a:t>
            </a:r>
          </a:p>
          <a:p>
            <a:pPr marL="285750" indent="-285750" algn="l">
              <a:buFont typeface="Arial" panose="020B0604020202020204" pitchFamily="34" charset="0"/>
              <a:buChar char="•"/>
            </a:pPr>
            <a:r>
              <a:rPr lang="en-US" sz="1800" dirty="0" smtClean="0">
                <a:latin typeface="+mn-lt"/>
              </a:rPr>
              <a:t>Interaction Experiments</a:t>
            </a:r>
          </a:p>
          <a:p>
            <a:pPr marL="285750" indent="-285750" algn="l">
              <a:buFont typeface="Arial" panose="020B0604020202020204" pitchFamily="34" charset="0"/>
              <a:buChar char="•"/>
            </a:pPr>
            <a:r>
              <a:rPr lang="en-US" sz="1800" dirty="0" smtClean="0">
                <a:latin typeface="+mn-lt"/>
              </a:rPr>
              <a:t>Feedback Type</a:t>
            </a:r>
          </a:p>
          <a:p>
            <a:pPr marL="285750" indent="-285750" algn="l">
              <a:buFont typeface="Arial" panose="020B0604020202020204" pitchFamily="34" charset="0"/>
              <a:buChar char="•"/>
            </a:pPr>
            <a:r>
              <a:rPr lang="en-US" sz="1800" dirty="0" smtClean="0">
                <a:latin typeface="+mn-lt"/>
              </a:rPr>
              <a:t>Regret</a:t>
            </a:r>
          </a:p>
          <a:p>
            <a:pPr marL="285750" indent="-285750" algn="l">
              <a:buFont typeface="Arial" panose="020B0604020202020204" pitchFamily="34" charset="0"/>
              <a:buChar char="•"/>
            </a:pPr>
            <a:r>
              <a:rPr lang="en-US" sz="1800" dirty="0" smtClean="0">
                <a:latin typeface="+mn-lt"/>
              </a:rPr>
              <a:t>Applications</a:t>
            </a:r>
          </a:p>
        </p:txBody>
      </p:sp>
    </p:spTree>
    <p:extLst>
      <p:ext uri="{BB962C8B-B14F-4D97-AF65-F5344CB8AC3E}">
        <p14:creationId xmlns:p14="http://schemas.microsoft.com/office/powerpoint/2010/main" val="3334010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ArXiv.org: Experiment Setup</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Experiment Setup</a:t>
            </a:r>
          </a:p>
          <a:p>
            <a:pPr lvl="1"/>
            <a:r>
              <a:rPr lang="en-US" dirty="0" smtClean="0"/>
              <a:t>Phase I: 36 days</a:t>
            </a:r>
          </a:p>
          <a:p>
            <a:pPr lvl="2"/>
            <a:r>
              <a:rPr lang="en-US" dirty="0" smtClean="0"/>
              <a:t>Users randomly receive ranking from </a:t>
            </a:r>
            <a:r>
              <a:rPr lang="en-US" dirty="0" err="1" smtClean="0"/>
              <a:t>Orig</a:t>
            </a:r>
            <a:r>
              <a:rPr lang="en-US" dirty="0" smtClean="0"/>
              <a:t>, Flat, Rand</a:t>
            </a:r>
          </a:p>
          <a:p>
            <a:pPr lvl="1"/>
            <a:r>
              <a:rPr lang="en-US" dirty="0" smtClean="0"/>
              <a:t>Phase II: 30 days</a:t>
            </a:r>
          </a:p>
          <a:p>
            <a:pPr lvl="2"/>
            <a:r>
              <a:rPr lang="en-US" dirty="0" smtClean="0"/>
              <a:t>Users randomly receive ranking from </a:t>
            </a:r>
            <a:r>
              <a:rPr lang="en-US" dirty="0" err="1" smtClean="0"/>
              <a:t>Orig</a:t>
            </a:r>
            <a:r>
              <a:rPr lang="en-US" dirty="0" smtClean="0"/>
              <a:t>, Swap2, Swap4</a:t>
            </a:r>
          </a:p>
          <a:p>
            <a:pPr lvl="1"/>
            <a:r>
              <a:rPr lang="en-US" dirty="0" smtClean="0"/>
              <a:t>User are permanently assigned to one experimental condition based on IP address and browser.</a:t>
            </a:r>
          </a:p>
          <a:p>
            <a:r>
              <a:rPr lang="en-US" dirty="0" smtClean="0"/>
              <a:t>Basic Statistics</a:t>
            </a:r>
          </a:p>
          <a:p>
            <a:pPr lvl="1"/>
            <a:r>
              <a:rPr lang="en-US" dirty="0" smtClean="0"/>
              <a:t>~700 queries per day / ~300 distinct users per day</a:t>
            </a:r>
          </a:p>
          <a:p>
            <a:r>
              <a:rPr lang="en-US" dirty="0" smtClean="0"/>
              <a:t>Quality Control and Data Cleaning</a:t>
            </a:r>
          </a:p>
          <a:p>
            <a:pPr lvl="1"/>
            <a:r>
              <a:rPr lang="en-US" dirty="0" smtClean="0"/>
              <a:t>Test run for 32 days</a:t>
            </a:r>
          </a:p>
          <a:p>
            <a:pPr lvl="1"/>
            <a:r>
              <a:rPr lang="en-US" dirty="0" smtClean="0"/>
              <a:t>Heuristics to identify bots and spammers</a:t>
            </a:r>
          </a:p>
          <a:p>
            <a:pPr lvl="1"/>
            <a:r>
              <a:rPr lang="en-US" dirty="0" smtClean="0"/>
              <a:t>All evaluation code was written twice and cross-validated</a:t>
            </a:r>
          </a:p>
          <a:p>
            <a:pPr lvl="1"/>
            <a:endParaRPr lang="en-US" dirty="0" smtClean="0"/>
          </a:p>
          <a:p>
            <a:pPr lvl="1"/>
            <a:endParaRPr lang="en-US" dirty="0" smtClean="0"/>
          </a:p>
        </p:txBody>
      </p:sp>
    </p:spTree>
    <p:extLst>
      <p:ext uri="{BB962C8B-B14F-4D97-AF65-F5344CB8AC3E}">
        <p14:creationId xmlns:p14="http://schemas.microsoft.com/office/powerpoint/2010/main" val="80145640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Arxiv.org: Results</a:t>
            </a:r>
            <a:endParaRPr lang="en-US" dirty="0"/>
          </a:p>
        </p:txBody>
      </p:sp>
      <p:graphicFrame>
        <p:nvGraphicFramePr>
          <p:cNvPr id="4" name="Content Placeholder 3"/>
          <p:cNvGraphicFramePr>
            <a:graphicFrameLocks noGrp="1"/>
          </p:cNvGraphicFramePr>
          <p:nvPr>
            <p:ph idx="1"/>
          </p:nvPr>
        </p:nvGraphicFramePr>
        <p:xfrm>
          <a:off x="609600" y="1371599"/>
          <a:ext cx="9012072" cy="5097439"/>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bwMode="auto">
          <a:xfrm>
            <a:off x="5478440" y="1600200"/>
            <a:ext cx="1045190" cy="990600"/>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 name="Rectangle 5"/>
          <p:cNvSpPr/>
          <p:nvPr/>
        </p:nvSpPr>
        <p:spPr bwMode="auto">
          <a:xfrm>
            <a:off x="5478440" y="2590800"/>
            <a:ext cx="1045190" cy="990600"/>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nvGrpSpPr>
          <p:cNvPr id="3" name="Group 9"/>
          <p:cNvGrpSpPr/>
          <p:nvPr/>
        </p:nvGrpSpPr>
        <p:grpSpPr>
          <a:xfrm>
            <a:off x="1371600" y="3581400"/>
            <a:ext cx="762000" cy="152400"/>
            <a:chOff x="1371600" y="3581400"/>
            <a:chExt cx="762000" cy="152400"/>
          </a:xfrm>
        </p:grpSpPr>
        <p:cxnSp>
          <p:nvCxnSpPr>
            <p:cNvPr id="8" name="Straight Connector 7"/>
            <p:cNvCxnSpPr/>
            <p:nvPr/>
          </p:nvCxnSpPr>
          <p:spPr bwMode="auto">
            <a:xfrm flipV="1">
              <a:off x="1371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flipV="1">
              <a:off x="1752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7" name="Group 10"/>
          <p:cNvGrpSpPr/>
          <p:nvPr/>
        </p:nvGrpSpPr>
        <p:grpSpPr>
          <a:xfrm>
            <a:off x="2217760" y="4191000"/>
            <a:ext cx="762000" cy="152400"/>
            <a:chOff x="1371600" y="3581400"/>
            <a:chExt cx="762000" cy="152400"/>
          </a:xfrm>
        </p:grpSpPr>
        <p:cxnSp>
          <p:nvCxnSpPr>
            <p:cNvPr id="12" name="Straight Connector 11"/>
            <p:cNvCxnSpPr/>
            <p:nvPr/>
          </p:nvCxnSpPr>
          <p:spPr bwMode="auto">
            <a:xfrm flipV="1">
              <a:off x="1371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flipV="1">
              <a:off x="1752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0" name="Group 13"/>
          <p:cNvGrpSpPr/>
          <p:nvPr/>
        </p:nvGrpSpPr>
        <p:grpSpPr>
          <a:xfrm>
            <a:off x="3009328" y="1905000"/>
            <a:ext cx="762000" cy="152400"/>
            <a:chOff x="1371600" y="3581400"/>
            <a:chExt cx="762000" cy="152400"/>
          </a:xfrm>
        </p:grpSpPr>
        <p:cxnSp>
          <p:nvCxnSpPr>
            <p:cNvPr id="15" name="Straight Connector 14"/>
            <p:cNvCxnSpPr/>
            <p:nvPr/>
          </p:nvCxnSpPr>
          <p:spPr bwMode="auto">
            <a:xfrm flipV="1">
              <a:off x="1371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flipV="1">
              <a:off x="1752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1" name="Group 16"/>
          <p:cNvGrpSpPr/>
          <p:nvPr/>
        </p:nvGrpSpPr>
        <p:grpSpPr>
          <a:xfrm flipV="1">
            <a:off x="3738344" y="3505200"/>
            <a:ext cx="762000" cy="152400"/>
            <a:chOff x="1371600" y="3581400"/>
            <a:chExt cx="762000" cy="152400"/>
          </a:xfrm>
        </p:grpSpPr>
        <p:cxnSp>
          <p:nvCxnSpPr>
            <p:cNvPr id="18" name="Straight Connector 17"/>
            <p:cNvCxnSpPr/>
            <p:nvPr/>
          </p:nvCxnSpPr>
          <p:spPr bwMode="auto">
            <a:xfrm flipV="1">
              <a:off x="1371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flipV="1">
              <a:off x="1752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4" name="Group 19"/>
          <p:cNvGrpSpPr/>
          <p:nvPr/>
        </p:nvGrpSpPr>
        <p:grpSpPr>
          <a:xfrm flipV="1">
            <a:off x="5299888" y="3810000"/>
            <a:ext cx="762000" cy="152400"/>
            <a:chOff x="1371600" y="3581400"/>
            <a:chExt cx="762000" cy="152400"/>
          </a:xfrm>
        </p:grpSpPr>
        <p:cxnSp>
          <p:nvCxnSpPr>
            <p:cNvPr id="21" name="Straight Connector 20"/>
            <p:cNvCxnSpPr/>
            <p:nvPr/>
          </p:nvCxnSpPr>
          <p:spPr bwMode="auto">
            <a:xfrm flipV="1">
              <a:off x="1371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flipV="1">
              <a:off x="1752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7" name="Group 22"/>
          <p:cNvGrpSpPr/>
          <p:nvPr/>
        </p:nvGrpSpPr>
        <p:grpSpPr>
          <a:xfrm flipV="1">
            <a:off x="6105104" y="3886200"/>
            <a:ext cx="762000" cy="152400"/>
            <a:chOff x="1371600" y="3581400"/>
            <a:chExt cx="762000" cy="152400"/>
          </a:xfrm>
        </p:grpSpPr>
        <p:cxnSp>
          <p:nvCxnSpPr>
            <p:cNvPr id="24" name="Straight Connector 23"/>
            <p:cNvCxnSpPr/>
            <p:nvPr/>
          </p:nvCxnSpPr>
          <p:spPr bwMode="auto">
            <a:xfrm flipV="1">
              <a:off x="1371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flipV="1">
              <a:off x="1752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0" name="Group 28"/>
          <p:cNvGrpSpPr/>
          <p:nvPr/>
        </p:nvGrpSpPr>
        <p:grpSpPr>
          <a:xfrm>
            <a:off x="6923968" y="3810000"/>
            <a:ext cx="762000" cy="152400"/>
            <a:chOff x="1371600" y="3581400"/>
            <a:chExt cx="762000" cy="152400"/>
          </a:xfrm>
        </p:grpSpPr>
        <p:cxnSp>
          <p:nvCxnSpPr>
            <p:cNvPr id="30" name="Straight Connector 29"/>
            <p:cNvCxnSpPr/>
            <p:nvPr/>
          </p:nvCxnSpPr>
          <p:spPr bwMode="auto">
            <a:xfrm flipV="1">
              <a:off x="1371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flipV="1">
              <a:off x="1752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3" name="Group 34"/>
          <p:cNvGrpSpPr/>
          <p:nvPr/>
        </p:nvGrpSpPr>
        <p:grpSpPr>
          <a:xfrm flipV="1">
            <a:off x="7612040" y="2971800"/>
            <a:ext cx="762000" cy="152400"/>
            <a:chOff x="1371600" y="3581400"/>
            <a:chExt cx="762000" cy="152400"/>
          </a:xfrm>
        </p:grpSpPr>
        <p:cxnSp>
          <p:nvCxnSpPr>
            <p:cNvPr id="36" name="Straight Connector 35"/>
            <p:cNvCxnSpPr/>
            <p:nvPr/>
          </p:nvCxnSpPr>
          <p:spPr bwMode="auto">
            <a:xfrm flipV="1">
              <a:off x="1371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flipV="1">
              <a:off x="1752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3" name="Group 19"/>
          <p:cNvGrpSpPr/>
          <p:nvPr/>
        </p:nvGrpSpPr>
        <p:grpSpPr>
          <a:xfrm flipV="1">
            <a:off x="4524224" y="4221712"/>
            <a:ext cx="762000" cy="152400"/>
            <a:chOff x="1371600" y="3581400"/>
            <a:chExt cx="762000" cy="152400"/>
          </a:xfrm>
        </p:grpSpPr>
        <p:cxnSp>
          <p:nvCxnSpPr>
            <p:cNvPr id="34" name="Straight Connector 33"/>
            <p:cNvCxnSpPr/>
            <p:nvPr/>
          </p:nvCxnSpPr>
          <p:spPr bwMode="auto">
            <a:xfrm flipV="1">
              <a:off x="1371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flipV="1">
              <a:off x="1752600" y="3581400"/>
              <a:ext cx="3810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32" name="TextBox 31"/>
          <p:cNvSpPr txBox="1"/>
          <p:nvPr/>
        </p:nvSpPr>
        <p:spPr>
          <a:xfrm>
            <a:off x="2212245" y="1404580"/>
            <a:ext cx="5184843" cy="3247043"/>
          </a:xfrm>
          <a:prstGeom prst="rect">
            <a:avLst/>
          </a:prstGeom>
          <a:solidFill>
            <a:schemeClr val="bg1">
              <a:lumMod val="85000"/>
              <a:lumOff val="15000"/>
            </a:schemeClr>
          </a:solidFill>
          <a:ln w="38100">
            <a:solidFill>
              <a:schemeClr val="accent1"/>
            </a:solidFill>
          </a:ln>
        </p:spPr>
        <p:txBody>
          <a:bodyPr wrap="square" rtlCol="0">
            <a:spAutoFit/>
          </a:bodyPr>
          <a:lstStyle/>
          <a:p>
            <a:r>
              <a:rPr lang="en-US" sz="2800" b="1" dirty="0" smtClean="0">
                <a:latin typeface="+mn-lt"/>
              </a:rPr>
              <a:t>Conclusions</a:t>
            </a:r>
          </a:p>
          <a:p>
            <a:endParaRPr lang="en-US" b="1" dirty="0" smtClean="0">
              <a:latin typeface="+mn-lt"/>
            </a:endParaRPr>
          </a:p>
          <a:p>
            <a:pPr>
              <a:buFont typeface="Arial" pitchFamily="34" charset="0"/>
              <a:buChar char="•"/>
            </a:pPr>
            <a:r>
              <a:rPr lang="en-US" sz="2400" dirty="0" smtClean="0">
                <a:latin typeface="+mn-lt"/>
              </a:rPr>
              <a:t> None of the absolute metrics reflects expected order.</a:t>
            </a:r>
          </a:p>
          <a:p>
            <a:endParaRPr lang="en-US" sz="1050" dirty="0" smtClean="0">
              <a:latin typeface="+mn-lt"/>
            </a:endParaRPr>
          </a:p>
          <a:p>
            <a:pPr>
              <a:buFont typeface="Arial" pitchFamily="34" charset="0"/>
              <a:buChar char="•"/>
            </a:pPr>
            <a:r>
              <a:rPr lang="en-US" sz="2400" dirty="0" smtClean="0">
                <a:latin typeface="+mn-lt"/>
              </a:rPr>
              <a:t> Most differences not significant after one month of data.</a:t>
            </a:r>
          </a:p>
          <a:p>
            <a:endParaRPr lang="en-US" sz="1050" dirty="0" smtClean="0">
              <a:latin typeface="+mn-lt"/>
            </a:endParaRPr>
          </a:p>
          <a:p>
            <a:pPr>
              <a:buFont typeface="Arial" pitchFamily="34" charset="0"/>
              <a:buChar char="•"/>
            </a:pPr>
            <a:r>
              <a:rPr lang="en-US" sz="2400" dirty="0" smtClean="0">
                <a:latin typeface="+mn-lt"/>
              </a:rPr>
              <a:t> Absolute metrics not suitable for </a:t>
            </a:r>
            <a:r>
              <a:rPr lang="en-US" sz="2400" dirty="0" err="1" smtClean="0">
                <a:latin typeface="+mn-lt"/>
              </a:rPr>
              <a:t>ArXiv</a:t>
            </a:r>
            <a:r>
              <a:rPr lang="en-US" sz="2400" dirty="0" smtClean="0">
                <a:latin typeface="+mn-lt"/>
              </a:rPr>
              <a:t>-sized search engines.</a:t>
            </a:r>
            <a:endParaRPr lang="en-US" sz="2400" dirty="0">
              <a:latin typeface="+mn-lt"/>
            </a:endParaRPr>
          </a:p>
        </p:txBody>
      </p:sp>
      <p:sp>
        <p:nvSpPr>
          <p:cNvPr id="38" name="TextBox 37"/>
          <p:cNvSpPr txBox="1"/>
          <p:nvPr/>
        </p:nvSpPr>
        <p:spPr>
          <a:xfrm>
            <a:off x="6937080" y="6424590"/>
            <a:ext cx="1797928" cy="307777"/>
          </a:xfrm>
          <a:prstGeom prst="rect">
            <a:avLst/>
          </a:prstGeom>
          <a:noFill/>
        </p:spPr>
        <p:txBody>
          <a:bodyPr wrap="none" rtlCol="0">
            <a:spAutoFit/>
          </a:bodyPr>
          <a:lstStyle/>
          <a:p>
            <a:pPr algn="r"/>
            <a:r>
              <a:rPr lang="en-US" sz="1400" dirty="0" smtClean="0">
                <a:latin typeface="+mn-lt"/>
              </a:rPr>
              <a:t>[Radlinski et al., 2008]</a:t>
            </a:r>
            <a:endParaRPr lang="en-US" sz="1400" dirty="0">
              <a:latin typeface="+mn-lt"/>
            </a:endParaRPr>
          </a:p>
        </p:txBody>
      </p:sp>
    </p:spTree>
    <p:extLst>
      <p:ext uri="{BB962C8B-B14F-4D97-AF65-F5344CB8AC3E}">
        <p14:creationId xmlns:p14="http://schemas.microsoft.com/office/powerpoint/2010/main" val="211624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bg/>
                                          </p:spTgt>
                                        </p:tgtEl>
                                        <p:attrNameLst>
                                          <p:attrName>style.visibility</p:attrName>
                                        </p:attrNameLst>
                                      </p:cBhvr>
                                      <p:to>
                                        <p:strVal val="visible"/>
                                      </p:to>
                                    </p:set>
                                    <p:animEffect transition="in" filter="blinds(horizontal)">
                                      <p:cBhvr>
                                        <p:cTn id="7" dur="500"/>
                                        <p:tgtEl>
                                          <p:spTgt spid="32">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
                                            <p:txEl>
                                              <p:pRg st="0" end="0"/>
                                            </p:txEl>
                                          </p:spTgt>
                                        </p:tgtEl>
                                        <p:attrNameLst>
                                          <p:attrName>style.visibility</p:attrName>
                                        </p:attrNameLst>
                                      </p:cBhvr>
                                      <p:to>
                                        <p:strVal val="visible"/>
                                      </p:to>
                                    </p:set>
                                    <p:animEffect transition="in" filter="blinds(horizontal)">
                                      <p:cBhvr>
                                        <p:cTn id="10" dur="500"/>
                                        <p:tgtEl>
                                          <p:spTgt spid="32">
                                            <p:txEl>
                                              <p:pRg st="0" end="0"/>
                                            </p:txEl>
                                          </p:spTgt>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32">
                                            <p:txEl>
                                              <p:pRg st="2" end="2"/>
                                            </p:txEl>
                                          </p:spTgt>
                                        </p:tgtEl>
                                        <p:attrNameLst>
                                          <p:attrName>style.visibility</p:attrName>
                                        </p:attrNameLst>
                                      </p:cBhvr>
                                      <p:to>
                                        <p:strVal val="visible"/>
                                      </p:to>
                                    </p:set>
                                    <p:animEffect transition="in" filter="blinds(horizontal)">
                                      <p:cBhvr>
                                        <p:cTn id="14" dur="500"/>
                                        <p:tgtEl>
                                          <p:spTgt spid="32">
                                            <p:txEl>
                                              <p:pRg st="2" end="2"/>
                                            </p:txEl>
                                          </p:spTgt>
                                        </p:tgtEl>
                                      </p:cBhvr>
                                    </p:animEffect>
                                  </p:childTnLst>
                                </p:cTn>
                              </p:par>
                            </p:childTnLst>
                          </p:cTn>
                        </p:par>
                        <p:par>
                          <p:cTn id="15" fill="hold">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32">
                                            <p:txEl>
                                              <p:pRg st="4" end="4"/>
                                            </p:txEl>
                                          </p:spTgt>
                                        </p:tgtEl>
                                        <p:attrNameLst>
                                          <p:attrName>style.visibility</p:attrName>
                                        </p:attrNameLst>
                                      </p:cBhvr>
                                      <p:to>
                                        <p:strVal val="visible"/>
                                      </p:to>
                                    </p:set>
                                    <p:animEffect transition="in" filter="blinds(horizontal)">
                                      <p:cBhvr>
                                        <p:cTn id="18" dur="500"/>
                                        <p:tgtEl>
                                          <p:spTgt spid="32">
                                            <p:txEl>
                                              <p:pRg st="4" end="4"/>
                                            </p:txEl>
                                          </p:spTgt>
                                        </p:tgtEl>
                                      </p:cBhvr>
                                    </p:animEffect>
                                  </p:childTnLst>
                                </p:cTn>
                              </p:par>
                            </p:childTnLst>
                          </p:cTn>
                        </p:par>
                        <p:par>
                          <p:cTn id="19" fill="hold">
                            <p:stCondLst>
                              <p:cond delay="1500"/>
                            </p:stCondLst>
                            <p:childTnLst>
                              <p:par>
                                <p:cTn id="20" presetID="3" presetClass="entr" presetSubtype="10" fill="hold" grpId="0" nodeType="afterEffect">
                                  <p:stCondLst>
                                    <p:cond delay="0"/>
                                  </p:stCondLst>
                                  <p:childTnLst>
                                    <p:set>
                                      <p:cBhvr>
                                        <p:cTn id="21" dur="1" fill="hold">
                                          <p:stCondLst>
                                            <p:cond delay="0"/>
                                          </p:stCondLst>
                                        </p:cTn>
                                        <p:tgtEl>
                                          <p:spTgt spid="32">
                                            <p:txEl>
                                              <p:pRg st="6" end="6"/>
                                            </p:txEl>
                                          </p:spTgt>
                                        </p:tgtEl>
                                        <p:attrNameLst>
                                          <p:attrName>style.visibility</p:attrName>
                                        </p:attrNameLst>
                                      </p:cBhvr>
                                      <p:to>
                                        <p:strVal val="visible"/>
                                      </p:to>
                                    </p:set>
                                    <p:animEffect transition="in" filter="blinds(horizontal)">
                                      <p:cBhvr>
                                        <p:cTn id="22"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Yahoo! Search: Results</a:t>
            </a:r>
            <a:endParaRPr lang="en-US" dirty="0"/>
          </a:p>
        </p:txBody>
      </p:sp>
      <p:sp>
        <p:nvSpPr>
          <p:cNvPr id="3" name="Content Placeholder 2"/>
          <p:cNvSpPr>
            <a:spLocks noGrp="1"/>
          </p:cNvSpPr>
          <p:nvPr>
            <p:ph idx="1"/>
          </p:nvPr>
        </p:nvSpPr>
        <p:spPr>
          <a:xfrm>
            <a:off x="457200" y="1499937"/>
            <a:ext cx="3692345" cy="4771033"/>
          </a:xfrm>
        </p:spPr>
        <p:txBody>
          <a:bodyPr>
            <a:normAutofit lnSpcReduction="10000"/>
          </a:bodyPr>
          <a:lstStyle/>
          <a:p>
            <a:pPr marL="342900" lvl="2" indent="-342900"/>
            <a:r>
              <a:rPr lang="en-US" dirty="0" smtClean="0"/>
              <a:t>Retrieval Functions</a:t>
            </a:r>
          </a:p>
          <a:p>
            <a:pPr marL="800100" lvl="3" indent="-342900"/>
            <a:r>
              <a:rPr lang="en-US" dirty="0" smtClean="0"/>
              <a:t>4 variants of  production retrieval function</a:t>
            </a:r>
          </a:p>
          <a:p>
            <a:pPr marL="342900" lvl="2" indent="-342900"/>
            <a:r>
              <a:rPr lang="en-US" dirty="0" smtClean="0"/>
              <a:t>Data</a:t>
            </a:r>
          </a:p>
          <a:p>
            <a:pPr marL="800100" lvl="3" indent="-342900"/>
            <a:r>
              <a:rPr lang="en-US" dirty="0" smtClean="0"/>
              <a:t>10M – 70M queries for each retrieval function</a:t>
            </a:r>
          </a:p>
          <a:p>
            <a:pPr marL="800100" lvl="3" indent="-342900"/>
            <a:r>
              <a:rPr lang="en-US" dirty="0" smtClean="0"/>
              <a:t>Expert relevance judgments</a:t>
            </a:r>
          </a:p>
          <a:p>
            <a:pPr marL="342900" lvl="2" indent="-342900"/>
            <a:r>
              <a:rPr lang="en-US" dirty="0" smtClean="0"/>
              <a:t>Results</a:t>
            </a:r>
          </a:p>
          <a:p>
            <a:pPr marL="800100" lvl="3" indent="-342900"/>
            <a:r>
              <a:rPr lang="en-US" dirty="0" smtClean="0"/>
              <a:t>Still </a:t>
            </a:r>
            <a:r>
              <a:rPr lang="en-US" dirty="0"/>
              <a:t>not always significant even after more than 10M queries per </a:t>
            </a:r>
            <a:r>
              <a:rPr lang="en-US" dirty="0" smtClean="0"/>
              <a:t>function</a:t>
            </a:r>
          </a:p>
          <a:p>
            <a:pPr marL="800100" lvl="3" indent="-342900"/>
            <a:r>
              <a:rPr lang="en-US" dirty="0" smtClean="0"/>
              <a:t>Only </a:t>
            </a:r>
            <a:r>
              <a:rPr lang="en-US" dirty="0"/>
              <a:t>Click@1 consistent with DCG@5.</a:t>
            </a:r>
          </a:p>
          <a:p>
            <a:endParaRPr lang="en-US" dirty="0"/>
          </a:p>
        </p:txBody>
      </p:sp>
      <p:graphicFrame>
        <p:nvGraphicFramePr>
          <p:cNvPr id="4" name="Chart 3"/>
          <p:cNvGraphicFramePr/>
          <p:nvPr>
            <p:extLst>
              <p:ext uri="{D42A27DB-BD31-4B8C-83A1-F6EECF244321}">
                <p14:modId xmlns:p14="http://schemas.microsoft.com/office/powerpoint/2010/main" val="1638464175"/>
              </p:ext>
            </p:extLst>
          </p:nvPr>
        </p:nvGraphicFramePr>
        <p:xfrm>
          <a:off x="4418380" y="1470345"/>
          <a:ext cx="4271821" cy="484495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953110" y="6424590"/>
            <a:ext cx="1781898" cy="307777"/>
          </a:xfrm>
          <a:prstGeom prst="rect">
            <a:avLst/>
          </a:prstGeom>
          <a:noFill/>
        </p:spPr>
        <p:txBody>
          <a:bodyPr wrap="none" rtlCol="0">
            <a:spAutoFit/>
          </a:bodyPr>
          <a:lstStyle/>
          <a:p>
            <a:pPr algn="r"/>
            <a:r>
              <a:rPr lang="en-US" sz="1400" dirty="0" smtClean="0">
                <a:latin typeface="+mn-lt"/>
              </a:rPr>
              <a:t>[Chapelle et al., 2012]</a:t>
            </a:r>
            <a:endParaRPr lang="en-US" sz="1400" dirty="0">
              <a:latin typeface="+mn-lt"/>
            </a:endParaRPr>
          </a:p>
        </p:txBody>
      </p:sp>
      <p:sp>
        <p:nvSpPr>
          <p:cNvPr id="6" name="Freeform 5"/>
          <p:cNvSpPr/>
          <p:nvPr/>
        </p:nvSpPr>
        <p:spPr>
          <a:xfrm>
            <a:off x="3189420" y="3805588"/>
            <a:ext cx="2457920" cy="1896711"/>
          </a:xfrm>
          <a:custGeom>
            <a:avLst/>
            <a:gdLst>
              <a:gd name="connsiteX0" fmla="*/ 0 w 2146300"/>
              <a:gd name="connsiteY0" fmla="*/ 29154 h 1921454"/>
              <a:gd name="connsiteX1" fmla="*/ 800100 w 2146300"/>
              <a:gd name="connsiteY1" fmla="*/ 194254 h 1921454"/>
              <a:gd name="connsiteX2" fmla="*/ 1193800 w 2146300"/>
              <a:gd name="connsiteY2" fmla="*/ 1489654 h 1921454"/>
              <a:gd name="connsiteX3" fmla="*/ 2146300 w 2146300"/>
              <a:gd name="connsiteY3" fmla="*/ 1921454 h 1921454"/>
              <a:gd name="connsiteX0" fmla="*/ 0 w 2146300"/>
              <a:gd name="connsiteY0" fmla="*/ 7048 h 1899348"/>
              <a:gd name="connsiteX1" fmla="*/ 774700 w 2146300"/>
              <a:gd name="connsiteY1" fmla="*/ 337248 h 1899348"/>
              <a:gd name="connsiteX2" fmla="*/ 1193800 w 2146300"/>
              <a:gd name="connsiteY2" fmla="*/ 1467548 h 1899348"/>
              <a:gd name="connsiteX3" fmla="*/ 2146300 w 2146300"/>
              <a:gd name="connsiteY3" fmla="*/ 1899348 h 1899348"/>
              <a:gd name="connsiteX0" fmla="*/ 0 w 2146300"/>
              <a:gd name="connsiteY0" fmla="*/ 4034 h 1896334"/>
              <a:gd name="connsiteX1" fmla="*/ 787400 w 2146300"/>
              <a:gd name="connsiteY1" fmla="*/ 461234 h 1896334"/>
              <a:gd name="connsiteX2" fmla="*/ 1193800 w 2146300"/>
              <a:gd name="connsiteY2" fmla="*/ 1464534 h 1896334"/>
              <a:gd name="connsiteX3" fmla="*/ 2146300 w 2146300"/>
              <a:gd name="connsiteY3" fmla="*/ 1896334 h 1896334"/>
              <a:gd name="connsiteX0" fmla="*/ 0 w 2146300"/>
              <a:gd name="connsiteY0" fmla="*/ 3195 h 1895495"/>
              <a:gd name="connsiteX1" fmla="*/ 749300 w 2146300"/>
              <a:gd name="connsiteY1" fmla="*/ 536595 h 1895495"/>
              <a:gd name="connsiteX2" fmla="*/ 1193800 w 2146300"/>
              <a:gd name="connsiteY2" fmla="*/ 1463695 h 1895495"/>
              <a:gd name="connsiteX3" fmla="*/ 2146300 w 2146300"/>
              <a:gd name="connsiteY3" fmla="*/ 1895495 h 1895495"/>
              <a:gd name="connsiteX0" fmla="*/ 0 w 2146300"/>
              <a:gd name="connsiteY0" fmla="*/ 4216 h 1896516"/>
              <a:gd name="connsiteX1" fmla="*/ 825500 w 2146300"/>
              <a:gd name="connsiteY1" fmla="*/ 448716 h 1896516"/>
              <a:gd name="connsiteX2" fmla="*/ 1193800 w 2146300"/>
              <a:gd name="connsiteY2" fmla="*/ 1464716 h 1896516"/>
              <a:gd name="connsiteX3" fmla="*/ 2146300 w 2146300"/>
              <a:gd name="connsiteY3" fmla="*/ 1896516 h 1896516"/>
              <a:gd name="connsiteX0" fmla="*/ 0 w 2146300"/>
              <a:gd name="connsiteY0" fmla="*/ 4411 h 1896711"/>
              <a:gd name="connsiteX1" fmla="*/ 825500 w 2146300"/>
              <a:gd name="connsiteY1" fmla="*/ 448911 h 1896711"/>
              <a:gd name="connsiteX2" fmla="*/ 1193800 w 2146300"/>
              <a:gd name="connsiteY2" fmla="*/ 1464911 h 1896711"/>
              <a:gd name="connsiteX3" fmla="*/ 2146300 w 2146300"/>
              <a:gd name="connsiteY3" fmla="*/ 1896711 h 1896711"/>
            </a:gdLst>
            <a:ahLst/>
            <a:cxnLst>
              <a:cxn ang="0">
                <a:pos x="connsiteX0" y="connsiteY0"/>
              </a:cxn>
              <a:cxn ang="0">
                <a:pos x="connsiteX1" y="connsiteY1"/>
              </a:cxn>
              <a:cxn ang="0">
                <a:pos x="connsiteX2" y="connsiteY2"/>
              </a:cxn>
              <a:cxn ang="0">
                <a:pos x="connsiteX3" y="connsiteY3"/>
              </a:cxn>
            </a:cxnLst>
            <a:rect l="l" t="t" r="r" b="b"/>
            <a:pathLst>
              <a:path w="2146300" h="1896711">
                <a:moveTo>
                  <a:pt x="0" y="4411"/>
                </a:moveTo>
                <a:cubicBezTo>
                  <a:pt x="300566" y="-34748"/>
                  <a:pt x="677333" y="192794"/>
                  <a:pt x="825500" y="448911"/>
                </a:cubicBezTo>
                <a:cubicBezTo>
                  <a:pt x="973667" y="705028"/>
                  <a:pt x="973667" y="1223611"/>
                  <a:pt x="1193800" y="1464911"/>
                </a:cubicBezTo>
                <a:cubicBezTo>
                  <a:pt x="1413933" y="1706211"/>
                  <a:pt x="1782233" y="1824744"/>
                  <a:pt x="2146300" y="1896711"/>
                </a:cubicBezTo>
              </a:path>
            </a:pathLst>
          </a:custGeom>
          <a:noFill/>
          <a:ln w="38100">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21082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614"/>
  <p:tag name="DEFAULTHEIGHT" val="455"/>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usepackage{color}\color[rgb]{0.99,0.99,0.99}&#10;\begin{document}&#10;\begin{eqnarray*}&#10;\mathbf{\bar{y}}_t &#10;\end{eqnarray*}&#10;\end{document}&#10;"/>
  <p:tag name="FILENAME" val="txp_fig"/>
  <p:tag name="FORMAT" val="png16m"/>
  <p:tag name="RES" val="1200"/>
  <p:tag name="BLEND" val="0"/>
  <p:tag name="TRANSPARENT" val="1"/>
  <p:tag name="TBUG" val="0"/>
  <p:tag name="ALLOWFS" val="0"/>
  <p:tag name="ORIGWIDTH" val="19"/>
  <p:tag name="PICTUREFILESIZE" val="4875"/>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usepackage{color}\color[rgb]{0.99,0.99,0.99}&#10;\begin{document}&#10;\begin{eqnarray*}&#10;\mathbf{y}_t &#10;\end{eqnarray*}&#10;\end{document}&#10;"/>
  <p:tag name="FILENAME" val="txp_fig"/>
  <p:tag name="FORMAT" val="png16m"/>
  <p:tag name="RES" val="1200"/>
  <p:tag name="BLEND" val="0"/>
  <p:tag name="TRANSPARENT" val="1"/>
  <p:tag name="TBUG" val="0"/>
  <p:tag name="ALLOWFS" val="0"/>
  <p:tag name="ORIGWIDTH" val="19"/>
  <p:tag name="PICTUREFILESIZE" val="4691"/>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usepackage{color}\color[rgb]{0.99,0.99,0.99}&#10;\begin{document}&#10;\begin{eqnarray*}&#10;\mathbf{y}_t^* &#10;\end{eqnarray*}&#10;\end{document}&#10;"/>
  <p:tag name="FILENAME" val="txp_fig"/>
  <p:tag name="FORMAT" val="png16m"/>
  <p:tag name="RES" val="1200"/>
  <p:tag name="BLEND" val="0"/>
  <p:tag name="TRANSPARENT" val="1"/>
  <p:tag name="TBUG" val="0"/>
  <p:tag name="ALLOWFS" val="0"/>
  <p:tag name="ORIGWIDTH" val="21"/>
  <p:tag name="PICTUREFILESIZE" val="5978"/>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usepackage{color}\color[rgb]{0.99,0.99,0.99}&#10;\begin{document}&#10;\begin{eqnarray*}&#10;\alpha l &#10;\end{eqnarray*}&#10;\end{document}&#10;"/>
  <p:tag name="FILENAME" val="txp_fig"/>
  <p:tag name="FORMAT" val="png16m"/>
  <p:tag name="RES" val="1200"/>
  <p:tag name="BLEND" val="0"/>
  <p:tag name="TRANSPARENT" val="1"/>
  <p:tag name="TBUG" val="0"/>
  <p:tag name="ALLOWFS" val="0"/>
  <p:tag name="ORIGWIDTH" val="19"/>
  <p:tag name="PICTUREFILESIZE" val="4917"/>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usepackage{color}\color[rgb]{0.99,0.99,0.99}&#10;\begin{document}&#10;\begin{eqnarray*}&#10;l &#10;\end{eqnarray*}&#10;\end{document}&#10;"/>
  <p:tag name="FILENAME" val="txp_fig"/>
  <p:tag name="FORMAT" val="png16m"/>
  <p:tag name="RES" val="1200"/>
  <p:tag name="BLEND" val="0"/>
  <p:tag name="TRANSPARENT" val="1"/>
  <p:tag name="TBUG" val="0"/>
  <p:tag name="ALLOWFS" val="0"/>
  <p:tag name="ORIGWIDTH" val="6"/>
  <p:tag name="PICTUREFILESIZE" val="3729"/>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usepackage{color}\color[rgb]{0.99,0.99,0.99}&#10;\begin{document}&#10;\begin{eqnarray*}&#10;\frac{1}{T}\! \sum_{t=1}^T  [U(\mathbf{y}_t^*|\mathbf{x}) - U(\mathbf{y}_t|\mathbf{x})]  \le \frac{1}{\alpha T} \! \sum_{t=1}^T \xi_t + \frac{2R \|w \|}{ \alpha \sqrt{T}}&#10;\end{eqnarray*}&#10;\end{document}&#10;"/>
  <p:tag name="FILENAME" val="txp_fig"/>
  <p:tag name="FORMAT" val="png16m"/>
  <p:tag name="RES" val="1200"/>
  <p:tag name="BLEND" val="0"/>
  <p:tag name="TRANSPARENT" val="1"/>
  <p:tag name="TBUG" val="0"/>
  <p:tag name="ALLOWFS" val="0"/>
  <p:tag name="ORIGWIDTH" val="444"/>
  <p:tag name="PICTUREFILESIZE" val="54661"/>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begin{document}&#10;\begin{eqnarray*}&#10;= \sum\nolimits_{t=1}^T  [U(\mathbf{x}_t,\mathbf{\bar{y}}_t) - U(\mathbf{x}_t,\mathbf{y}_t)]&#10;\end{eqnarray*}&#10;\end{document}&#10;"/>
  <p:tag name="FILENAME" val="txp_fig"/>
  <p:tag name="FORMAT" val="png16m"/>
  <p:tag name="RES" val="1200"/>
  <p:tag name="BLEND" val="0"/>
  <p:tag name="TRANSPARENT" val="1"/>
  <p:tag name="TBUG" val="0"/>
  <p:tag name="ALLOWFS" val="0"/>
  <p:tag name="ORIGWIDTH" val="287"/>
  <p:tag name="PICTUREFILESIZE" val="26255"/>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begin{eqnarray*}&#10;\ge \alpha \sum\nolimits_{t=1}^T  [U(\mathbf{x}_t,\mathbf{y}_t^*) - U(\mathbf{x}_t,\mathbf{y}_t)] - \sum\nolimits_{t=1}^T \xi_t&#10;\end{eqnarray*}&#10;\end{document}&#10;"/>
  <p:tag name="FILENAME" val="txp_fig"/>
  <p:tag name="FORMAT" val="png16m"/>
  <p:tag name="RES" val="1200"/>
  <p:tag name="BLEND" val="0"/>
  <p:tag name="TRANSPARENT" val="1"/>
  <p:tag name="TBUG" val="0"/>
  <p:tag name="ALLOWFS" val="0"/>
  <p:tag name="ORIGWIDTH" val="408"/>
  <p:tag name="PICTUREFILESIZE" val="37796"/>
</p:tagLst>
</file>

<file path=ppt/tags/tag1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usepackage{color}\color[rgb]{0.99,0.99,0.99}&#10;\begin{document}&#10;\begin{eqnarray*}&#10;E[U(\mathbf{x}_t,\mathbf{\bar{y}}_t)] \ge U(\mathbf{x}_t,\mathbf{y}_t) + \alpha (U(\mathbf{x}_t,\mathbf{y}_t^*) - U(\mathbf{x}_t,\mathbf{y}_t)) - \bar{\xi}_t&#10;\end{eqnarray*}&#10;\end{document}&#10;"/>
  <p:tag name="FILENAME" val="txp_fig"/>
  <p:tag name="FORMAT" val="png16m"/>
  <p:tag name="RES" val="1200"/>
  <p:tag name="BLEND" val="0"/>
  <p:tag name="TRANSPARENT" val="1"/>
  <p:tag name="TBUG" val="0"/>
  <p:tag name="ALLOWFS" val="0"/>
  <p:tag name="ORIGWIDTH" val="522"/>
  <p:tag name="PICTUREFILESIZE" val="36706"/>
</p:tagLst>
</file>

<file path=ppt/tags/tag1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usepackage{color}\color[rgb]{0.99,0.99,0.99}&#10;\begin{document}&#10;\begin{eqnarray*}&#10;P(\mathbf{\bar{y}}_t | \mathbf{y}_t, \mathbf{x}_t) &#10;\end{eqnarray*}&#10;\end{document}&#10;"/>
  <p:tag name="FILENAME" val="txp_fig"/>
  <p:tag name="FORMAT" val="png16m"/>
  <p:tag name="RES" val="1200"/>
  <p:tag name="BLEND" val="0"/>
  <p:tag name="TRANSPARENT" val="1"/>
  <p:tag name="TBUG" val="0"/>
  <p:tag name="ALLOWFS" val="0"/>
  <p:tag name="ORIGWIDTH" val="106"/>
  <p:tag name="PICTUREFILESIZE" val="8955"/>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usepackage{color}\color[rgb]{0.99,0.99,0.99}&#10;\begin{document}&#10;\begin{eqnarray*}&#10;\frac{1}{T}E(R_T) \le O\left(\frac{K}{\epsilon_{1,2}} \frac{\log T}{T}\right)&#10;\end{eqnarray*}&#10;\end{document}&#10;"/>
  <p:tag name="FILENAME" val="txp_fig"/>
  <p:tag name="FORMAT" val="png16m"/>
  <p:tag name="RES" val="600"/>
  <p:tag name="BLEND" val="0"/>
  <p:tag name="TRANSPARENT" val="1"/>
  <p:tag name="TBUG" val="0"/>
  <p:tag name="ALLOWFS" val="0"/>
  <p:tag name="ORIGWIDTH" val="242"/>
  <p:tag name="PICTUREFILESIZE" val="14830"/>
</p:tagLst>
</file>

<file path=ppt/tags/tag2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usepackage{color}\color[rgb]{0.99,0.99,0.99}&#10;\begin{document}&#10;\begin{eqnarray*}&#10;E[U(\mathbf{x}_t,\mathbf{\bar{y}}_t)] &#10;\end{eqnarray*}&#10;\end{document}&#10;"/>
  <p:tag name="FILENAME" val="txp_fig"/>
  <p:tag name="FORMAT" val="png16m"/>
  <p:tag name="RES" val="1200"/>
  <p:tag name="BLEND" val="0"/>
  <p:tag name="TRANSPARENT" val="1"/>
  <p:tag name="TBUG" val="0"/>
  <p:tag name="ALLOWFS" val="0"/>
  <p:tag name="ORIGWIDTH" val="111"/>
  <p:tag name="PICTUREFILESIZE" val="9225"/>
</p:tagLst>
</file>

<file path=ppt/tags/tag2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begin{eqnarray*}&#10;\mathbf{y}_t&#10;\end{eqnarray*}&#10;\end{document}&#10;"/>
  <p:tag name="FILENAME" val="txp_fig"/>
  <p:tag name="FORMAT" val="png16m"/>
  <p:tag name="RES" val="1200"/>
  <p:tag name="BLEND" val="0"/>
  <p:tag name="TRANSPARENT" val="1"/>
  <p:tag name="TBUG" val="0"/>
  <p:tag name="ALLOWFS" val="0"/>
  <p:tag name="ORIGWIDTH" val="19"/>
  <p:tag name="PICTUREFILESIZE" val="2319"/>
</p:tagLst>
</file>

<file path=ppt/tags/tag2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begin{eqnarray*}&#10;\mathbf{y}_t^*&#10;\end{eqnarray*}&#10;\end{document}&#10;"/>
  <p:tag name="FILENAME" val="txp_fig"/>
  <p:tag name="FORMAT" val="png16m"/>
  <p:tag name="RES" val="1200"/>
  <p:tag name="BLEND" val="0"/>
  <p:tag name="TRANSPARENT" val="1"/>
  <p:tag name="TBUG" val="0"/>
  <p:tag name="ALLOWFS" val="0"/>
  <p:tag name="ORIGWIDTH" val="21"/>
  <p:tag name="PICTUREFILESIZE" val="3581"/>
</p:tagLst>
</file>

<file path=ppt/tags/tag2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usepackage{color}\color[rgb]{0.99,0.99,0.99}&#10;\begin{document}&#10;\begin{eqnarray*}&#10;E[REG_T] \le \frac{1}{\alpha T} \sum_{t=1}^{T} \bar{\xi}_t + \frac{2 R ||w||}{\alpha \sqrt{T}}&#10;\end{eqnarray*}&#10;\end{document}&#10;"/>
  <p:tag name="FILENAME" val="txp_fig"/>
  <p:tag name="FORMAT" val="png16m"/>
  <p:tag name="RES" val="1200"/>
  <p:tag name="BLEND" val="0"/>
  <p:tag name="TRANSPARENT" val="1"/>
  <p:tag name="TBUG" val="0"/>
  <p:tag name="ALLOWFS" val="0"/>
  <p:tag name="ORIGWIDTH" val="306"/>
  <p:tag name="PICTUREFILESIZE" val="38648"/>
</p:tagLst>
</file>

<file path=ppt/tags/tag2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usepackage{color}\color[rgb]{0.99,0.99,0.99}&#10;&#10;\begin{document}&#10;\begin{eqnarray*}&#10;\mathbf{w}\!^\top \!\phi(\!\mathbf{q},\mathbf{y}\!) \!=\! \sum_{i=1}^{5} \mathbf{w}\!^\top \!\mathbf{x}_{\mathbf{y}_i}^q / \!\log(i\!+\!1)&#10;\end{eqnarray*}&#10;\end{document}&#10;"/>
  <p:tag name="FILENAME" val="txp_fig"/>
  <p:tag name="FORMAT" val="png16m"/>
  <p:tag name="RES" val="1200"/>
  <p:tag name="BLEND" val="0"/>
  <p:tag name="TRANSPARENT" val="1"/>
  <p:tag name="TBUG" val="0"/>
  <p:tag name="ALLOWFS" val="0"/>
  <p:tag name="ORIGWIDTH" val="296"/>
  <p:tag name="PICTUREFILESIZE" val="39096"/>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usepackage{color}\color[rgb]{0.99,0.99,0.99}&#10;&#10;\begin{document}&#10;\begin{eqnarray*}&#10;R_T \le \Omega\left(\frac{K}{\epsilon_{1,2}} \log T\right)&#10;\end{eqnarray*}&#10;\end{document}&#10;"/>
  <p:tag name="FILENAME" val="txp_fig"/>
  <p:tag name="FORMAT" val="png16m"/>
  <p:tag name="RES" val="600"/>
  <p:tag name="BLEND" val="0"/>
  <p:tag name="TRANSPARENT" val="1"/>
  <p:tag name="TBUG" val="0"/>
  <p:tag name="ALLOWFS" val="0"/>
  <p:tag name="ORIGWIDTH" val="191"/>
  <p:tag name="PICTUREFILESIZE" val="12477"/>
</p:tagLst>
</file>

<file path=ppt/tags/tag4.xml><?xml version="1.0" encoding="utf-8"?>
<p:tagLst xmlns:a="http://schemas.openxmlformats.org/drawingml/2006/main" xmlns:r="http://schemas.openxmlformats.org/officeDocument/2006/relationships" xmlns:p="http://schemas.openxmlformats.org/presentationml/2006/main">
  <p:tag name="TIMING" val="|29.4"/>
</p:tagLst>
</file>

<file path=ppt/tags/tag5.xml><?xml version="1.0" encoding="utf-8"?>
<p:tagLst xmlns:a="http://schemas.openxmlformats.org/drawingml/2006/main" xmlns:r="http://schemas.openxmlformats.org/officeDocument/2006/relationships" xmlns:p="http://schemas.openxmlformats.org/presentationml/2006/main">
  <p:tag name="TIMING" val="|21.9|56.5"/>
</p:tagLst>
</file>

<file path=ppt/tags/tag6.xml><?xml version="1.0" encoding="utf-8"?>
<p:tagLst xmlns:a="http://schemas.openxmlformats.org/drawingml/2006/main" xmlns:r="http://schemas.openxmlformats.org/officeDocument/2006/relationships" xmlns:p="http://schemas.openxmlformats.org/presentationml/2006/main">
  <p:tag name="TIMING" val="|84.9"/>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usepackage{color}\color[rgb]{0.99,0.99,0.99}&#10;\begin{document}&#10;\begin{eqnarray*}&#10;\frac{1}{T}\! \sum_{t=1}^T  [U(y_t^*|x) - U(y_t|x)] &#10;\end{eqnarray*}&#10;\end{document}&#10;"/>
  <p:tag name="FILENAME" val="txp_fig"/>
  <p:tag name="FORMAT" val="png16m"/>
  <p:tag name="RES" val="1200"/>
  <p:tag name="BLEND" val="0"/>
  <p:tag name="TRANSPARENT" val="1"/>
  <p:tag name="TBUG" val="0"/>
  <p:tag name="ALLOWFS" val="0"/>
  <p:tag name="ORIGWIDTH" val="232"/>
  <p:tag name="PICTUREFILESIZE" val="31446"/>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usepackage{color}\color[rgb]{0.99,0.99,0.99}&#10;\begin{document}&#10;\begin{eqnarray*}&#10;U(\mathbf{x}_t,\mathbf{\bar{y}}_t) = U(\mathbf{x}_t,\mathbf{y}_t) + \alpha (U(\mathbf{x}_t,\mathbf{y}_t^*) - U(\mathbf{x}_t,\mathbf{y}_t)) - \xi_t&#10;\end{eqnarray*}&#10;\end{document}&#10;"/>
  <p:tag name="FILENAME" val="txp_fig"/>
  <p:tag name="FORMAT" val="png16m"/>
  <p:tag name="RES" val="1200"/>
  <p:tag name="BLEND" val="0"/>
  <p:tag name="TRANSPARENT" val="1"/>
  <p:tag name="TBUG" val="0"/>
  <p:tag name="ALLOWFS" val="0"/>
  <p:tag name="ORIGWIDTH" val="495"/>
  <p:tag name="PICTUREFILESIZE" val="33138"/>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usepackage{color}\color[rgb]{0.99,0.99,0.99}&#10;\begin{document}&#10;\begin{eqnarray*}&#10;U(\mathbf{x}_t,\mathbf{\bar{y}}_t) \ge U(\mathbf{x}_t,\mathbf{y}_t) + \alpha (U(\mathbf{x}_t,\mathbf{y}_t^*) - U(\mathbf{x}_t,\mathbf{y}_t))&#10;\end{eqnarray*}&#10;\end{document}&#10;"/>
  <p:tag name="FILENAME" val="txp_fig"/>
  <p:tag name="FORMAT" val="png16m"/>
  <p:tag name="RES" val="1200"/>
  <p:tag name="BLEND" val="0"/>
  <p:tag name="TRANSPARENT" val="1"/>
  <p:tag name="TBUG" val="0"/>
  <p:tag name="ALLOWFS" val="0"/>
  <p:tag name="ORIGWIDTH" val="449"/>
  <p:tag name="PICTUREFILESIZE" val="31417"/>
</p:tagLst>
</file>

<file path=ppt/theme/theme1.xml><?xml version="1.0" encoding="utf-8"?>
<a:theme xmlns:a="http://schemas.openxmlformats.org/drawingml/2006/main" name="Slides_Black">
  <a:themeElements>
    <a:clrScheme name="Custom 1">
      <a:dk1>
        <a:sysClr val="windowText" lastClr="000000"/>
      </a:dk1>
      <a:lt1>
        <a:sysClr val="window" lastClr="FFFFFF"/>
      </a:lt1>
      <a:dk2>
        <a:srgbClr val="323232"/>
      </a:dk2>
      <a:lt2>
        <a:srgbClr val="F8F8F8"/>
      </a:lt2>
      <a:accent1>
        <a:srgbClr val="F07F09"/>
      </a:accent1>
      <a:accent2>
        <a:srgbClr val="9F2936"/>
      </a:accent2>
      <a:accent3>
        <a:srgbClr val="1B587C"/>
      </a:accent3>
      <a:accent4>
        <a:srgbClr val="4E8542"/>
      </a:accent4>
      <a:accent5>
        <a:srgbClr val="F8F8F8"/>
      </a:accent5>
      <a:accent6>
        <a:srgbClr val="080808"/>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70063</TotalTime>
  <Words>3218</Words>
  <Application>Microsoft Office PowerPoint</Application>
  <PresentationFormat>On-screen Show (4:3)</PresentationFormat>
  <Paragraphs>806</Paragraphs>
  <Slides>65</Slides>
  <Notes>14</Notes>
  <HiddenSlides>25</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65</vt:i4>
      </vt:variant>
    </vt:vector>
  </HeadingPairs>
  <TitlesOfParts>
    <vt:vector size="79" baseType="lpstr">
      <vt:lpstr>Arial</vt:lpstr>
      <vt:lpstr>Calibri</vt:lpstr>
      <vt:lpstr>Courier New</vt:lpstr>
      <vt:lpstr>cmsy10</vt:lpstr>
      <vt:lpstr>cmmi10</vt:lpstr>
      <vt:lpstr>Wingdings</vt:lpstr>
      <vt:lpstr>Cambria Math</vt:lpstr>
      <vt:lpstr>Times New Roman</vt:lpstr>
      <vt:lpstr>MT Extra</vt:lpstr>
      <vt:lpstr>Symbol</vt:lpstr>
      <vt:lpstr>Slides_Black</vt:lpstr>
      <vt:lpstr>Equation</vt:lpstr>
      <vt:lpstr>Worksheet</vt:lpstr>
      <vt:lpstr>Chart</vt:lpstr>
      <vt:lpstr>Learning  with  Humans in the Loop</vt:lpstr>
      <vt:lpstr>User-Facing Machine Learning</vt:lpstr>
      <vt:lpstr>Interactive Learning System</vt:lpstr>
      <vt:lpstr>Decide between two Ranking Functions</vt:lpstr>
      <vt:lpstr>Measuring Utility</vt:lpstr>
      <vt:lpstr>ArXiv.org: User Study</vt:lpstr>
      <vt:lpstr>ArXiv.org: Experiment Setup</vt:lpstr>
      <vt:lpstr>Arxiv.org: Results</vt:lpstr>
      <vt:lpstr>Yahoo! Search: Results</vt:lpstr>
      <vt:lpstr>How about Explicit Feedback?</vt:lpstr>
      <vt:lpstr>Polarity of Answer</vt:lpstr>
      <vt:lpstr>Participation</vt:lpstr>
      <vt:lpstr>Interactive Learning System</vt:lpstr>
      <vt:lpstr>Decide between two Ranking Functions</vt:lpstr>
      <vt:lpstr>Economic Models of  Decision Making</vt:lpstr>
      <vt:lpstr>A Model of how Users Click in Search</vt:lpstr>
      <vt:lpstr>Balanced Interleaving</vt:lpstr>
      <vt:lpstr>Arxiv.org: Interleaving Experiment </vt:lpstr>
      <vt:lpstr>Arxiv.org: Interleaving Results</vt:lpstr>
      <vt:lpstr>Yahoo and Bing: Interleaving Results</vt:lpstr>
      <vt:lpstr>Efficiency: Interleaving vs. Explicit</vt:lpstr>
      <vt:lpstr>Interactive Learning System</vt:lpstr>
      <vt:lpstr>Learning on Operational System</vt:lpstr>
      <vt:lpstr>Regret for Dueling Bandits</vt:lpstr>
      <vt:lpstr>First Thought: Tournament</vt:lpstr>
      <vt:lpstr>Algorithm: Interleaved Filter 2</vt:lpstr>
      <vt:lpstr>Assumptions</vt:lpstr>
      <vt:lpstr>Proof Sketch</vt:lpstr>
      <vt:lpstr>Lower Bound</vt:lpstr>
      <vt:lpstr>Convex Dueling Bandits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Interactive Learning System</vt:lpstr>
      <vt:lpstr>Who does the exploring? Example 1</vt:lpstr>
      <vt:lpstr>Who does the exploring? Example 2 </vt:lpstr>
      <vt:lpstr>Who does the exploring? Example 3 </vt:lpstr>
      <vt:lpstr>Coactive Feedback Model</vt:lpstr>
      <vt:lpstr>User Study: Search Engine</vt:lpstr>
      <vt:lpstr>Viewing vs. Clicking</vt:lpstr>
      <vt:lpstr>Presentation Bias</vt:lpstr>
      <vt:lpstr>Quality-of-Context Bias</vt:lpstr>
      <vt:lpstr>Which Results are Viewed Before Click?</vt:lpstr>
      <vt:lpstr>Machine Translation</vt:lpstr>
      <vt:lpstr>Coactive Learning Model</vt:lpstr>
      <vt:lpstr>Preference Perceptron: Algorithm</vt:lpstr>
      <vt:lpstr>α-Informative Feedback</vt:lpstr>
      <vt:lpstr>Preference Perceptron: Regret Bound</vt:lpstr>
      <vt:lpstr>Proof: Regret Bound</vt:lpstr>
      <vt:lpstr>Expected α-Informative Feedback</vt:lpstr>
      <vt:lpstr>Lower Bound</vt:lpstr>
      <vt:lpstr>Experiments</vt:lpstr>
      <vt:lpstr>Strong vs Weak Feedback</vt:lpstr>
      <vt:lpstr>Noisy Feedback</vt:lpstr>
      <vt:lpstr>Preference Perceptron: Experiment</vt:lpstr>
      <vt:lpstr>Related Models</vt:lpstr>
      <vt:lpstr>Summary and Conclusions</vt:lpstr>
      <vt:lpstr>Research in Interactive Learning</vt:lpstr>
    </vt:vector>
  </TitlesOfParts>
  <Company>CUCS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Indexing and Preprocessing</dc:title>
  <dc:creator>Thorsten Joachims</dc:creator>
  <cp:lastModifiedBy>Thorsten Joachims</cp:lastModifiedBy>
  <cp:revision>1298</cp:revision>
  <dcterms:created xsi:type="dcterms:W3CDTF">2002-08-29T18:17:19Z</dcterms:created>
  <dcterms:modified xsi:type="dcterms:W3CDTF">2013-09-27T08:49:39Z</dcterms:modified>
</cp:coreProperties>
</file>