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68" r:id="rId6"/>
    <p:sldId id="272" r:id="rId7"/>
    <p:sldId id="275" r:id="rId8"/>
    <p:sldId id="276" r:id="rId9"/>
    <p:sldId id="278" r:id="rId10"/>
    <p:sldId id="269" r:id="rId11"/>
    <p:sldId id="273" r:id="rId12"/>
    <p:sldId id="270" r:id="rId13"/>
    <p:sldId id="274" r:id="rId14"/>
    <p:sldId id="271" r:id="rId15"/>
    <p:sldId id="277" r:id="rId16"/>
    <p:sldId id="267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66852" autoAdjust="0"/>
  </p:normalViewPr>
  <p:slideViewPr>
    <p:cSldViewPr snapToGrid="0">
      <p:cViewPr>
        <p:scale>
          <a:sx n="50" d="100"/>
          <a:sy n="50" d="100"/>
        </p:scale>
        <p:origin x="-53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76DEA-1763-4892-A91C-F899972B4345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5F97D-AF3C-4BEC-B35E-02ACB0D65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46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784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batching amortizes cost of RPC calls and internal framework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overheas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like copying inputs to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memory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batching enables machine learning data parallel optimizations by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performig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batch inference???? On many inputs simultaneously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tensorflow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 fixed batch sizes to fully exploit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parallelism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SVM can do 30 k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qps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while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limited to 200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qps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Application developers 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manually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tune the batch size for each model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79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Spark SVM does nothing because it is fast and handles several queries well,  sci-kit learn </a:t>
            </a:r>
            <a:r>
              <a:rPr lang="en-US" sz="1200" dirty="0" err="1"/>
              <a:t>svm</a:t>
            </a:r>
            <a:r>
              <a:rPr lang="en-US" sz="1200" dirty="0"/>
              <a:t> benefits from this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4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Conclusion: network is the bottle neck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05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20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MNIST, CIFAR-10 and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Imagenet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data sets to see how well done. First is common baseline. Second two are good 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TIMIT speech corpus [24]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andthe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HTK [63] machine learning framework. Dataset. Randomly drew from their 8 dialects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three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TensorFlow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object recognition deep networks of varying computational cost: a 4-layer convolutional neural network trained on  the  MNIST  dataset  [42],  the  8-layer 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AlexNet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[33]architecture trained on CIFAR-10 [32], and Google’s 22-layer  Inception-v3  network  [58]  trained  on  ImageNet.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too much overhead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70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633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Amazon pay hour per node, higher</a:t>
            </a:r>
            <a:r>
              <a:rPr lang="en-US" baseline="0" dirty="0"/>
              <a:t> compute per dollar</a:t>
            </a:r>
            <a:endParaRPr lang="en-US" dirty="0"/>
          </a:p>
          <a:p>
            <a:r>
              <a:rPr lang="en-US" dirty="0"/>
              <a:t>Snowflake is </a:t>
            </a:r>
            <a:r>
              <a:rPr lang="en-US" dirty="0" err="1"/>
              <a:t>vws</a:t>
            </a:r>
            <a:r>
              <a:rPr lang="en-US" dirty="0"/>
              <a:t> per hour</a:t>
            </a:r>
          </a:p>
          <a:p>
            <a:r>
              <a:rPr lang="en-US" dirty="0"/>
              <a:t>Big query pay for each</a:t>
            </a:r>
            <a:r>
              <a:rPr lang="en-US" baseline="0" dirty="0"/>
              <a:t> query and data stored.</a:t>
            </a:r>
          </a:p>
          <a:p>
            <a:endParaRPr lang="en-US" baseline="0" dirty="0"/>
          </a:p>
          <a:p>
            <a:r>
              <a:rPr lang="en-US" baseline="0" dirty="0"/>
              <a:t>Amazon is not acid,</a:t>
            </a:r>
          </a:p>
          <a:p>
            <a:endParaRPr lang="en-US" baseline="0" dirty="0"/>
          </a:p>
          <a:p>
            <a:r>
              <a:rPr lang="en-US" baseline="0" dirty="0"/>
              <a:t>Snowflake: is good for </a:t>
            </a:r>
            <a:r>
              <a:rPr lang="en-US" baseline="0" dirty="0" err="1"/>
              <a:t>sotpping</a:t>
            </a:r>
            <a:r>
              <a:rPr lang="en-US" baseline="0" dirty="0"/>
              <a:t> and starting warehouses. Faster than redshift and it’s automatically done. Decoupled compute and </a:t>
            </a:r>
            <a:r>
              <a:rPr lang="en-US" baseline="0" dirty="0" err="1"/>
              <a:t>storae</a:t>
            </a:r>
            <a:r>
              <a:rPr lang="en-US" baseline="0" dirty="0"/>
              <a:t> unlike </a:t>
            </a:r>
            <a:r>
              <a:rPr lang="en-US" baseline="0" dirty="0" err="1"/>
              <a:t>reshift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/>
              <a:t>Big query can just run your query and not worry about allocating to specific cluster it </a:t>
            </a:r>
            <a:r>
              <a:rPr lang="en-US" baseline="0" dirty="0" err="1"/>
              <a:t>wil</a:t>
            </a:r>
            <a:r>
              <a:rPr lang="en-US" baseline="0" dirty="0"/>
              <a:t> scale “under the hood”. It also integrates with a lot of </a:t>
            </a:r>
            <a:r>
              <a:rPr lang="en-US" baseline="0" dirty="0" err="1"/>
              <a:t>google’s</a:t>
            </a:r>
            <a:r>
              <a:rPr lang="en-US" baseline="0" dirty="0"/>
              <a:t> tools, analytics, g suite </a:t>
            </a:r>
            <a:r>
              <a:rPr lang="en-US" baseline="0" dirty="0" err="1"/>
              <a:t>etc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333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26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85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Caffe</a:t>
            </a:r>
            <a:r>
              <a:rPr lang="en-US" baseline="0" dirty="0"/>
              <a:t> – computer vision</a:t>
            </a:r>
          </a:p>
          <a:p>
            <a:r>
              <a:rPr lang="en-US" baseline="0" dirty="0" err="1"/>
              <a:t>Htk</a:t>
            </a:r>
            <a:r>
              <a:rPr lang="en-US" baseline="0" dirty="0"/>
              <a:t> – speech recognition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68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Two layers model selection layer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model abstraction layer, connected to individual containers.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Communicate through RPC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Remote Procedure Call (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RPC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is a protocol that one program can use to request a service from a program located in another computer on a network without having to understand the network's details. A procedure call is also sometimes known as a function call or a subroutine call.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34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Dispatches to models</a:t>
            </a:r>
            <a:r>
              <a:rPr lang="en-US" baseline="0" dirty="0"/>
              <a:t> using rest </a:t>
            </a:r>
            <a:r>
              <a:rPr lang="en-US" baseline="0" dirty="0" err="1"/>
              <a:t>api</a:t>
            </a:r>
            <a:endParaRPr lang="en-US" baseline="0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Straggler mitigation technique: render predictions without waiting for slow models. Requires no modifications for frameworks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35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64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 armed bandit 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Speech recognition and computer vision in automatic captioning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lightweight algorithm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requires only a single model evaluation for each pre-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diction and thus performs well under heavy loads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Strong theoretical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guarantees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23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Bootstrap aggregation: bagging: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to reduce variance and thereby improve generalization performance</a:t>
            </a:r>
          </a:p>
          <a:p>
            <a:endParaRPr lang="en-US" dirty="0"/>
          </a:p>
          <a:p>
            <a:r>
              <a:rPr lang="en-US" dirty="0"/>
              <a:t>While exp3</a:t>
            </a:r>
            <a:r>
              <a:rPr lang="en-US" baseline="0" dirty="0"/>
              <a:t> is bounded by best algorithm, exp4 increases performance with additional models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31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5K queries the performance of the lowest-error model is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severely degraded, and after 10k queries performance recovers.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Exp3 and Exp4 quickly compensate for the failure and achieve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lower error than any static model selection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F97D-AF3C-4BEC-B35E-02ACB0D654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16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9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7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7619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34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4397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76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3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9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3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3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4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4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5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6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6FF8E-2FBE-4C9E-A3D3-5B0F0C21501E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D98C7D-56D3-4A38-A9E3-4DB66BF8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1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828800"/>
            <a:ext cx="8915399" cy="2948581"/>
          </a:xfrm>
        </p:spPr>
        <p:txBody>
          <a:bodyPr>
            <a:normAutofit/>
          </a:bodyPr>
          <a:lstStyle/>
          <a:p>
            <a:r>
              <a:rPr lang="en-US" dirty="0"/>
              <a:t>Clipper: A Low Latency Online Prediction Serving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Shreya</a:t>
            </a:r>
          </a:p>
        </p:txBody>
      </p:sp>
    </p:spTree>
    <p:extLst>
      <p:ext uri="{BB962C8B-B14F-4D97-AF65-F5344CB8AC3E}">
        <p14:creationId xmlns:p14="http://schemas.microsoft.com/office/powerpoint/2010/main" val="2811353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Abstraction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67200"/>
          </a:xfrm>
        </p:spPr>
        <p:txBody>
          <a:bodyPr>
            <a:normAutofit/>
          </a:bodyPr>
          <a:lstStyle/>
          <a:p>
            <a:r>
              <a:rPr lang="en-US" sz="2500" dirty="0"/>
              <a:t>Caches predictions on a per model basis and implements adaptive batching to maximize throughput given a query latency target</a:t>
            </a:r>
          </a:p>
          <a:p>
            <a:pPr lvl="1"/>
            <a:r>
              <a:rPr lang="en-US" sz="2300" dirty="0"/>
              <a:t>Each queue has a latency target</a:t>
            </a:r>
          </a:p>
          <a:p>
            <a:pPr lvl="1"/>
            <a:r>
              <a:rPr lang="en-US" sz="2300" dirty="0"/>
              <a:t>Optimal batch size: maximizes throughput under latency constraint. Uses AIDM</a:t>
            </a:r>
          </a:p>
          <a:p>
            <a:pPr lvl="2"/>
            <a:r>
              <a:rPr lang="en-US" sz="2100" dirty="0"/>
              <a:t>Reduce by 10% as optimal batch size doesn’t fluctuate too much</a:t>
            </a:r>
          </a:p>
          <a:p>
            <a:r>
              <a:rPr lang="en-US" sz="2500" dirty="0"/>
              <a:t>Dispatched via RPC system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22245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Abstraction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67200"/>
          </a:xfrm>
        </p:spPr>
        <p:txBody>
          <a:bodyPr>
            <a:normAutofit/>
          </a:bodyPr>
          <a:lstStyle/>
          <a:p>
            <a:r>
              <a:rPr lang="en-US" sz="2500" dirty="0"/>
              <a:t>Prediction cache for query and model used, </a:t>
            </a:r>
          </a:p>
          <a:p>
            <a:pPr lvl="1"/>
            <a:r>
              <a:rPr lang="en-US" sz="2300" dirty="0"/>
              <a:t>LRU</a:t>
            </a:r>
          </a:p>
          <a:p>
            <a:pPr lvl="0"/>
            <a:r>
              <a:rPr lang="en-US" sz="2500" dirty="0" err="1"/>
              <a:t>Bursty</a:t>
            </a:r>
            <a:r>
              <a:rPr lang="en-US" sz="2500" dirty="0"/>
              <a:t> workloads often results in less than max batch size. Could be beneficial to wait a little longer to queue up</a:t>
            </a:r>
          </a:p>
          <a:p>
            <a:pPr lvl="1"/>
            <a:r>
              <a:rPr lang="en-US" sz="2300" dirty="0"/>
              <a:t>Delayed batching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420853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4573823" y="1322556"/>
            <a:ext cx="6953577" cy="42073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/>
              <a:t>Machine Learning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en-US" dirty="0"/>
              <a:t>Each model is contained in a Docker container.</a:t>
            </a:r>
          </a:p>
          <a:p>
            <a:pPr lvl="1"/>
            <a:r>
              <a:rPr lang="en-US" dirty="0"/>
              <a:t>Working on immature framework doesn’t interfere with performance of others</a:t>
            </a:r>
          </a:p>
          <a:p>
            <a:r>
              <a:rPr lang="en-US" dirty="0"/>
              <a:t>Replication: resource intensive frameworks can get more than one container</a:t>
            </a:r>
          </a:p>
          <a:p>
            <a:pPr lvl="1"/>
            <a:r>
              <a:rPr lang="en-US" dirty="0"/>
              <a:t>Could have very different performance across cluster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654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Adding support for a framework takes &lt; 25 lines of code</a:t>
            </a:r>
            <a:endParaRPr lang="en-US" sz="2500" dirty="0"/>
          </a:p>
          <a:p>
            <a:r>
              <a:rPr lang="en-US" sz="2500" dirty="0"/>
              <a:t>To support context specific model selection (</a:t>
            </a:r>
            <a:r>
              <a:rPr lang="en-US" sz="2500" dirty="0" err="1"/>
              <a:t>diatlect</a:t>
            </a:r>
            <a:r>
              <a:rPr lang="en-US" sz="2500" dirty="0"/>
              <a:t>), model selection layer can instantiate a </a:t>
            </a:r>
            <a:r>
              <a:rPr lang="en-US" sz="2500" dirty="0" err="1"/>
              <a:t>unitue</a:t>
            </a:r>
            <a:r>
              <a:rPr lang="en-US" sz="2500" dirty="0"/>
              <a:t> model selection state for each user/context/session.</a:t>
            </a:r>
          </a:p>
          <a:p>
            <a:pPr lvl="1"/>
            <a:r>
              <a:rPr lang="en-US" sz="2300" dirty="0"/>
              <a:t>Managed in external database (</a:t>
            </a:r>
            <a:r>
              <a:rPr lang="en-US" sz="2300" dirty="0" err="1"/>
              <a:t>Redis</a:t>
            </a:r>
            <a:r>
              <a:rPr lang="en-US" sz="2300" dirty="0"/>
              <a:t>)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436070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410" y="1780907"/>
            <a:ext cx="4001315" cy="29894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4633466" cy="1280890"/>
          </a:xfrm>
        </p:spPr>
        <p:txBody>
          <a:bodyPr>
            <a:normAutofit/>
          </a:bodyPr>
          <a:lstStyle/>
          <a:p>
            <a:r>
              <a:rPr lang="en-US" dirty="0"/>
              <a:t>Testing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89213" y="2040467"/>
            <a:ext cx="4637179" cy="3870755"/>
          </a:xfrm>
        </p:spPr>
        <p:txBody>
          <a:bodyPr>
            <a:normAutofit/>
          </a:bodyPr>
          <a:lstStyle/>
          <a:p>
            <a:r>
              <a:rPr lang="en-US" sz="2500" dirty="0"/>
              <a:t>Tested against </a:t>
            </a:r>
            <a:r>
              <a:rPr lang="en-US" sz="2500" dirty="0" err="1"/>
              <a:t>TensorFlow</a:t>
            </a:r>
            <a:endParaRPr lang="en-US" sz="2500" dirty="0"/>
          </a:p>
          <a:p>
            <a:pPr lvl="1"/>
            <a:r>
              <a:rPr lang="en-US" sz="2000" dirty="0"/>
              <a:t>Employs static sized batching to optimize parallelization</a:t>
            </a:r>
          </a:p>
          <a:p>
            <a:r>
              <a:rPr lang="en-US" sz="2500" dirty="0"/>
              <a:t>Used two containers one with the python and </a:t>
            </a:r>
            <a:r>
              <a:rPr lang="en-US" sz="2500" dirty="0" err="1"/>
              <a:t>c++</a:t>
            </a:r>
            <a:r>
              <a:rPr lang="en-US" sz="2500" dirty="0"/>
              <a:t> </a:t>
            </a:r>
            <a:r>
              <a:rPr lang="en-US" sz="2500" dirty="0" err="1"/>
              <a:t>api</a:t>
            </a:r>
            <a:r>
              <a:rPr lang="en-US" sz="2500" dirty="0"/>
              <a:t>. </a:t>
            </a:r>
          </a:p>
          <a:p>
            <a:pPr lvl="1"/>
            <a:r>
              <a:rPr lang="en-US" sz="2000" dirty="0"/>
              <a:t>Python was slow but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err="1"/>
              <a:t>c++</a:t>
            </a:r>
            <a:r>
              <a:rPr lang="en-US" sz="2000" dirty="0"/>
              <a:t> was near identical performance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6834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Doesn’t talk about system requirements</a:t>
            </a:r>
          </a:p>
          <a:p>
            <a:r>
              <a:rPr lang="en-US" dirty="0"/>
              <a:t>Replicating containers with same algorithm could do some optimization with this to minimize latency (half in one and half to other to minimize batch size)</a:t>
            </a:r>
          </a:p>
          <a:p>
            <a:pPr lvl="1"/>
            <a:r>
              <a:rPr lang="en-US" dirty="0"/>
              <a:t>Also doesn’t mention not </a:t>
            </a:r>
            <a:r>
              <a:rPr lang="en-US"/>
              <a:t>double counting the </a:t>
            </a:r>
            <a:r>
              <a:rPr lang="en-US" dirty="0"/>
              <a:t>same algorithm</a:t>
            </a:r>
          </a:p>
        </p:txBody>
      </p:sp>
    </p:spTree>
    <p:extLst>
      <p:ext uri="{BB962C8B-B14F-4D97-AF65-F5344CB8AC3E}">
        <p14:creationId xmlns:p14="http://schemas.microsoft.com/office/powerpoint/2010/main" val="478065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Amazon Redshift: shared nothing, can work with semi-structured data, time travel</a:t>
            </a:r>
          </a:p>
          <a:p>
            <a:r>
              <a:rPr lang="en-US" sz="2500" dirty="0" err="1"/>
              <a:t>BigQuery</a:t>
            </a:r>
            <a:r>
              <a:rPr lang="en-US" sz="2500" dirty="0"/>
              <a:t>: JSON and nested data support, has own SQL language, tables are append only,</a:t>
            </a:r>
          </a:p>
          <a:p>
            <a:r>
              <a:rPr lang="en-US" sz="2500" dirty="0"/>
              <a:t>Microsoft SQL Data Warehouse: separates storage and compute, similar abstraction Data Warehouse Units, concurrency cap, no support for semi structured</a:t>
            </a:r>
          </a:p>
        </p:txBody>
      </p:sp>
    </p:spTree>
    <p:extLst>
      <p:ext uri="{BB962C8B-B14F-4D97-AF65-F5344CB8AC3E}">
        <p14:creationId xmlns:p14="http://schemas.microsoft.com/office/powerpoint/2010/main" val="4205527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2395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Make Snowflake a full self service model, without developer involvement. </a:t>
            </a:r>
          </a:p>
          <a:p>
            <a:r>
              <a:rPr lang="en-US" sz="2400" dirty="0"/>
              <a:t>If a query fails it is entirely rerun, which can be costly for a long query.</a:t>
            </a:r>
          </a:p>
          <a:p>
            <a:r>
              <a:rPr lang="en-US" sz="2400" dirty="0"/>
              <a:t>Each worker node has a cache of table data that currently uses LRU, but the policy could be improved.</a:t>
            </a:r>
          </a:p>
          <a:p>
            <a:r>
              <a:rPr lang="en-US" sz="2400" dirty="0"/>
              <a:t>Snowflake also doesn’t handle the situation if an availability zone is unavailable. Currently it requires reallocating the query to another VW.</a:t>
            </a:r>
          </a:p>
          <a:p>
            <a:r>
              <a:rPr lang="en-US" sz="2400" dirty="0"/>
              <a:t>Performance isolation might not be necessary so sharing a query among worker nodes could increase utilization.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102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500" dirty="0"/>
              <a:t>Machine learning requires real time, accurate, and robust predictions under heavy query load.</a:t>
            </a:r>
          </a:p>
          <a:p>
            <a:pPr lvl="0"/>
            <a:r>
              <a:rPr lang="en-US" sz="2500" dirty="0"/>
              <a:t>Most machine learning frameworks care about optimizing model training not deployment</a:t>
            </a:r>
          </a:p>
          <a:p>
            <a:pPr lvl="0"/>
            <a:r>
              <a:rPr lang="en-US" sz="2500" dirty="0"/>
              <a:t>Current solutions for online predictions focus on a single framework</a:t>
            </a:r>
          </a:p>
        </p:txBody>
      </p:sp>
    </p:spTree>
    <p:extLst>
      <p:ext uri="{BB962C8B-B14F-4D97-AF65-F5344CB8AC3E}">
        <p14:creationId xmlns:p14="http://schemas.microsoft.com/office/powerpoint/2010/main" val="68039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Clipper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Online prediction system</a:t>
            </a:r>
          </a:p>
          <a:p>
            <a:r>
              <a:rPr lang="en-US" sz="2400" dirty="0"/>
              <a:t>Modular architecture with two layers</a:t>
            </a:r>
            <a:endParaRPr lang="en-US" dirty="0"/>
          </a:p>
          <a:p>
            <a:r>
              <a:rPr lang="en-US" sz="2400" dirty="0"/>
              <a:t>Paying concern to latency, throughput, and accuracy</a:t>
            </a:r>
          </a:p>
          <a:p>
            <a:r>
              <a:rPr lang="en-US" sz="2400" dirty="0"/>
              <a:t>Written in Rust</a:t>
            </a:r>
          </a:p>
          <a:p>
            <a:r>
              <a:rPr lang="en-US" sz="2400" dirty="0"/>
              <a:t>Support for multiple ML frameworks such as Spark, </a:t>
            </a:r>
            <a:r>
              <a:rPr lang="en-US" sz="2400" dirty="0" err="1"/>
              <a:t>scikit</a:t>
            </a:r>
            <a:r>
              <a:rPr lang="en-US" sz="2400" dirty="0"/>
              <a:t>-learn, </a:t>
            </a:r>
            <a:r>
              <a:rPr lang="en-US" sz="2400" dirty="0" err="1"/>
              <a:t>caffe</a:t>
            </a:r>
            <a:r>
              <a:rPr lang="en-US" sz="2400" dirty="0"/>
              <a:t> (computer vision), </a:t>
            </a:r>
            <a:r>
              <a:rPr lang="en-US" sz="2400" dirty="0" err="1"/>
              <a:t>tensorflow</a:t>
            </a:r>
            <a:r>
              <a:rPr lang="en-US" sz="2400" dirty="0"/>
              <a:t>, and HTK </a:t>
            </a:r>
          </a:p>
          <a:p>
            <a:endParaRPr lang="en-US" sz="2400" dirty="0"/>
          </a:p>
          <a:p>
            <a:r>
              <a:rPr lang="en-US" dirty="0"/>
              <a:t>written in rust and has support for spark, </a:t>
            </a:r>
            <a:r>
              <a:rPr lang="en-US" dirty="0" err="1"/>
              <a:t>scikit</a:t>
            </a:r>
            <a:r>
              <a:rPr lang="en-US" dirty="0"/>
              <a:t>-learn, </a:t>
            </a:r>
            <a:r>
              <a:rPr lang="en-US" dirty="0" err="1"/>
              <a:t>caffe</a:t>
            </a:r>
            <a:r>
              <a:rPr lang="en-US" dirty="0"/>
              <a:t> (computer vision), </a:t>
            </a:r>
            <a:r>
              <a:rPr lang="en-US" dirty="0" err="1"/>
              <a:t>tensorflow</a:t>
            </a:r>
            <a:r>
              <a:rPr lang="en-US" dirty="0"/>
              <a:t>, and </a:t>
            </a:r>
            <a:r>
              <a:rPr lang="en-US" dirty="0" err="1"/>
              <a:t>htk</a:t>
            </a:r>
            <a:r>
              <a:rPr lang="en-US" dirty="0"/>
              <a:t>(speech recognition)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5401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Architecture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71700" y="1455737"/>
            <a:ext cx="7418388" cy="482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883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Selection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Selects and combine predictions across competing models for more accuracy.</a:t>
            </a:r>
          </a:p>
          <a:p>
            <a:r>
              <a:rPr lang="en-US" sz="2500" dirty="0"/>
              <a:t>Most ML networks are optimized for offline batch processing not single input prediction latency</a:t>
            </a:r>
          </a:p>
          <a:p>
            <a:pPr lvl="1"/>
            <a:r>
              <a:rPr lang="en-US" sz="2300" dirty="0"/>
              <a:t>Solution: batching with limits</a:t>
            </a:r>
          </a:p>
          <a:p>
            <a:r>
              <a:rPr lang="en-US" sz="2500" dirty="0"/>
              <a:t>Receive a query: dispatches to certain models based on previous feedback</a:t>
            </a:r>
          </a:p>
          <a:p>
            <a:endParaRPr lang="en-US" sz="2500" dirty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2762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Costly A/B online testing. It grows exponentially in number of candidate models. </a:t>
            </a:r>
          </a:p>
          <a:p>
            <a:r>
              <a:rPr lang="en-US" sz="2500" dirty="0"/>
              <a:t>Select, combine, observe</a:t>
            </a:r>
          </a:p>
          <a:p>
            <a:pPr lvl="1"/>
            <a:r>
              <a:rPr lang="en-US" sz="2300" dirty="0"/>
              <a:t>Select the best: Exp3</a:t>
            </a:r>
          </a:p>
          <a:p>
            <a:pPr lvl="1"/>
            <a:r>
              <a:rPr lang="en-US" sz="2300" dirty="0"/>
              <a:t>Ensemble select: Exp4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115662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52900"/>
          </a:xfrm>
        </p:spPr>
        <p:txBody>
          <a:bodyPr>
            <a:normAutofit/>
          </a:bodyPr>
          <a:lstStyle/>
          <a:p>
            <a:r>
              <a:rPr lang="en-US" sz="2500" dirty="0"/>
              <a:t>Exp3: </a:t>
            </a:r>
          </a:p>
          <a:p>
            <a:pPr lvl="1"/>
            <a:r>
              <a:rPr lang="en-US" sz="2300" dirty="0"/>
              <a:t>associate a weight </a:t>
            </a:r>
            <a:r>
              <a:rPr lang="en-US" sz="2300" dirty="0" err="1"/>
              <a:t>si</a:t>
            </a:r>
            <a:r>
              <a:rPr lang="en-US" sz="2300" dirty="0"/>
              <a:t> for each model.</a:t>
            </a:r>
          </a:p>
          <a:p>
            <a:pPr lvl="1"/>
            <a:r>
              <a:rPr lang="en-US" sz="2300" dirty="0"/>
              <a:t>Select that model with probability </a:t>
            </a:r>
            <a:r>
              <a:rPr lang="en-US" sz="2300" dirty="0" err="1"/>
              <a:t>si</a:t>
            </a:r>
            <a:r>
              <a:rPr lang="en-US" sz="2300" dirty="0"/>
              <a:t>/sum of all other weights</a:t>
            </a:r>
          </a:p>
          <a:p>
            <a:pPr lvl="1"/>
            <a:r>
              <a:rPr lang="en-US" sz="2300" dirty="0"/>
              <a:t>Updates the weight based on accuracy of prediction</a:t>
            </a:r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where the loss function is absolute loss </a:t>
            </a:r>
            <a:r>
              <a:rPr lang="en-US" sz="2300" dirty="0"/>
              <a:t>∈[0,1]</a:t>
            </a:r>
            <a:endParaRPr lang="en-US" sz="2300" dirty="0"/>
          </a:p>
          <a:p>
            <a:pPr lvl="1"/>
            <a:r>
              <a:rPr lang="el-GR" dirty="0"/>
              <a:t>η</a:t>
            </a:r>
            <a:r>
              <a:rPr lang="en-US" sz="2300" dirty="0"/>
              <a:t> determines how quickly Clipper responds to feedback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5164" y="4430077"/>
            <a:ext cx="3684655" cy="48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463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Use linear ensemble methods which compute a weighted average of the base model predictions</a:t>
            </a:r>
            <a:endParaRPr lang="en-US" sz="2500" dirty="0"/>
          </a:p>
          <a:p>
            <a:pPr lvl="1"/>
            <a:r>
              <a:rPr lang="en-US" sz="2300" dirty="0"/>
              <a:t>Exp4</a:t>
            </a:r>
          </a:p>
          <a:p>
            <a:r>
              <a:rPr lang="en-US" sz="2500" dirty="0"/>
              <a:t>Additional model containers increase the chance of stragglers. </a:t>
            </a:r>
          </a:p>
          <a:p>
            <a:pPr lvl="1"/>
            <a:r>
              <a:rPr lang="en-US" sz="2300" dirty="0"/>
              <a:t>Solution: wait according to latency requirement and confidence reflects uncertainty</a:t>
            </a:r>
          </a:p>
          <a:p>
            <a:pPr lvl="1"/>
            <a:r>
              <a:rPr lang="en-US" sz="2300" dirty="0"/>
              <a:t>If confidence is too low uses default setting.</a:t>
            </a:r>
          </a:p>
        </p:txBody>
      </p:sp>
    </p:spTree>
    <p:extLst>
      <p:ext uri="{BB962C8B-B14F-4D97-AF65-F5344CB8AC3E}">
        <p14:creationId xmlns:p14="http://schemas.microsoft.com/office/powerpoint/2010/main" val="332005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Exp3 and Exp4 Recovery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31720" y="2253932"/>
            <a:ext cx="7978140" cy="405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9728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3917</TotalTime>
  <Words>1194</Words>
  <Application>Microsoft Office PowerPoint</Application>
  <PresentationFormat>Widescreen</PresentationFormat>
  <Paragraphs>145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Wisp</vt:lpstr>
      <vt:lpstr>Clipper: A Low Latency Online Prediction Serving System</vt:lpstr>
      <vt:lpstr>The Problem</vt:lpstr>
      <vt:lpstr>Clipper</vt:lpstr>
      <vt:lpstr>Architecture</vt:lpstr>
      <vt:lpstr>Model Selection Layer</vt:lpstr>
      <vt:lpstr>Selection Strategies</vt:lpstr>
      <vt:lpstr>Selection Strategies</vt:lpstr>
      <vt:lpstr>Selection Strategy</vt:lpstr>
      <vt:lpstr>Exp3 and Exp4 Recovery</vt:lpstr>
      <vt:lpstr>Model Abstraction Layer</vt:lpstr>
      <vt:lpstr>Model Abstraction Layer</vt:lpstr>
      <vt:lpstr>Machine Learning Frameworks</vt:lpstr>
      <vt:lpstr>Machine Learning Frameworks</vt:lpstr>
      <vt:lpstr>Testing</vt:lpstr>
      <vt:lpstr>Limitations</vt:lpstr>
      <vt:lpstr>Related Work</vt:lpstr>
      <vt:lpstr>Future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Warehouses</dc:title>
  <dc:creator>modeekay</dc:creator>
  <cp:lastModifiedBy>modeekay</cp:lastModifiedBy>
  <cp:revision>54</cp:revision>
  <dcterms:created xsi:type="dcterms:W3CDTF">2017-03-11T22:42:05Z</dcterms:created>
  <dcterms:modified xsi:type="dcterms:W3CDTF">2017-03-26T23:03:43Z</dcterms:modified>
</cp:coreProperties>
</file>