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58" r:id="rId3"/>
    <p:sldId id="296" r:id="rId4"/>
    <p:sldId id="297" r:id="rId5"/>
    <p:sldId id="298" r:id="rId6"/>
    <p:sldId id="299" r:id="rId7"/>
    <p:sldId id="300" r:id="rId8"/>
    <p:sldId id="301" r:id="rId9"/>
    <p:sldId id="302" r:id="rId10"/>
    <p:sldId id="303" r:id="rId11"/>
    <p:sldId id="304" r:id="rId12"/>
    <p:sldId id="305" r:id="rId13"/>
    <p:sldId id="306" r:id="rId14"/>
    <p:sldId id="307" r:id="rId15"/>
    <p:sldId id="259" r:id="rId16"/>
    <p:sldId id="260" r:id="rId17"/>
    <p:sldId id="261" r:id="rId18"/>
    <p:sldId id="262" r:id="rId19"/>
    <p:sldId id="263" r:id="rId20"/>
    <p:sldId id="264" r:id="rId21"/>
    <p:sldId id="265" r:id="rId22"/>
    <p:sldId id="266" r:id="rId23"/>
    <p:sldId id="267" r:id="rId24"/>
    <p:sldId id="268" r:id="rId25"/>
    <p:sldId id="269" r:id="rId26"/>
    <p:sldId id="308"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292" r:id="rId46"/>
    <p:sldId id="293" r:id="rId47"/>
    <p:sldId id="294" r:id="rId48"/>
    <p:sldId id="310" r:id="rId49"/>
    <p:sldId id="309" r:id="rId50"/>
    <p:sldId id="29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0E0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3" d="100"/>
          <a:sy n="113" d="100"/>
        </p:scale>
        <p:origin x="-708"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71E805-087E-4C65-A03E-16C6689C3959}" type="datetimeFigureOut">
              <a:rPr lang="en-US" smtClean="0"/>
              <a:t>8/28/2014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0705A8-E302-4948-943E-F216BED9B5CF}" type="slidenum">
              <a:rPr lang="en-US" smtClean="0"/>
              <a:t>‹#›</a:t>
            </a:fld>
            <a:endParaRPr lang="en-US"/>
          </a:p>
        </p:txBody>
      </p:sp>
    </p:spTree>
    <p:extLst>
      <p:ext uri="{BB962C8B-B14F-4D97-AF65-F5344CB8AC3E}">
        <p14:creationId xmlns:p14="http://schemas.microsoft.com/office/powerpoint/2010/main" val="2125291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Project Athena was a joint project of MIT, Digital Equipment Corporation, and IBM to produce a campus-wide distributed computing environment for educational use</a:t>
            </a:r>
            <a:endParaRPr lang="en-US" dirty="0"/>
          </a:p>
        </p:txBody>
      </p:sp>
      <p:sp>
        <p:nvSpPr>
          <p:cNvPr id="4" name="Slide Number Placeholder 3"/>
          <p:cNvSpPr>
            <a:spLocks noGrp="1"/>
          </p:cNvSpPr>
          <p:nvPr>
            <p:ph type="sldNum" sz="quarter" idx="10"/>
          </p:nvPr>
        </p:nvSpPr>
        <p:spPr/>
        <p:txBody>
          <a:bodyPr/>
          <a:lstStyle/>
          <a:p>
            <a:fld id="{620B3FEF-BF8A-0942-8DDB-B563CF0AC5FD}"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principle states that, whenever possible, communications protocol operations should be defined to occur at the end-points of a communications system, or as close as possible to the resource being controlled.</a:t>
            </a:r>
          </a:p>
          <a:p>
            <a:endParaRPr lang="en-US" dirty="0" smtClean="0"/>
          </a:p>
          <a:p>
            <a:r>
              <a:rPr lang="en-US" dirty="0" smtClean="0"/>
              <a:t>According to the end-to-end principle, protocol features are only justified in the lower layers of a system if they are a performance optimization, </a:t>
            </a:r>
            <a:endParaRPr lang="en-US" dirty="0"/>
          </a:p>
        </p:txBody>
      </p:sp>
      <p:sp>
        <p:nvSpPr>
          <p:cNvPr id="4" name="Slide Number Placeholder 3"/>
          <p:cNvSpPr>
            <a:spLocks noGrp="1"/>
          </p:cNvSpPr>
          <p:nvPr>
            <p:ph type="sldNum" sz="quarter" idx="10"/>
          </p:nvPr>
        </p:nvSpPr>
        <p:spPr/>
        <p:txBody>
          <a:bodyPr/>
          <a:lstStyle/>
          <a:p>
            <a:fld id="{620B3FEF-BF8A-0942-8DDB-B563CF0AC5FD}"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199F5C-73E4-4F42-8BD5-9B2F2E3C3EE3}" type="slidenum">
              <a:rPr lang="en-US"/>
              <a:pPr/>
              <a:t>43</a:t>
            </a:fld>
            <a:endParaRPr lang="en-US"/>
          </a:p>
        </p:txBody>
      </p:sp>
      <p:sp>
        <p:nvSpPr>
          <p:cNvPr id="568322" name="Rectangle 2"/>
          <p:cNvSpPr>
            <a:spLocks noGrp="1" noRot="1" noChangeAspect="1" noChangeArrowheads="1" noTextEdit="1"/>
          </p:cNvSpPr>
          <p:nvPr>
            <p:ph type="sldImg"/>
          </p:nvPr>
        </p:nvSpPr>
        <p:spPr>
          <a:ln/>
        </p:spPr>
      </p:sp>
      <p:sp>
        <p:nvSpPr>
          <p:cNvPr id="568323" name="Rectangle 3"/>
          <p:cNvSpPr>
            <a:spLocks noGrp="1" noChangeArrowheads="1"/>
          </p:cNvSpPr>
          <p:nvPr>
            <p:ph type="body" idx="1"/>
          </p:nvPr>
        </p:nvSpPr>
        <p:spPr/>
        <p:txBody>
          <a:bodyPr/>
          <a:lstStyle/>
          <a:p>
            <a:r>
              <a:rPr lang="en-US"/>
              <a:t>Resources - memory, disk, network b/w, processor time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CCFA944-C83E-49BF-BD78-084CACBD32FA}" type="datetimeFigureOut">
              <a:rPr lang="en-US" smtClean="0"/>
              <a:t>8/28/2014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6529E0B-77E7-4CB0-ABBF-5E35D481939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CFA944-C83E-49BF-BD78-084CACBD32FA}" type="datetimeFigureOut">
              <a:rPr lang="en-US" smtClean="0"/>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29E0B-77E7-4CB0-ABBF-5E35D48193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CCFA944-C83E-49BF-BD78-084CACBD32FA}" type="datetimeFigureOut">
              <a:rPr lang="en-US" smtClean="0"/>
              <a:t>8/28/2014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6529E0B-77E7-4CB0-ABBF-5E35D481939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277813"/>
            <a:ext cx="77724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914400" y="6251575"/>
            <a:ext cx="1981200" cy="457200"/>
          </a:xfrm>
        </p:spPr>
        <p:txBody>
          <a:bodyPr/>
          <a:lstStyle>
            <a:lvl1pPr>
              <a:defRPr/>
            </a:lvl1pPr>
          </a:lstStyle>
          <a:p>
            <a:endParaRPr lang="en-US"/>
          </a:p>
        </p:txBody>
      </p:sp>
      <p:sp>
        <p:nvSpPr>
          <p:cNvPr id="4" name="Footer Placeholder 3"/>
          <p:cNvSpPr>
            <a:spLocks noGrp="1"/>
          </p:cNvSpPr>
          <p:nvPr>
            <p:ph type="ftr" sz="quarter" idx="11"/>
          </p:nvPr>
        </p:nvSpPr>
        <p:spPr>
          <a:xfrm>
            <a:off x="3352800" y="6248400"/>
            <a:ext cx="29718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781800" y="6248400"/>
            <a:ext cx="1905000" cy="457200"/>
          </a:xfrm>
        </p:spPr>
        <p:txBody>
          <a:bodyPr/>
          <a:lstStyle>
            <a:lvl1pPr>
              <a:defRPr smtClean="0"/>
            </a:lvl1pPr>
          </a:lstStyle>
          <a:p>
            <a:fld id="{E8516645-B739-B543-8C2F-059C93373D47}" type="slidenum">
              <a:rPr lang="en-US"/>
              <a:pPr/>
              <a:t>‹#›</a:t>
            </a:fld>
            <a:endParaRPr lang="en-US"/>
          </a:p>
        </p:txBody>
      </p:sp>
    </p:spTree>
    <p:extLst>
      <p:ext uri="{BB962C8B-B14F-4D97-AF65-F5344CB8AC3E}">
        <p14:creationId xmlns:p14="http://schemas.microsoft.com/office/powerpoint/2010/main" val="1731041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CCFA944-C83E-49BF-BD78-084CACBD32FA}" type="datetimeFigureOut">
              <a:rPr lang="en-US" smtClean="0"/>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6529E0B-77E7-4CB0-ABBF-5E35D481939E}"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CCFA944-C83E-49BF-BD78-084CACBD32FA}" type="datetimeFigureOut">
              <a:rPr lang="en-US" smtClean="0"/>
              <a:t>8/28/2014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6529E0B-77E7-4CB0-ABBF-5E35D481939E}"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CCFA944-C83E-49BF-BD78-084CACBD32FA}" type="datetimeFigureOut">
              <a:rPr lang="en-US" smtClean="0"/>
              <a:t>8/28/2014</a:t>
            </a:fld>
            <a:endParaRPr lang="en-US"/>
          </a:p>
        </p:txBody>
      </p:sp>
      <p:sp>
        <p:nvSpPr>
          <p:cNvPr id="10" name="Slide Number Placeholder 9"/>
          <p:cNvSpPr>
            <a:spLocks noGrp="1"/>
          </p:cNvSpPr>
          <p:nvPr>
            <p:ph type="sldNum" sz="quarter" idx="16"/>
          </p:nvPr>
        </p:nvSpPr>
        <p:spPr/>
        <p:txBody>
          <a:bodyPr rtlCol="0"/>
          <a:lstStyle/>
          <a:p>
            <a:fld id="{46529E0B-77E7-4CB0-ABBF-5E35D481939E}"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CCFA944-C83E-49BF-BD78-084CACBD32FA}" type="datetimeFigureOut">
              <a:rPr lang="en-US" smtClean="0"/>
              <a:t>8/28/2014</a:t>
            </a:fld>
            <a:endParaRPr lang="en-US"/>
          </a:p>
        </p:txBody>
      </p:sp>
      <p:sp>
        <p:nvSpPr>
          <p:cNvPr id="12" name="Slide Number Placeholder 11"/>
          <p:cNvSpPr>
            <a:spLocks noGrp="1"/>
          </p:cNvSpPr>
          <p:nvPr>
            <p:ph type="sldNum" sz="quarter" idx="16"/>
          </p:nvPr>
        </p:nvSpPr>
        <p:spPr/>
        <p:txBody>
          <a:bodyPr rtlCol="0"/>
          <a:lstStyle/>
          <a:p>
            <a:fld id="{46529E0B-77E7-4CB0-ABBF-5E35D481939E}"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CFA944-C83E-49BF-BD78-084CACBD32FA}" type="datetimeFigureOut">
              <a:rPr lang="en-US" smtClean="0"/>
              <a:t>8/28/2014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6529E0B-77E7-4CB0-ABBF-5E35D48193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CFA944-C83E-49BF-BD78-084CACBD32FA}" type="datetimeFigureOut">
              <a:rPr lang="en-US" smtClean="0"/>
              <a:t>8/28/2014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6529E0B-77E7-4CB0-ABBF-5E35D48193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CCFA944-C83E-49BF-BD78-084CACBD32FA}" type="datetimeFigureOut">
              <a:rPr lang="en-US" smtClean="0"/>
              <a:t>8/28/2014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6529E0B-77E7-4CB0-ABBF-5E35D481939E}"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CCFA944-C83E-49BF-BD78-084CACBD32FA}" type="datetimeFigureOut">
              <a:rPr lang="en-US" smtClean="0"/>
              <a:t>8/28/2014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6529E0B-77E7-4CB0-ABBF-5E35D481939E}"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CCFA944-C83E-49BF-BD78-084CACBD32FA}" type="datetimeFigureOut">
              <a:rPr lang="en-US" smtClean="0"/>
              <a:t>8/28/2014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6529E0B-77E7-4CB0-ABBF-5E35D48193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s.cornell.edu/projects/spinglass/public_pdfs/Masking%20the%20Overhead.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mtClean="0"/>
              <a:t>The Role of Broad Architectural Principles in Systems</a:t>
            </a:r>
            <a:endParaRPr lang="en-US"/>
          </a:p>
        </p:txBody>
      </p:sp>
      <p:sp>
        <p:nvSpPr>
          <p:cNvPr id="3" name="Subtitle 2"/>
          <p:cNvSpPr>
            <a:spLocks noGrp="1"/>
          </p:cNvSpPr>
          <p:nvPr>
            <p:ph type="subTitle" idx="1"/>
          </p:nvPr>
        </p:nvSpPr>
        <p:spPr/>
        <p:txBody>
          <a:bodyPr/>
          <a:lstStyle/>
          <a:p>
            <a:r>
              <a:rPr lang="en-US" smtClean="0"/>
              <a:t>Ken Birman</a:t>
            </a:r>
            <a:endParaRPr lang="en-US"/>
          </a:p>
        </p:txBody>
      </p:sp>
      <p:sp>
        <p:nvSpPr>
          <p:cNvPr id="4" name="Subtitle 2"/>
          <p:cNvSpPr txBox="1">
            <a:spLocks/>
          </p:cNvSpPr>
          <p:nvPr/>
        </p:nvSpPr>
        <p:spPr>
          <a:xfrm>
            <a:off x="304800" y="6019800"/>
            <a:ext cx="6705600" cy="685800"/>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r>
              <a:rPr lang="en-US" smtClean="0"/>
              <a:t>CS6410</a:t>
            </a:r>
            <a:endParaRPr lang="en-US"/>
          </a:p>
        </p:txBody>
      </p:sp>
    </p:spTree>
    <p:extLst>
      <p:ext uri="{BB962C8B-B14F-4D97-AF65-F5344CB8AC3E}">
        <p14:creationId xmlns:p14="http://schemas.microsoft.com/office/powerpoint/2010/main" val="1180140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Critical path analysis</a:t>
            </a:r>
            <a:endParaRPr lang="en-US"/>
          </a:p>
        </p:txBody>
      </p:sp>
      <p:sp>
        <p:nvSpPr>
          <p:cNvPr id="3" name="Content Placeholder 2"/>
          <p:cNvSpPr>
            <a:spLocks noGrp="1"/>
          </p:cNvSpPr>
          <p:nvPr>
            <p:ph sz="quarter" idx="1"/>
          </p:nvPr>
        </p:nvSpPr>
        <p:spPr/>
        <p:txBody>
          <a:bodyPr/>
          <a:lstStyle/>
          <a:p>
            <a:r>
              <a:rPr lang="en-US" smtClean="0"/>
              <a:t>Robbert realized that his architecture would be evaluated heavily in terms of throughput and delay</a:t>
            </a:r>
          </a:p>
          <a:p>
            <a:pPr lvl="1"/>
            <a:r>
              <a:rPr lang="en-US" smtClean="0"/>
              <a:t>Delay measured from when g.SafeSend was invoked until when delivery occurs</a:t>
            </a:r>
          </a:p>
          <a:p>
            <a:pPr lvl="1"/>
            <a:r>
              <a:rPr lang="en-US" smtClean="0"/>
              <a:t>Throughput: g.SafeSend completions per second</a:t>
            </a:r>
          </a:p>
          <a:p>
            <a:r>
              <a:rPr lang="en-US" smtClean="0"/>
              <a:t>All of that “pass-through untouched” logic on the critical path slows Horus down</a:t>
            </a:r>
            <a:endParaRPr lang="en-US"/>
          </a:p>
        </p:txBody>
      </p:sp>
    </p:spTree>
    <p:extLst>
      <p:ext uri="{BB962C8B-B14F-4D97-AF65-F5344CB8AC3E}">
        <p14:creationId xmlns:p14="http://schemas.microsoft.com/office/powerpoint/2010/main" val="2048011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Drilling down</a:t>
            </a:r>
            <a:endParaRPr lang="en-US"/>
          </a:p>
        </p:txBody>
      </p:sp>
      <p:sp>
        <p:nvSpPr>
          <p:cNvPr id="3" name="Content Placeholder 2"/>
          <p:cNvSpPr>
            <a:spLocks noGrp="1"/>
          </p:cNvSpPr>
          <p:nvPr>
            <p:ph sz="quarter" idx="1"/>
          </p:nvPr>
        </p:nvSpPr>
        <p:spPr/>
        <p:txBody>
          <a:bodyPr/>
          <a:lstStyle/>
          <a:p>
            <a:r>
              <a:rPr lang="en-US" smtClean="0"/>
              <a:t>What does the code </a:t>
            </a:r>
            <a:r>
              <a:rPr lang="en-US" i="1" smtClean="0"/>
              <a:t>inside </a:t>
            </a:r>
            <a:r>
              <a:rPr lang="en-US" smtClean="0"/>
              <a:t>a Horus layer do?</a:t>
            </a:r>
          </a:p>
          <a:p>
            <a:endParaRPr lang="en-US"/>
          </a:p>
          <a:p>
            <a:r>
              <a:rPr lang="en-US" smtClean="0"/>
              <a:t>Robbert had the idea of classifying the instructions into three categories</a:t>
            </a:r>
          </a:p>
          <a:p>
            <a:endParaRPr lang="en-US"/>
          </a:p>
          <a:p>
            <a:pPr lvl="1"/>
            <a:r>
              <a:rPr lang="en-US" smtClean="0"/>
              <a:t>Logic that “could” run before ever seeing the message</a:t>
            </a:r>
          </a:p>
          <a:p>
            <a:pPr lvl="1"/>
            <a:r>
              <a:rPr lang="en-US" smtClean="0"/>
              <a:t>Logic that needs to see the actual message (cares about the bytes inside, or a sequence number, etc)</a:t>
            </a:r>
          </a:p>
          <a:p>
            <a:pPr lvl="1"/>
            <a:r>
              <a:rPr lang="en-US" smtClean="0"/>
              <a:t>Logic that “could” run after the message is send</a:t>
            </a:r>
            <a:endParaRPr lang="en-US"/>
          </a:p>
        </p:txBody>
      </p:sp>
    </p:spTree>
    <p:extLst>
      <p:ext uri="{BB962C8B-B14F-4D97-AF65-F5344CB8AC3E}">
        <p14:creationId xmlns:p14="http://schemas.microsoft.com/office/powerpoint/2010/main" val="2209970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Horus layers and “sub-layers”</a:t>
            </a:r>
            <a:endParaRPr lang="en-US"/>
          </a:p>
        </p:txBody>
      </p:sp>
      <p:sp>
        <p:nvSpPr>
          <p:cNvPr id="13" name="Content Placeholder 12"/>
          <p:cNvSpPr>
            <a:spLocks noGrp="1"/>
          </p:cNvSpPr>
          <p:nvPr>
            <p:ph sz="quarter" idx="1"/>
          </p:nvPr>
        </p:nvSpPr>
        <p:spPr>
          <a:xfrm>
            <a:off x="612648" y="1600200"/>
            <a:ext cx="8153400" cy="4876800"/>
          </a:xfrm>
        </p:spPr>
        <p:txBody>
          <a:bodyPr/>
          <a:lstStyle/>
          <a:p>
            <a:r>
              <a:rPr lang="en-US" smtClean="0"/>
              <a:t>Steps in running a layer</a:t>
            </a:r>
          </a:p>
          <a:p>
            <a:endParaRPr lang="en-US"/>
          </a:p>
          <a:p>
            <a:endParaRPr lang="en-US" smtClean="0"/>
          </a:p>
          <a:p>
            <a:endParaRPr lang="en-US"/>
          </a:p>
          <a:p>
            <a:endParaRPr lang="en-US" smtClean="0"/>
          </a:p>
          <a:p>
            <a:endParaRPr lang="en-US"/>
          </a:p>
          <a:p>
            <a:endParaRPr lang="en-US" smtClean="0"/>
          </a:p>
          <a:p>
            <a:endParaRPr lang="en-US" smtClean="0"/>
          </a:p>
          <a:p>
            <a:r>
              <a:rPr lang="en-US" smtClean="0"/>
              <a:t>Do they need to happen in this order?</a:t>
            </a:r>
            <a:endParaRPr lang="en-US"/>
          </a:p>
        </p:txBody>
      </p:sp>
      <p:grpSp>
        <p:nvGrpSpPr>
          <p:cNvPr id="4" name="Group 3"/>
          <p:cNvGrpSpPr/>
          <p:nvPr/>
        </p:nvGrpSpPr>
        <p:grpSpPr>
          <a:xfrm>
            <a:off x="2971800" y="2270174"/>
            <a:ext cx="4495800" cy="3063826"/>
            <a:chOff x="6477000" y="2468137"/>
            <a:chExt cx="1828800" cy="884663"/>
          </a:xfrm>
        </p:grpSpPr>
        <p:sp>
          <p:nvSpPr>
            <p:cNvPr id="5" name="Cube 4"/>
            <p:cNvSpPr/>
            <p:nvPr/>
          </p:nvSpPr>
          <p:spPr>
            <a:xfrm>
              <a:off x="6477000" y="2590800"/>
              <a:ext cx="1828800" cy="7620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 name="Can 5"/>
            <p:cNvSpPr/>
            <p:nvPr/>
          </p:nvSpPr>
          <p:spPr>
            <a:xfrm>
              <a:off x="6781800" y="2476500"/>
              <a:ext cx="457200" cy="228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7467600" y="2468137"/>
              <a:ext cx="457200" cy="228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 name="Straight Arrow Connector 7"/>
          <p:cNvCxnSpPr/>
          <p:nvPr/>
        </p:nvCxnSpPr>
        <p:spPr>
          <a:xfrm>
            <a:off x="4199467" y="2039655"/>
            <a:ext cx="41804" cy="3751545"/>
          </a:xfrm>
          <a:prstGeom prst="straightConnector1">
            <a:avLst/>
          </a:prstGeom>
          <a:ln w="146050" cmpd="sng">
            <a:solidFill>
              <a:srgbClr val="C00000"/>
            </a:solidFill>
            <a:tailEnd type="triangle" w="sm" len="sm"/>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495800" y="3505200"/>
            <a:ext cx="1828800" cy="369332"/>
          </a:xfrm>
          <a:prstGeom prst="rect">
            <a:avLst/>
          </a:prstGeom>
          <a:solidFill>
            <a:srgbClr val="FF6699"/>
          </a:solidFill>
          <a:ln>
            <a:solidFill>
              <a:schemeClr val="tx1"/>
            </a:solidFill>
          </a:ln>
        </p:spPr>
        <p:txBody>
          <a:bodyPr wrap="square" rtlCol="0">
            <a:spAutoFit/>
          </a:bodyPr>
          <a:lstStyle/>
          <a:p>
            <a:pPr algn="ctr"/>
            <a:r>
              <a:rPr lang="en-US" smtClean="0"/>
              <a:t>“Prepare”</a:t>
            </a:r>
            <a:endParaRPr lang="en-US"/>
          </a:p>
        </p:txBody>
      </p:sp>
      <p:sp>
        <p:nvSpPr>
          <p:cNvPr id="10" name="TextBox 9"/>
          <p:cNvSpPr txBox="1"/>
          <p:nvPr/>
        </p:nvSpPr>
        <p:spPr>
          <a:xfrm>
            <a:off x="4495800" y="3962400"/>
            <a:ext cx="1828800" cy="369332"/>
          </a:xfrm>
          <a:prstGeom prst="rect">
            <a:avLst/>
          </a:prstGeom>
          <a:solidFill>
            <a:srgbClr val="FF6699"/>
          </a:solidFill>
          <a:ln>
            <a:solidFill>
              <a:schemeClr val="tx1"/>
            </a:solidFill>
          </a:ln>
        </p:spPr>
        <p:txBody>
          <a:bodyPr wrap="square" rtlCol="0">
            <a:spAutoFit/>
          </a:bodyPr>
          <a:lstStyle/>
          <a:p>
            <a:pPr algn="ctr"/>
            <a:r>
              <a:rPr lang="en-US" smtClean="0"/>
              <a:t>“Touch Message”</a:t>
            </a:r>
            <a:endParaRPr lang="en-US"/>
          </a:p>
        </p:txBody>
      </p:sp>
      <p:sp>
        <p:nvSpPr>
          <p:cNvPr id="11" name="TextBox 10"/>
          <p:cNvSpPr txBox="1"/>
          <p:nvPr/>
        </p:nvSpPr>
        <p:spPr>
          <a:xfrm>
            <a:off x="4500550" y="4419600"/>
            <a:ext cx="1828800" cy="369332"/>
          </a:xfrm>
          <a:prstGeom prst="rect">
            <a:avLst/>
          </a:prstGeom>
          <a:solidFill>
            <a:srgbClr val="FF6699"/>
          </a:solidFill>
          <a:ln>
            <a:solidFill>
              <a:schemeClr val="tx1"/>
            </a:solidFill>
          </a:ln>
        </p:spPr>
        <p:txBody>
          <a:bodyPr wrap="square" rtlCol="0">
            <a:spAutoFit/>
          </a:bodyPr>
          <a:lstStyle/>
          <a:p>
            <a:pPr algn="ctr"/>
            <a:r>
              <a:rPr lang="en-US" smtClean="0"/>
              <a:t>“PostProcessing”</a:t>
            </a:r>
            <a:endParaRPr lang="en-US"/>
          </a:p>
        </p:txBody>
      </p:sp>
      <p:sp>
        <p:nvSpPr>
          <p:cNvPr id="12" name="TextBox 11"/>
          <p:cNvSpPr txBox="1"/>
          <p:nvPr/>
        </p:nvSpPr>
        <p:spPr>
          <a:xfrm>
            <a:off x="4495800" y="4888468"/>
            <a:ext cx="1828800" cy="369332"/>
          </a:xfrm>
          <a:prstGeom prst="rect">
            <a:avLst/>
          </a:prstGeom>
          <a:solidFill>
            <a:srgbClr val="FF6699"/>
          </a:solidFill>
          <a:ln>
            <a:solidFill>
              <a:schemeClr val="tx1"/>
            </a:solidFill>
          </a:ln>
        </p:spPr>
        <p:txBody>
          <a:bodyPr wrap="square" rtlCol="0">
            <a:spAutoFit/>
          </a:bodyPr>
          <a:lstStyle/>
          <a:p>
            <a:pPr algn="ctr"/>
            <a:r>
              <a:rPr lang="en-US" smtClean="0"/>
              <a:t>Send”</a:t>
            </a:r>
            <a:endParaRPr lang="en-US"/>
          </a:p>
        </p:txBody>
      </p:sp>
      <p:sp>
        <p:nvSpPr>
          <p:cNvPr id="17" name="Heptagon 16"/>
          <p:cNvSpPr/>
          <p:nvPr/>
        </p:nvSpPr>
        <p:spPr>
          <a:xfrm>
            <a:off x="4106069" y="3108238"/>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tx1"/>
                </a:solidFill>
              </a:rPr>
              <a:t>1</a:t>
            </a:r>
            <a:endParaRPr lang="en-US" sz="1100" b="1">
              <a:solidFill>
                <a:schemeClr val="tx1"/>
              </a:solidFill>
            </a:endParaRPr>
          </a:p>
        </p:txBody>
      </p:sp>
      <p:sp>
        <p:nvSpPr>
          <p:cNvPr id="18" name="Heptagon 17"/>
          <p:cNvSpPr/>
          <p:nvPr/>
        </p:nvSpPr>
        <p:spPr>
          <a:xfrm>
            <a:off x="6172200" y="3581400"/>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tx1"/>
                </a:solidFill>
              </a:rPr>
              <a:t>2</a:t>
            </a:r>
            <a:endParaRPr lang="en-US" sz="1100" b="1">
              <a:solidFill>
                <a:schemeClr val="tx1"/>
              </a:solidFill>
            </a:endParaRPr>
          </a:p>
        </p:txBody>
      </p:sp>
      <p:sp>
        <p:nvSpPr>
          <p:cNvPr id="19" name="Heptagon 18"/>
          <p:cNvSpPr/>
          <p:nvPr/>
        </p:nvSpPr>
        <p:spPr>
          <a:xfrm>
            <a:off x="6197600" y="4014494"/>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chemeClr val="tx1"/>
                </a:solidFill>
              </a:rPr>
              <a:t>3</a:t>
            </a:r>
          </a:p>
        </p:txBody>
      </p:sp>
      <p:sp>
        <p:nvSpPr>
          <p:cNvPr id="20" name="Heptagon 19"/>
          <p:cNvSpPr/>
          <p:nvPr/>
        </p:nvSpPr>
        <p:spPr>
          <a:xfrm>
            <a:off x="6215050" y="4491485"/>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chemeClr val="tx1"/>
                </a:solidFill>
              </a:rPr>
              <a:t>4</a:t>
            </a:r>
          </a:p>
        </p:txBody>
      </p:sp>
      <p:sp>
        <p:nvSpPr>
          <p:cNvPr id="21" name="Heptagon 20"/>
          <p:cNvSpPr/>
          <p:nvPr/>
        </p:nvSpPr>
        <p:spPr>
          <a:xfrm>
            <a:off x="6197600" y="4960353"/>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chemeClr val="tx1"/>
                </a:solidFill>
              </a:rPr>
              <a:t>5</a:t>
            </a:r>
          </a:p>
        </p:txBody>
      </p:sp>
      <p:sp>
        <p:nvSpPr>
          <p:cNvPr id="22" name="Heptagon 21"/>
          <p:cNvSpPr/>
          <p:nvPr/>
        </p:nvSpPr>
        <p:spPr>
          <a:xfrm>
            <a:off x="4106069" y="5221219"/>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chemeClr val="tx1"/>
                </a:solidFill>
              </a:rPr>
              <a:t>6</a:t>
            </a:r>
          </a:p>
        </p:txBody>
      </p:sp>
    </p:spTree>
    <p:extLst>
      <p:ext uri="{BB962C8B-B14F-4D97-AF65-F5344CB8AC3E}">
        <p14:creationId xmlns:p14="http://schemas.microsoft.com/office/powerpoint/2010/main" val="412214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7" grpId="0" animBg="1"/>
      <p:bldP spid="18" grpId="0" animBg="1"/>
      <p:bldP spid="19" grpId="0" animBg="1"/>
      <p:bldP spid="20"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Horus layers and “sub-layers”</a:t>
            </a:r>
            <a:endParaRPr lang="en-US"/>
          </a:p>
        </p:txBody>
      </p:sp>
      <p:sp>
        <p:nvSpPr>
          <p:cNvPr id="13" name="Content Placeholder 12"/>
          <p:cNvSpPr>
            <a:spLocks noGrp="1"/>
          </p:cNvSpPr>
          <p:nvPr>
            <p:ph sz="quarter" idx="1"/>
          </p:nvPr>
        </p:nvSpPr>
        <p:spPr>
          <a:xfrm>
            <a:off x="612648" y="1600200"/>
            <a:ext cx="8302752" cy="5105400"/>
          </a:xfrm>
        </p:spPr>
        <p:txBody>
          <a:bodyPr>
            <a:normAutofit fontScale="92500" lnSpcReduction="10000"/>
          </a:bodyPr>
          <a:lstStyle/>
          <a:p>
            <a:r>
              <a:rPr lang="en-US" smtClean="0"/>
              <a:t>Send </a:t>
            </a:r>
            <a:r>
              <a:rPr lang="en-US" u="sng" smtClean="0"/>
              <a:t>before</a:t>
            </a:r>
            <a:r>
              <a:rPr lang="en-US" smtClean="0"/>
              <a:t> post-processing, then prepare for next</a:t>
            </a:r>
          </a:p>
          <a:p>
            <a:endParaRPr lang="en-US"/>
          </a:p>
          <a:p>
            <a:endParaRPr lang="en-US" smtClean="0"/>
          </a:p>
          <a:p>
            <a:endParaRPr lang="en-US"/>
          </a:p>
          <a:p>
            <a:endParaRPr lang="en-US" smtClean="0"/>
          </a:p>
          <a:p>
            <a:endParaRPr lang="en-US"/>
          </a:p>
          <a:p>
            <a:endParaRPr lang="en-US" smtClean="0"/>
          </a:p>
          <a:p>
            <a:endParaRPr lang="en-US" smtClean="0"/>
          </a:p>
          <a:p>
            <a:endParaRPr lang="en-US" smtClean="0"/>
          </a:p>
          <a:p>
            <a:r>
              <a:rPr lang="en-US" smtClean="0"/>
              <a:t>(Scheme makes an “optimistic” guess” that next event will be a multicast, runs “unprepare” if guess was wrong)</a:t>
            </a:r>
            <a:endParaRPr lang="en-US"/>
          </a:p>
        </p:txBody>
      </p:sp>
      <p:grpSp>
        <p:nvGrpSpPr>
          <p:cNvPr id="4" name="Group 3"/>
          <p:cNvGrpSpPr/>
          <p:nvPr/>
        </p:nvGrpSpPr>
        <p:grpSpPr>
          <a:xfrm>
            <a:off x="2971800" y="2270174"/>
            <a:ext cx="4495800" cy="3063826"/>
            <a:chOff x="6477000" y="2468137"/>
            <a:chExt cx="1828800" cy="884663"/>
          </a:xfrm>
        </p:grpSpPr>
        <p:sp>
          <p:nvSpPr>
            <p:cNvPr id="5" name="Cube 4"/>
            <p:cNvSpPr/>
            <p:nvPr/>
          </p:nvSpPr>
          <p:spPr>
            <a:xfrm>
              <a:off x="6477000" y="2590800"/>
              <a:ext cx="1828800" cy="7620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 name="Can 5"/>
            <p:cNvSpPr/>
            <p:nvPr/>
          </p:nvSpPr>
          <p:spPr>
            <a:xfrm>
              <a:off x="6781800" y="2476500"/>
              <a:ext cx="457200" cy="228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7467600" y="2468137"/>
              <a:ext cx="457200" cy="228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 name="Straight Arrow Connector 7"/>
          <p:cNvCxnSpPr/>
          <p:nvPr/>
        </p:nvCxnSpPr>
        <p:spPr>
          <a:xfrm>
            <a:off x="4199467" y="2039655"/>
            <a:ext cx="38100" cy="3751545"/>
          </a:xfrm>
          <a:prstGeom prst="straightConnector1">
            <a:avLst/>
          </a:prstGeom>
          <a:ln w="146050" cmpd="sng">
            <a:solidFill>
              <a:srgbClr val="C00000"/>
            </a:solidFill>
            <a:tailEnd type="triangle" w="sm" len="sm"/>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86200" y="3516868"/>
            <a:ext cx="1828800" cy="369332"/>
          </a:xfrm>
          <a:prstGeom prst="rect">
            <a:avLst/>
          </a:prstGeom>
          <a:solidFill>
            <a:srgbClr val="FF6699"/>
          </a:solidFill>
          <a:ln>
            <a:solidFill>
              <a:schemeClr val="tx1"/>
            </a:solidFill>
          </a:ln>
        </p:spPr>
        <p:txBody>
          <a:bodyPr wrap="square" rtlCol="0">
            <a:spAutoFit/>
          </a:bodyPr>
          <a:lstStyle/>
          <a:p>
            <a:pPr algn="ctr"/>
            <a:r>
              <a:rPr lang="en-US" smtClean="0"/>
              <a:t>“Touch Message”</a:t>
            </a:r>
            <a:endParaRPr lang="en-US"/>
          </a:p>
        </p:txBody>
      </p:sp>
      <p:sp>
        <p:nvSpPr>
          <p:cNvPr id="11" name="TextBox 10"/>
          <p:cNvSpPr txBox="1"/>
          <p:nvPr/>
        </p:nvSpPr>
        <p:spPr>
          <a:xfrm>
            <a:off x="4876800" y="4431268"/>
            <a:ext cx="1828800" cy="369332"/>
          </a:xfrm>
          <a:prstGeom prst="rect">
            <a:avLst/>
          </a:prstGeom>
          <a:solidFill>
            <a:srgbClr val="FF6699"/>
          </a:solidFill>
          <a:ln>
            <a:solidFill>
              <a:schemeClr val="tx1"/>
            </a:solidFill>
          </a:ln>
        </p:spPr>
        <p:txBody>
          <a:bodyPr wrap="square" rtlCol="0">
            <a:spAutoFit/>
          </a:bodyPr>
          <a:lstStyle/>
          <a:p>
            <a:pPr algn="ctr"/>
            <a:r>
              <a:rPr lang="en-US" smtClean="0"/>
              <a:t>“PostProcessing”</a:t>
            </a:r>
            <a:endParaRPr lang="en-US"/>
          </a:p>
        </p:txBody>
      </p:sp>
      <p:sp>
        <p:nvSpPr>
          <p:cNvPr id="12" name="TextBox 11"/>
          <p:cNvSpPr txBox="1"/>
          <p:nvPr/>
        </p:nvSpPr>
        <p:spPr>
          <a:xfrm>
            <a:off x="3886200" y="3974068"/>
            <a:ext cx="1828800" cy="369332"/>
          </a:xfrm>
          <a:prstGeom prst="rect">
            <a:avLst/>
          </a:prstGeom>
          <a:solidFill>
            <a:srgbClr val="FF6699"/>
          </a:solidFill>
          <a:ln>
            <a:solidFill>
              <a:schemeClr val="tx1"/>
            </a:solidFill>
          </a:ln>
        </p:spPr>
        <p:txBody>
          <a:bodyPr wrap="square" rtlCol="0">
            <a:spAutoFit/>
          </a:bodyPr>
          <a:lstStyle/>
          <a:p>
            <a:pPr algn="ctr"/>
            <a:r>
              <a:rPr lang="en-US" smtClean="0"/>
              <a:t>Send”</a:t>
            </a:r>
            <a:endParaRPr lang="en-US"/>
          </a:p>
        </p:txBody>
      </p:sp>
      <p:sp>
        <p:nvSpPr>
          <p:cNvPr id="18" name="Heptagon 17"/>
          <p:cNvSpPr/>
          <p:nvPr/>
        </p:nvSpPr>
        <p:spPr>
          <a:xfrm>
            <a:off x="4106069" y="3108238"/>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tx1"/>
                </a:solidFill>
              </a:rPr>
              <a:t>1</a:t>
            </a:r>
            <a:endParaRPr lang="en-US" sz="1100" b="1">
              <a:solidFill>
                <a:schemeClr val="tx1"/>
              </a:solidFill>
            </a:endParaRPr>
          </a:p>
        </p:txBody>
      </p:sp>
      <p:sp>
        <p:nvSpPr>
          <p:cNvPr id="19" name="Heptagon 18"/>
          <p:cNvSpPr/>
          <p:nvPr/>
        </p:nvSpPr>
        <p:spPr>
          <a:xfrm>
            <a:off x="5562600" y="3581400"/>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tx1"/>
                </a:solidFill>
              </a:rPr>
              <a:t>2</a:t>
            </a:r>
            <a:endParaRPr lang="en-US" sz="1100" b="1">
              <a:solidFill>
                <a:schemeClr val="tx1"/>
              </a:solidFill>
            </a:endParaRPr>
          </a:p>
        </p:txBody>
      </p:sp>
      <p:sp>
        <p:nvSpPr>
          <p:cNvPr id="20" name="Heptagon 19"/>
          <p:cNvSpPr/>
          <p:nvPr/>
        </p:nvSpPr>
        <p:spPr>
          <a:xfrm>
            <a:off x="5562600" y="4014494"/>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chemeClr val="tx1"/>
                </a:solidFill>
              </a:rPr>
              <a:t>3</a:t>
            </a:r>
          </a:p>
        </p:txBody>
      </p:sp>
      <p:sp>
        <p:nvSpPr>
          <p:cNvPr id="21" name="Heptagon 20"/>
          <p:cNvSpPr/>
          <p:nvPr/>
        </p:nvSpPr>
        <p:spPr>
          <a:xfrm>
            <a:off x="4123267" y="5185914"/>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chemeClr val="tx1"/>
                </a:solidFill>
              </a:rPr>
              <a:t>4</a:t>
            </a:r>
          </a:p>
        </p:txBody>
      </p:sp>
      <p:sp>
        <p:nvSpPr>
          <p:cNvPr id="22" name="Heptagon 21"/>
          <p:cNvSpPr/>
          <p:nvPr/>
        </p:nvSpPr>
        <p:spPr>
          <a:xfrm>
            <a:off x="6472250" y="4503153"/>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chemeClr val="tx1"/>
                </a:solidFill>
              </a:rPr>
              <a:t>5</a:t>
            </a:r>
          </a:p>
        </p:txBody>
      </p:sp>
      <p:sp>
        <p:nvSpPr>
          <p:cNvPr id="24" name="TextBox 23"/>
          <p:cNvSpPr txBox="1"/>
          <p:nvPr/>
        </p:nvSpPr>
        <p:spPr>
          <a:xfrm>
            <a:off x="4876800" y="4876800"/>
            <a:ext cx="1828800" cy="369332"/>
          </a:xfrm>
          <a:prstGeom prst="rect">
            <a:avLst/>
          </a:prstGeom>
          <a:solidFill>
            <a:srgbClr val="FF6699"/>
          </a:solidFill>
          <a:ln>
            <a:solidFill>
              <a:schemeClr val="tx1"/>
            </a:solidFill>
          </a:ln>
        </p:spPr>
        <p:txBody>
          <a:bodyPr wrap="square" rtlCol="0">
            <a:spAutoFit/>
          </a:bodyPr>
          <a:lstStyle/>
          <a:p>
            <a:pPr algn="ctr"/>
            <a:r>
              <a:rPr lang="en-US" smtClean="0"/>
              <a:t>“Prepare”</a:t>
            </a:r>
            <a:endParaRPr lang="en-US"/>
          </a:p>
        </p:txBody>
      </p:sp>
      <p:sp>
        <p:nvSpPr>
          <p:cNvPr id="25" name="Heptagon 24"/>
          <p:cNvSpPr/>
          <p:nvPr/>
        </p:nvSpPr>
        <p:spPr>
          <a:xfrm>
            <a:off x="6481750" y="4941332"/>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solidFill>
                  <a:schemeClr val="tx1"/>
                </a:solidFill>
              </a:rPr>
              <a:t>0</a:t>
            </a:r>
            <a:endParaRPr lang="en-US" sz="1100" b="1">
              <a:solidFill>
                <a:schemeClr val="tx1"/>
              </a:solidFill>
            </a:endParaRPr>
          </a:p>
        </p:txBody>
      </p:sp>
      <p:sp>
        <p:nvSpPr>
          <p:cNvPr id="9" name="TextBox 8"/>
          <p:cNvSpPr txBox="1"/>
          <p:nvPr/>
        </p:nvSpPr>
        <p:spPr>
          <a:xfrm>
            <a:off x="4872050" y="4876800"/>
            <a:ext cx="1828800" cy="369332"/>
          </a:xfrm>
          <a:prstGeom prst="rect">
            <a:avLst/>
          </a:prstGeom>
          <a:solidFill>
            <a:srgbClr val="92D050"/>
          </a:solidFill>
          <a:ln>
            <a:solidFill>
              <a:schemeClr val="tx1"/>
            </a:solidFill>
          </a:ln>
        </p:spPr>
        <p:txBody>
          <a:bodyPr wrap="square" rtlCol="0">
            <a:spAutoFit/>
          </a:bodyPr>
          <a:lstStyle/>
          <a:p>
            <a:pPr algn="ctr"/>
            <a:r>
              <a:rPr lang="en-US" smtClean="0"/>
              <a:t>“Prepare”</a:t>
            </a:r>
            <a:endParaRPr lang="en-US"/>
          </a:p>
        </p:txBody>
      </p:sp>
      <p:sp>
        <p:nvSpPr>
          <p:cNvPr id="23" name="Heptagon 22"/>
          <p:cNvSpPr/>
          <p:nvPr/>
        </p:nvSpPr>
        <p:spPr>
          <a:xfrm>
            <a:off x="6477000" y="4941332"/>
            <a:ext cx="228600" cy="225561"/>
          </a:xfrm>
          <a:prstGeom prst="hept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chemeClr val="tx1"/>
                </a:solidFill>
              </a:rPr>
              <a:t>6</a:t>
            </a:r>
          </a:p>
        </p:txBody>
      </p:sp>
    </p:spTree>
    <p:extLst>
      <p:ext uri="{BB962C8B-B14F-4D97-AF65-F5344CB8AC3E}">
        <p14:creationId xmlns:p14="http://schemas.microsoft.com/office/powerpoint/2010/main" val="146642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8" grpId="0" animBg="1"/>
      <p:bldP spid="19" grpId="0" animBg="1"/>
      <p:bldP spid="20" grpId="0" animBg="1"/>
      <p:bldP spid="21" grpId="0" animBg="1"/>
      <p:bldP spid="22" grpId="0" animBg="1"/>
      <p:bldP spid="9"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Success!</a:t>
            </a:r>
            <a:endParaRPr lang="en-US"/>
          </a:p>
        </p:txBody>
      </p:sp>
      <p:sp>
        <p:nvSpPr>
          <p:cNvPr id="3" name="Content Placeholder 2"/>
          <p:cNvSpPr>
            <a:spLocks noGrp="1"/>
          </p:cNvSpPr>
          <p:nvPr>
            <p:ph sz="quarter" idx="1"/>
          </p:nvPr>
        </p:nvSpPr>
        <p:spPr/>
        <p:txBody>
          <a:bodyPr/>
          <a:lstStyle/>
          <a:p>
            <a:r>
              <a:rPr lang="en-US" smtClean="0"/>
              <a:t>Horus broke all records for multicast performance and Robbert got a great SIGCOMM publication</a:t>
            </a:r>
          </a:p>
          <a:p>
            <a:endParaRPr lang="en-US"/>
          </a:p>
          <a:p>
            <a:endParaRPr lang="en-US" smtClean="0"/>
          </a:p>
          <a:p>
            <a:r>
              <a:rPr lang="en-US" smtClean="0"/>
              <a:t>Links nicely to today’s theme: to what extent can we abstract the kind of reasoning we just saw into a set of general design principles that “anyone” could benefit from?</a:t>
            </a:r>
          </a:p>
          <a:p>
            <a:pPr lvl="1"/>
            <a:r>
              <a:rPr lang="en-US" smtClean="0"/>
              <a:t>We’ll look first at the Internet level, then the O/S</a:t>
            </a:r>
            <a:endParaRPr lang="en-US"/>
          </a:p>
        </p:txBody>
      </p:sp>
      <p:sp>
        <p:nvSpPr>
          <p:cNvPr id="4" name="Rectangle 3"/>
          <p:cNvSpPr/>
          <p:nvPr/>
        </p:nvSpPr>
        <p:spPr>
          <a:xfrm>
            <a:off x="1447800" y="2782669"/>
            <a:ext cx="6477000" cy="646331"/>
          </a:xfrm>
          <a:prstGeom prst="rect">
            <a:avLst/>
          </a:prstGeom>
          <a:ln>
            <a:solidFill>
              <a:schemeClr val="tx1"/>
            </a:solidFill>
          </a:ln>
        </p:spPr>
        <p:txBody>
          <a:bodyPr wrap="square">
            <a:spAutoFit/>
          </a:bodyPr>
          <a:lstStyle/>
          <a:p>
            <a:r>
              <a:rPr lang="en-US" b="1" u="sng">
                <a:solidFill>
                  <a:srgbClr val="0E0EE2"/>
                </a:solidFill>
                <a:hlinkClick r:id="rId2"/>
              </a:rPr>
              <a:t>Masking the Overhead of Layering</a:t>
            </a:r>
            <a:r>
              <a:rPr lang="en-US" b="1">
                <a:hlinkClick r:id="rId2"/>
              </a:rPr>
              <a:t>. </a:t>
            </a:r>
            <a:r>
              <a:rPr lang="en-US" b="1"/>
              <a:t>Robbert van Renesse. Proc. of the 1996 ACM SIGCOMM Conf. Stanford University. August 1996</a:t>
            </a:r>
            <a:r>
              <a:rPr lang="en-US" b="1" smtClean="0"/>
              <a:t>.</a:t>
            </a:r>
            <a:endParaRPr lang="en-US" b="1"/>
          </a:p>
        </p:txBody>
      </p:sp>
    </p:spTree>
    <p:extLst>
      <p:ext uri="{BB962C8B-B14F-4D97-AF65-F5344CB8AC3E}">
        <p14:creationId xmlns:p14="http://schemas.microsoft.com/office/powerpoint/2010/main" val="737824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 name="Picture 10" descr="https://encrypted-tbn2.google.com/images?q=tbn:ANd9GcQsvqX_F_dhuP78h4oX3Dn4aH7yqbMv-Slmgg3omBDcNKhFaiJSDqUP0ie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1947" y="2590800"/>
            <a:ext cx="876300" cy="876300"/>
          </a:xfrm>
          <a:prstGeom prst="rect">
            <a:avLst/>
          </a:prstGeom>
          <a:noFill/>
          <a:extLst>
            <a:ext uri="{909E8E84-426E-40DD-AFC4-6F175D3DCCD1}">
              <a14:hiddenFill xmlns:a14="http://schemas.microsoft.com/office/drawing/2010/main">
                <a:solidFill>
                  <a:srgbClr val="FFFFFF"/>
                </a:solidFill>
              </a14:hiddenFill>
            </a:ext>
          </a:extLst>
        </p:spPr>
      </p:pic>
      <p:sp>
        <p:nvSpPr>
          <p:cNvPr id="571394" name="Rectangle 2"/>
          <p:cNvSpPr>
            <a:spLocks noGrp="1" noChangeArrowheads="1"/>
          </p:cNvSpPr>
          <p:nvPr>
            <p:ph type="title"/>
          </p:nvPr>
        </p:nvSpPr>
        <p:spPr/>
        <p:txBody>
          <a:bodyPr>
            <a:noAutofit/>
          </a:bodyPr>
          <a:lstStyle/>
          <a:p>
            <a:r>
              <a:rPr lang="en-US" sz="2800" smtClean="0"/>
              <a:t>End-to-End arguments in System Design – Jerry H. Saltzer, David P. Reed, David D. Clark</a:t>
            </a:r>
            <a:endParaRPr lang="en-US" sz="2800" dirty="0"/>
          </a:p>
        </p:txBody>
      </p:sp>
      <p:sp>
        <p:nvSpPr>
          <p:cNvPr id="571395" name="Rectangle 3"/>
          <p:cNvSpPr>
            <a:spLocks noGrp="1" noChangeArrowheads="1"/>
          </p:cNvSpPr>
          <p:nvPr>
            <p:ph type="body" idx="1"/>
          </p:nvPr>
        </p:nvSpPr>
        <p:spPr/>
        <p:txBody>
          <a:bodyPr>
            <a:normAutofit fontScale="92500" lnSpcReduction="20000"/>
          </a:bodyPr>
          <a:lstStyle/>
          <a:p>
            <a:r>
              <a:rPr lang="en-US" smtClean="0"/>
              <a:t>Authors were early MIT Internet researchers who played key roles in understanding and solving Internet challenges</a:t>
            </a:r>
          </a:p>
          <a:p>
            <a:endParaRPr lang="en-US" smtClean="0"/>
          </a:p>
          <a:p>
            <a:pPr lvl="1"/>
            <a:r>
              <a:rPr lang="en-US" smtClean="0"/>
              <a:t>Jerry H. Saltzer</a:t>
            </a:r>
          </a:p>
          <a:p>
            <a:pPr lvl="2"/>
            <a:r>
              <a:rPr lang="en-US" smtClean="0"/>
              <a:t>A leader of Multics, key developer of the Internet, and a LAN (local area network) ring topology, project Athena</a:t>
            </a:r>
          </a:p>
          <a:p>
            <a:pPr lvl="1"/>
            <a:r>
              <a:rPr lang="en-US" smtClean="0"/>
              <a:t>David P. Reed</a:t>
            </a:r>
          </a:p>
          <a:p>
            <a:pPr lvl="2"/>
            <a:r>
              <a:rPr lang="en-US" smtClean="0"/>
              <a:t>Early development of TCP/IP, designer of UDP</a:t>
            </a:r>
          </a:p>
          <a:p>
            <a:pPr lvl="1"/>
            <a:r>
              <a:rPr lang="en-US" smtClean="0"/>
              <a:t>David D. Clark</a:t>
            </a:r>
          </a:p>
          <a:p>
            <a:pPr lvl="2"/>
            <a:r>
              <a:rPr lang="en-US" smtClean="0"/>
              <a:t>I/O of Multics, Protocol architect of Internet</a:t>
            </a:r>
          </a:p>
          <a:p>
            <a:pPr lvl="3"/>
            <a:r>
              <a:rPr lang="en-US" smtClean="0"/>
              <a:t>“We reject: kings, presidents and voting.</a:t>
            </a:r>
          </a:p>
          <a:p>
            <a:pPr lvl="3"/>
            <a:r>
              <a:rPr lang="en-US" smtClean="0"/>
              <a:t>We believe in: rough consensus and running code.”</a:t>
            </a:r>
          </a:p>
          <a:p>
            <a:pPr lvl="1"/>
            <a:endParaRPr lang="en-US" smtClean="0"/>
          </a:p>
          <a:p>
            <a:endParaRPr lang="en-US" dirty="0"/>
          </a:p>
        </p:txBody>
      </p:sp>
      <p:pic>
        <p:nvPicPr>
          <p:cNvPr id="2050" name="Picture 2" descr="http://ts4.mm.bing.net/th?id=I4599184823355179&amp;pid=1.7&amp;w=127&amp;h=132&amp;c=7&amp;rs=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1947" y="2535450"/>
            <a:ext cx="876300" cy="9108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upload.wikimedia.org/wikipedia/commons/thumb/d/de/David_D_Clark_in_office.jpg/200px-David_D_Clark_in_offic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5334000"/>
            <a:ext cx="1372173" cy="91249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ts2.mm.bing.net/th?id=I4802156372363289&amp;pid=1.7&amp;w=144&amp;h=147&amp;c=7&amp;rs=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4038600"/>
            <a:ext cx="1066800" cy="108902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cfit.ucdavis.edu/internet_futures/images/bios/reed.jpe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799" y="4038600"/>
            <a:ext cx="1111327" cy="1111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6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500"/>
                                        <p:tgtEl>
                                          <p:spTgt spid="2050"/>
                                        </p:tgtEl>
                                      </p:cBhvr>
                                    </p:animEffect>
                                  </p:childTnLst>
                                </p:cTn>
                              </p:par>
                              <p:par>
                                <p:cTn id="8" presetID="10" presetClass="entr" presetSubtype="0" fill="hold" nodeType="withEffect">
                                  <p:stCondLst>
                                    <p:cond delay="1000"/>
                                  </p:stCondLst>
                                  <p:childTnLst>
                                    <p:set>
                                      <p:cBhvr>
                                        <p:cTn id="9" dur="1" fill="hold">
                                          <p:stCondLst>
                                            <p:cond delay="0"/>
                                          </p:stCondLst>
                                        </p:cTn>
                                        <p:tgtEl>
                                          <p:spTgt spid="2060"/>
                                        </p:tgtEl>
                                        <p:attrNameLst>
                                          <p:attrName>style.visibility</p:attrName>
                                        </p:attrNameLst>
                                      </p:cBhvr>
                                      <p:to>
                                        <p:strVal val="visible"/>
                                      </p:to>
                                    </p:set>
                                    <p:animEffect transition="in" filter="fade">
                                      <p:cBhvr>
                                        <p:cTn id="10" dur="1500"/>
                                        <p:tgtEl>
                                          <p:spTgt spid="2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noAutofit/>
          </a:bodyPr>
          <a:lstStyle/>
          <a:p>
            <a:r>
              <a:rPr lang="en-US" sz="2800" smtClean="0"/>
              <a:t>End-to-End arguments in System Design – Jerry H. Saltzer, David P. Reed, David D. Clark</a:t>
            </a:r>
            <a:endParaRPr lang="en-US" sz="2800" dirty="0"/>
          </a:p>
        </p:txBody>
      </p:sp>
      <p:sp>
        <p:nvSpPr>
          <p:cNvPr id="571395" name="Rectangle 3"/>
          <p:cNvSpPr>
            <a:spLocks noGrp="1" noChangeArrowheads="1"/>
          </p:cNvSpPr>
          <p:nvPr>
            <p:ph type="body" idx="1"/>
          </p:nvPr>
        </p:nvSpPr>
        <p:spPr/>
        <p:txBody>
          <a:bodyPr>
            <a:normAutofit fontScale="85000" lnSpcReduction="20000"/>
          </a:bodyPr>
          <a:lstStyle/>
          <a:p>
            <a:r>
              <a:rPr lang="en-US" smtClean="0"/>
              <a:t>Question posed: suppose we want a functionality such as “reliability” in the Internet.  Where should we place the implementation of the required logic?</a:t>
            </a:r>
          </a:p>
          <a:p>
            <a:endParaRPr lang="en-US" smtClean="0"/>
          </a:p>
          <a:p>
            <a:r>
              <a:rPr lang="en-US"/>
              <a:t>A</a:t>
            </a:r>
            <a:r>
              <a:rPr lang="en-US" smtClean="0"/>
              <a:t>rgue for “end-to-end” solutions, if certain conditions hold</a:t>
            </a:r>
          </a:p>
          <a:p>
            <a:pPr lvl="1"/>
            <a:r>
              <a:rPr lang="en-US"/>
              <a:t>C</a:t>
            </a:r>
            <a:r>
              <a:rPr lang="en-US" smtClean="0"/>
              <a:t>an the higher layer implement the functionality it needs?</a:t>
            </a:r>
          </a:p>
          <a:p>
            <a:pPr lvl="2"/>
            <a:r>
              <a:rPr lang="en-US" smtClean="0"/>
              <a:t>if yes - implement it there, the app knows its needs best</a:t>
            </a:r>
          </a:p>
          <a:p>
            <a:endParaRPr lang="en-US" smtClean="0"/>
          </a:p>
          <a:p>
            <a:pPr lvl="1"/>
            <a:r>
              <a:rPr lang="en-US"/>
              <a:t>I</a:t>
            </a:r>
            <a:r>
              <a:rPr lang="en-US" smtClean="0"/>
              <a:t>mplement the functionality in the lower layer only if</a:t>
            </a:r>
          </a:p>
          <a:p>
            <a:pPr lvl="2"/>
            <a:r>
              <a:rPr lang="en-US" smtClean="0"/>
              <a:t>A) a large number of higher layers / applications use this functionality and implementing it at the lower layer improves the performance of many of them AND</a:t>
            </a:r>
          </a:p>
          <a:p>
            <a:pPr lvl="2"/>
            <a:r>
              <a:rPr lang="en-US" smtClean="0"/>
              <a:t>B) does not hurt the remaining applications</a:t>
            </a:r>
            <a:endParaRPr lang="en-US" dirty="0"/>
          </a:p>
        </p:txBody>
      </p:sp>
    </p:spTree>
    <p:extLst>
      <p:ext uri="{BB962C8B-B14F-4D97-AF65-F5344CB8AC3E}">
        <p14:creationId xmlns:p14="http://schemas.microsoft.com/office/powerpoint/2010/main" val="437141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2"/>
          <p:cNvSpPr>
            <a:spLocks noGrp="1" noChangeArrowheads="1"/>
          </p:cNvSpPr>
          <p:nvPr>
            <p:ph type="title"/>
          </p:nvPr>
        </p:nvSpPr>
        <p:spPr/>
        <p:txBody>
          <a:bodyPr/>
          <a:lstStyle/>
          <a:p>
            <a:r>
              <a:rPr lang="en-US"/>
              <a:t>Example : File Transfer (A to B)</a:t>
            </a:r>
          </a:p>
        </p:txBody>
      </p:sp>
      <p:sp>
        <p:nvSpPr>
          <p:cNvPr id="572420" name="Rectangle 4"/>
          <p:cNvSpPr>
            <a:spLocks noChangeArrowheads="1"/>
          </p:cNvSpPr>
          <p:nvPr/>
        </p:nvSpPr>
        <p:spPr bwMode="auto">
          <a:xfrm>
            <a:off x="1476375" y="3213100"/>
            <a:ext cx="9144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A</a:t>
            </a:r>
          </a:p>
        </p:txBody>
      </p:sp>
      <p:sp>
        <p:nvSpPr>
          <p:cNvPr id="572422" name="Rectangle 6"/>
          <p:cNvSpPr>
            <a:spLocks noChangeArrowheads="1"/>
          </p:cNvSpPr>
          <p:nvPr/>
        </p:nvSpPr>
        <p:spPr bwMode="auto">
          <a:xfrm>
            <a:off x="7042150" y="3213100"/>
            <a:ext cx="9144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B</a:t>
            </a:r>
          </a:p>
        </p:txBody>
      </p:sp>
      <p:sp>
        <p:nvSpPr>
          <p:cNvPr id="572426" name="AutoShape 10"/>
          <p:cNvSpPr>
            <a:spLocks noChangeArrowheads="1"/>
          </p:cNvSpPr>
          <p:nvPr/>
        </p:nvSpPr>
        <p:spPr bwMode="auto">
          <a:xfrm>
            <a:off x="1476375" y="5195888"/>
            <a:ext cx="914400" cy="609600"/>
          </a:xfrm>
          <a:prstGeom prst="flowChartMagneticDisk">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72427" name="AutoShape 11"/>
          <p:cNvSpPr>
            <a:spLocks noChangeArrowheads="1"/>
          </p:cNvSpPr>
          <p:nvPr/>
        </p:nvSpPr>
        <p:spPr bwMode="auto">
          <a:xfrm>
            <a:off x="7042150" y="5195888"/>
            <a:ext cx="914400" cy="609600"/>
          </a:xfrm>
          <a:prstGeom prst="flowChartMagneticDisk">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72428" name="AutoShape 12"/>
          <p:cNvSpPr>
            <a:spLocks noChangeArrowheads="1"/>
          </p:cNvSpPr>
          <p:nvPr/>
        </p:nvSpPr>
        <p:spPr bwMode="auto">
          <a:xfrm>
            <a:off x="1908175" y="4149725"/>
            <a:ext cx="71438" cy="1008063"/>
          </a:xfrm>
          <a:prstGeom prst="upArrow">
            <a:avLst>
              <a:gd name="adj1" fmla="val 50000"/>
              <a:gd name="adj2" fmla="val 352775"/>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572429" name="AutoShape 13"/>
          <p:cNvSpPr>
            <a:spLocks noChangeArrowheads="1"/>
          </p:cNvSpPr>
          <p:nvPr/>
        </p:nvSpPr>
        <p:spPr bwMode="auto">
          <a:xfrm>
            <a:off x="2628900" y="5084763"/>
            <a:ext cx="3095625" cy="1512887"/>
          </a:xfrm>
          <a:prstGeom prst="wedgeRoundRectCallout">
            <a:avLst>
              <a:gd name="adj1" fmla="val -72616"/>
              <a:gd name="adj2" fmla="val -116000"/>
              <a:gd name="adj3" fmla="val 16667"/>
            </a:avLst>
          </a:prstGeom>
          <a:solidFill>
            <a:schemeClr val="accent1"/>
          </a:solidFill>
          <a:ln w="9525">
            <a:solidFill>
              <a:schemeClr val="tx1"/>
            </a:solidFill>
            <a:miter lim="800000"/>
            <a:headEnd/>
            <a:tailEnd/>
          </a:ln>
          <a:effectLst/>
        </p:spPr>
        <p:txBody>
          <a:bodyPr>
            <a:prstTxWarp prst="textNoShape">
              <a:avLst/>
            </a:prstTxWarp>
          </a:bodyPr>
          <a:lstStyle/>
          <a:p>
            <a:pPr algn="ctr"/>
            <a:endParaRPr lang="en-US"/>
          </a:p>
        </p:txBody>
      </p:sp>
      <p:sp>
        <p:nvSpPr>
          <p:cNvPr id="572430" name="Text Box 14"/>
          <p:cNvSpPr txBox="1">
            <a:spLocks noChangeArrowheads="1"/>
          </p:cNvSpPr>
          <p:nvPr/>
        </p:nvSpPr>
        <p:spPr bwMode="auto">
          <a:xfrm>
            <a:off x="2700338" y="5286375"/>
            <a:ext cx="2676525" cy="1069975"/>
          </a:xfrm>
          <a:prstGeom prst="rect">
            <a:avLst/>
          </a:prstGeom>
          <a:noFill/>
          <a:ln w="9525">
            <a:noFill/>
            <a:miter lim="800000"/>
            <a:headEnd/>
            <a:tailEnd/>
          </a:ln>
          <a:effectLst/>
        </p:spPr>
        <p:txBody>
          <a:bodyPr wrap="none">
            <a:prstTxWarp prst="textNoShape">
              <a:avLst/>
            </a:prstTxWarp>
            <a:spAutoFit/>
          </a:bodyPr>
          <a:lstStyle/>
          <a:p>
            <a:pPr marL="342900" indent="-342900">
              <a:buFontTx/>
              <a:buAutoNum type="arabicPeriod"/>
            </a:pPr>
            <a:r>
              <a:rPr lang="en-US" sz="1600"/>
              <a:t>Read File Data blocks</a:t>
            </a:r>
          </a:p>
          <a:p>
            <a:pPr marL="342900" indent="-342900">
              <a:buFontTx/>
              <a:buAutoNum type="arabicPeriod"/>
            </a:pPr>
            <a:r>
              <a:rPr lang="en-US" sz="1600"/>
              <a:t>App buffers File Data</a:t>
            </a:r>
          </a:p>
          <a:p>
            <a:pPr marL="342900" indent="-342900">
              <a:buFontTx/>
              <a:buAutoNum type="arabicPeriod"/>
            </a:pPr>
            <a:r>
              <a:rPr lang="en-US" sz="1600"/>
              <a:t>Pass (copy) data to the </a:t>
            </a:r>
          </a:p>
          <a:p>
            <a:pPr marL="342900" indent="-342900"/>
            <a:r>
              <a:rPr lang="en-US" sz="1600"/>
              <a:t>network subsystem</a:t>
            </a:r>
          </a:p>
        </p:txBody>
      </p:sp>
      <p:cxnSp>
        <p:nvCxnSpPr>
          <p:cNvPr id="572431" name="AutoShape 15"/>
          <p:cNvCxnSpPr>
            <a:cxnSpLocks noChangeShapeType="1"/>
            <a:stCxn id="572420" idx="0"/>
            <a:endCxn id="572422" idx="0"/>
          </p:cNvCxnSpPr>
          <p:nvPr/>
        </p:nvCxnSpPr>
        <p:spPr bwMode="auto">
          <a:xfrm rot="5400000" flipV="1">
            <a:off x="4715669" y="431006"/>
            <a:ext cx="1588" cy="5565775"/>
          </a:xfrm>
          <a:prstGeom prst="bentConnector3">
            <a:avLst>
              <a:gd name="adj1" fmla="val -63700000"/>
            </a:avLst>
          </a:prstGeom>
          <a:noFill/>
          <a:ln w="9525">
            <a:solidFill>
              <a:schemeClr val="tx1"/>
            </a:solidFill>
            <a:miter lim="800000"/>
            <a:headEnd/>
            <a:tailEnd type="triangle" w="med" len="med"/>
          </a:ln>
          <a:effectLst/>
        </p:spPr>
      </p:cxnSp>
      <p:sp>
        <p:nvSpPr>
          <p:cNvPr id="572432" name="AutoShape 16"/>
          <p:cNvSpPr>
            <a:spLocks noChangeArrowheads="1"/>
          </p:cNvSpPr>
          <p:nvPr/>
        </p:nvSpPr>
        <p:spPr bwMode="auto">
          <a:xfrm>
            <a:off x="3708400" y="1700213"/>
            <a:ext cx="2305050" cy="1081087"/>
          </a:xfrm>
          <a:prstGeom prst="cloudCallout">
            <a:avLst>
              <a:gd name="adj1" fmla="val -551"/>
              <a:gd name="adj2" fmla="val 41481"/>
            </a:avLst>
          </a:prstGeom>
          <a:solidFill>
            <a:schemeClr val="accent1"/>
          </a:solidFill>
          <a:ln w="9525">
            <a:solidFill>
              <a:schemeClr val="tx1"/>
            </a:solidFill>
            <a:round/>
            <a:headEnd/>
            <a:tailEnd/>
          </a:ln>
          <a:effectLst/>
        </p:spPr>
        <p:txBody>
          <a:bodyPr>
            <a:prstTxWarp prst="textNoShape">
              <a:avLst/>
            </a:prstTxWarp>
          </a:bodyPr>
          <a:lstStyle/>
          <a:p>
            <a:pPr algn="ctr"/>
            <a:endParaRPr lang="en-US"/>
          </a:p>
        </p:txBody>
      </p:sp>
      <p:sp>
        <p:nvSpPr>
          <p:cNvPr id="572433" name="AutoShape 17"/>
          <p:cNvSpPr>
            <a:spLocks noChangeArrowheads="1"/>
          </p:cNvSpPr>
          <p:nvPr/>
        </p:nvSpPr>
        <p:spPr bwMode="auto">
          <a:xfrm>
            <a:off x="2771775" y="3213100"/>
            <a:ext cx="2736850" cy="1223963"/>
          </a:xfrm>
          <a:prstGeom prst="wedgeRoundRectCallout">
            <a:avLst>
              <a:gd name="adj1" fmla="val -81495"/>
              <a:gd name="adj2" fmla="val -50907"/>
              <a:gd name="adj3" fmla="val 16667"/>
            </a:avLst>
          </a:prstGeom>
          <a:solidFill>
            <a:schemeClr val="accent1"/>
          </a:solidFill>
          <a:ln w="9525">
            <a:solidFill>
              <a:schemeClr val="tx1"/>
            </a:solidFill>
            <a:miter lim="800000"/>
            <a:headEnd/>
            <a:tailEnd/>
          </a:ln>
          <a:effectLst/>
        </p:spPr>
        <p:txBody>
          <a:bodyPr>
            <a:prstTxWarp prst="textNoShape">
              <a:avLst/>
            </a:prstTxWarp>
          </a:bodyPr>
          <a:lstStyle/>
          <a:p>
            <a:pPr algn="ctr"/>
            <a:endParaRPr lang="en-US"/>
          </a:p>
        </p:txBody>
      </p:sp>
      <p:sp>
        <p:nvSpPr>
          <p:cNvPr id="572434" name="Text Box 18"/>
          <p:cNvSpPr txBox="1">
            <a:spLocks noChangeArrowheads="1"/>
          </p:cNvSpPr>
          <p:nvPr/>
        </p:nvSpPr>
        <p:spPr bwMode="auto">
          <a:xfrm>
            <a:off x="2700338" y="3284538"/>
            <a:ext cx="2735262" cy="1069975"/>
          </a:xfrm>
          <a:prstGeom prst="rect">
            <a:avLst/>
          </a:prstGeom>
          <a:noFill/>
          <a:ln w="9525">
            <a:noFill/>
            <a:miter lim="800000"/>
            <a:headEnd/>
            <a:tailEnd/>
          </a:ln>
          <a:effectLst/>
        </p:spPr>
        <p:txBody>
          <a:bodyPr>
            <a:prstTxWarp prst="textNoShape">
              <a:avLst/>
            </a:prstTxWarp>
            <a:spAutoFit/>
          </a:bodyPr>
          <a:lstStyle/>
          <a:p>
            <a:pPr marL="342900" indent="-342900"/>
            <a:r>
              <a:rPr lang="en-US" sz="1600"/>
              <a:t>4. Pass msg/packet down the protocol stack</a:t>
            </a:r>
          </a:p>
          <a:p>
            <a:pPr marL="342900" indent="-342900"/>
            <a:r>
              <a:rPr lang="en-US" sz="1600"/>
              <a:t>5. Send the packet over the network</a:t>
            </a:r>
          </a:p>
        </p:txBody>
      </p:sp>
      <p:sp>
        <p:nvSpPr>
          <p:cNvPr id="572435" name="Text Box 19"/>
          <p:cNvSpPr txBox="1">
            <a:spLocks noChangeArrowheads="1"/>
          </p:cNvSpPr>
          <p:nvPr/>
        </p:nvSpPr>
        <p:spPr bwMode="auto">
          <a:xfrm>
            <a:off x="3995738" y="1989138"/>
            <a:ext cx="1784350" cy="366712"/>
          </a:xfrm>
          <a:prstGeom prst="rect">
            <a:avLst/>
          </a:prstGeom>
          <a:noFill/>
          <a:ln w="9525">
            <a:noFill/>
            <a:miter lim="800000"/>
            <a:headEnd/>
            <a:tailEnd/>
          </a:ln>
          <a:effectLst/>
        </p:spPr>
        <p:txBody>
          <a:bodyPr wrap="none">
            <a:prstTxWarp prst="textNoShape">
              <a:avLst/>
            </a:prstTxWarp>
            <a:spAutoFit/>
          </a:bodyPr>
          <a:lstStyle/>
          <a:p>
            <a:r>
              <a:rPr lang="en-US"/>
              <a:t>6. Route packet</a:t>
            </a:r>
          </a:p>
        </p:txBody>
      </p:sp>
    </p:spTree>
    <p:extLst>
      <p:ext uri="{BB962C8B-B14F-4D97-AF65-F5344CB8AC3E}">
        <p14:creationId xmlns:p14="http://schemas.microsoft.com/office/powerpoint/2010/main" val="140851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24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24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724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24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7243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724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724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724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428" grpId="0" animBg="1"/>
      <p:bldP spid="572429" grpId="0" animBg="1"/>
      <p:bldP spid="572430" grpId="0"/>
      <p:bldP spid="572432" grpId="0" animBg="1"/>
      <p:bldP spid="572433" grpId="0" animBg="1"/>
      <p:bldP spid="572434" grpId="0"/>
      <p:bldP spid="57243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p:txBody>
          <a:bodyPr/>
          <a:lstStyle/>
          <a:p>
            <a:r>
              <a:rPr lang="en-US" dirty="0"/>
              <a:t>Example : File Transfer</a:t>
            </a:r>
          </a:p>
        </p:txBody>
      </p:sp>
      <p:sp>
        <p:nvSpPr>
          <p:cNvPr id="573444" name="Rectangle 4"/>
          <p:cNvSpPr>
            <a:spLocks noChangeArrowheads="1"/>
          </p:cNvSpPr>
          <p:nvPr/>
        </p:nvSpPr>
        <p:spPr bwMode="auto">
          <a:xfrm>
            <a:off x="914400" y="277813"/>
            <a:ext cx="7772400" cy="1143000"/>
          </a:xfrm>
          <a:prstGeom prst="rect">
            <a:avLst/>
          </a:prstGeom>
          <a:noFill/>
          <a:ln w="9525">
            <a:noFill/>
            <a:miter lim="800000"/>
            <a:headEnd/>
            <a:tailEnd/>
          </a:ln>
          <a:effectLst/>
        </p:spPr>
        <p:txBody>
          <a:bodyPr anchor="ctr">
            <a:prstTxWarp prst="textNoShape">
              <a:avLst/>
            </a:prstTxWarp>
          </a:bodyPr>
          <a:lstStyle/>
          <a:p>
            <a:endParaRPr lang="en-US" sz="4200">
              <a:solidFill>
                <a:schemeClr val="tx2"/>
              </a:solidFill>
              <a:latin typeface="Times New Roman" charset="0"/>
            </a:endParaRPr>
          </a:p>
        </p:txBody>
      </p:sp>
      <p:sp>
        <p:nvSpPr>
          <p:cNvPr id="573445" name="Rectangle 5"/>
          <p:cNvSpPr>
            <a:spLocks noChangeArrowheads="1"/>
          </p:cNvSpPr>
          <p:nvPr/>
        </p:nvSpPr>
        <p:spPr bwMode="auto">
          <a:xfrm>
            <a:off x="1476375" y="3213100"/>
            <a:ext cx="9144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A</a:t>
            </a:r>
          </a:p>
        </p:txBody>
      </p:sp>
      <p:sp>
        <p:nvSpPr>
          <p:cNvPr id="573446" name="Rectangle 6"/>
          <p:cNvSpPr>
            <a:spLocks noChangeArrowheads="1"/>
          </p:cNvSpPr>
          <p:nvPr/>
        </p:nvSpPr>
        <p:spPr bwMode="auto">
          <a:xfrm>
            <a:off x="7042150" y="3213100"/>
            <a:ext cx="914400" cy="9144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B</a:t>
            </a:r>
          </a:p>
        </p:txBody>
      </p:sp>
      <p:sp>
        <p:nvSpPr>
          <p:cNvPr id="573447" name="AutoShape 7"/>
          <p:cNvSpPr>
            <a:spLocks noChangeArrowheads="1"/>
          </p:cNvSpPr>
          <p:nvPr/>
        </p:nvSpPr>
        <p:spPr bwMode="auto">
          <a:xfrm>
            <a:off x="1476375" y="5195888"/>
            <a:ext cx="914400" cy="609600"/>
          </a:xfrm>
          <a:prstGeom prst="flowChartMagneticDisk">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73448" name="AutoShape 8"/>
          <p:cNvSpPr>
            <a:spLocks noChangeArrowheads="1"/>
          </p:cNvSpPr>
          <p:nvPr/>
        </p:nvSpPr>
        <p:spPr bwMode="auto">
          <a:xfrm>
            <a:off x="7042150" y="5195888"/>
            <a:ext cx="914400" cy="609600"/>
          </a:xfrm>
          <a:prstGeom prst="flowChartMagneticDisk">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73449" name="AutoShape 9"/>
          <p:cNvSpPr>
            <a:spLocks noChangeArrowheads="1"/>
          </p:cNvSpPr>
          <p:nvPr/>
        </p:nvSpPr>
        <p:spPr bwMode="auto">
          <a:xfrm>
            <a:off x="1908175" y="4149725"/>
            <a:ext cx="71438" cy="1008063"/>
          </a:xfrm>
          <a:prstGeom prst="upArrow">
            <a:avLst>
              <a:gd name="adj1" fmla="val 50000"/>
              <a:gd name="adj2" fmla="val 352775"/>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cxnSp>
        <p:nvCxnSpPr>
          <p:cNvPr id="573452" name="AutoShape 12"/>
          <p:cNvCxnSpPr>
            <a:cxnSpLocks noChangeShapeType="1"/>
            <a:stCxn id="573445" idx="0"/>
            <a:endCxn id="573446" idx="0"/>
          </p:cNvCxnSpPr>
          <p:nvPr/>
        </p:nvCxnSpPr>
        <p:spPr bwMode="auto">
          <a:xfrm rot="5400000" flipV="1">
            <a:off x="4715669" y="431006"/>
            <a:ext cx="1588" cy="5565775"/>
          </a:xfrm>
          <a:prstGeom prst="bentConnector3">
            <a:avLst>
              <a:gd name="adj1" fmla="val -63700000"/>
            </a:avLst>
          </a:prstGeom>
          <a:noFill/>
          <a:ln w="9525">
            <a:solidFill>
              <a:schemeClr val="tx1"/>
            </a:solidFill>
            <a:miter lim="800000"/>
            <a:headEnd/>
            <a:tailEnd type="triangle" w="med" len="med"/>
          </a:ln>
          <a:effectLst/>
        </p:spPr>
      </p:cxnSp>
      <p:sp>
        <p:nvSpPr>
          <p:cNvPr id="573453" name="AutoShape 13"/>
          <p:cNvSpPr>
            <a:spLocks noChangeArrowheads="1"/>
          </p:cNvSpPr>
          <p:nvPr/>
        </p:nvSpPr>
        <p:spPr bwMode="auto">
          <a:xfrm>
            <a:off x="3708400" y="1700213"/>
            <a:ext cx="2305050" cy="1081087"/>
          </a:xfrm>
          <a:prstGeom prst="cloudCallout">
            <a:avLst>
              <a:gd name="adj1" fmla="val -551"/>
              <a:gd name="adj2" fmla="val 41481"/>
            </a:avLst>
          </a:prstGeom>
          <a:solidFill>
            <a:schemeClr val="accent1"/>
          </a:solidFill>
          <a:ln w="9525">
            <a:solidFill>
              <a:schemeClr val="tx1"/>
            </a:solidFill>
            <a:round/>
            <a:headEnd/>
            <a:tailEnd/>
          </a:ln>
          <a:effectLst/>
        </p:spPr>
        <p:txBody>
          <a:bodyPr>
            <a:prstTxWarp prst="textNoShape">
              <a:avLst/>
            </a:prstTxWarp>
          </a:bodyPr>
          <a:lstStyle/>
          <a:p>
            <a:pPr algn="ctr"/>
            <a:endParaRPr lang="en-US"/>
          </a:p>
        </p:txBody>
      </p:sp>
      <p:sp>
        <p:nvSpPr>
          <p:cNvPr id="573457" name="AutoShape 17"/>
          <p:cNvSpPr>
            <a:spLocks noChangeArrowheads="1"/>
          </p:cNvSpPr>
          <p:nvPr/>
        </p:nvSpPr>
        <p:spPr bwMode="auto">
          <a:xfrm>
            <a:off x="3419475" y="3213100"/>
            <a:ext cx="2736850" cy="1223963"/>
          </a:xfrm>
          <a:prstGeom prst="wedgeRoundRectCallout">
            <a:avLst>
              <a:gd name="adj1" fmla="val 98782"/>
              <a:gd name="adj2" fmla="val -48574"/>
              <a:gd name="adj3" fmla="val 16667"/>
            </a:avLst>
          </a:prstGeom>
          <a:solidFill>
            <a:schemeClr val="accent1"/>
          </a:solidFill>
          <a:ln w="9525">
            <a:solidFill>
              <a:schemeClr val="tx1"/>
            </a:solidFill>
            <a:miter lim="800000"/>
            <a:headEnd/>
            <a:tailEnd/>
          </a:ln>
          <a:effectLst/>
        </p:spPr>
        <p:txBody>
          <a:bodyPr>
            <a:prstTxWarp prst="textNoShape">
              <a:avLst/>
            </a:prstTxWarp>
          </a:bodyPr>
          <a:lstStyle/>
          <a:p>
            <a:pPr algn="ctr"/>
            <a:endParaRPr lang="en-US"/>
          </a:p>
        </p:txBody>
      </p:sp>
      <p:sp>
        <p:nvSpPr>
          <p:cNvPr id="573458" name="Text Box 18"/>
          <p:cNvSpPr txBox="1">
            <a:spLocks noChangeArrowheads="1"/>
          </p:cNvSpPr>
          <p:nvPr/>
        </p:nvSpPr>
        <p:spPr bwMode="auto">
          <a:xfrm>
            <a:off x="3421063" y="3284538"/>
            <a:ext cx="2735262" cy="1069975"/>
          </a:xfrm>
          <a:prstGeom prst="rect">
            <a:avLst/>
          </a:prstGeom>
          <a:noFill/>
          <a:ln w="9525">
            <a:noFill/>
            <a:miter lim="800000"/>
            <a:headEnd/>
            <a:tailEnd/>
          </a:ln>
          <a:effectLst/>
        </p:spPr>
        <p:txBody>
          <a:bodyPr>
            <a:prstTxWarp prst="textNoShape">
              <a:avLst/>
            </a:prstTxWarp>
            <a:spAutoFit/>
          </a:bodyPr>
          <a:lstStyle/>
          <a:p>
            <a:pPr marL="342900" indent="-342900"/>
            <a:r>
              <a:rPr lang="en-US" sz="1600"/>
              <a:t>7. Receive packet and buffer msg.</a:t>
            </a:r>
          </a:p>
          <a:p>
            <a:pPr marL="342900" indent="-342900"/>
            <a:r>
              <a:rPr lang="en-US" sz="1600"/>
              <a:t>8. Send data to the application</a:t>
            </a:r>
          </a:p>
        </p:txBody>
      </p:sp>
      <p:sp>
        <p:nvSpPr>
          <p:cNvPr id="573460" name="AutoShape 20"/>
          <p:cNvSpPr>
            <a:spLocks noChangeArrowheads="1"/>
          </p:cNvSpPr>
          <p:nvPr/>
        </p:nvSpPr>
        <p:spPr bwMode="auto">
          <a:xfrm>
            <a:off x="7451725" y="4149725"/>
            <a:ext cx="73025" cy="1008063"/>
          </a:xfrm>
          <a:prstGeom prst="downArrow">
            <a:avLst>
              <a:gd name="adj1" fmla="val 50000"/>
              <a:gd name="adj2" fmla="val 345109"/>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573461" name="AutoShape 21"/>
          <p:cNvSpPr>
            <a:spLocks noChangeArrowheads="1"/>
          </p:cNvSpPr>
          <p:nvPr/>
        </p:nvSpPr>
        <p:spPr bwMode="auto">
          <a:xfrm>
            <a:off x="4140200" y="5157788"/>
            <a:ext cx="2230438" cy="865187"/>
          </a:xfrm>
          <a:prstGeom prst="wedgeRoundRectCallout">
            <a:avLst>
              <a:gd name="adj1" fmla="val 98755"/>
              <a:gd name="adj2" fmla="val -170551"/>
              <a:gd name="adj3" fmla="val 16667"/>
            </a:avLst>
          </a:prstGeom>
          <a:solidFill>
            <a:schemeClr val="accent1"/>
          </a:solidFill>
          <a:ln w="9525">
            <a:solidFill>
              <a:schemeClr val="tx1"/>
            </a:solidFill>
            <a:miter lim="800000"/>
            <a:headEnd/>
            <a:tailEnd/>
          </a:ln>
          <a:effectLst/>
        </p:spPr>
        <p:txBody>
          <a:bodyPr>
            <a:prstTxWarp prst="textNoShape">
              <a:avLst/>
            </a:prstTxWarp>
          </a:bodyPr>
          <a:lstStyle/>
          <a:p>
            <a:pPr algn="ctr"/>
            <a:endParaRPr lang="en-US"/>
          </a:p>
        </p:txBody>
      </p:sp>
      <p:sp>
        <p:nvSpPr>
          <p:cNvPr id="573462" name="Text Box 22"/>
          <p:cNvSpPr txBox="1">
            <a:spLocks noChangeArrowheads="1"/>
          </p:cNvSpPr>
          <p:nvPr/>
        </p:nvSpPr>
        <p:spPr bwMode="auto">
          <a:xfrm>
            <a:off x="4067175" y="5373688"/>
            <a:ext cx="2297113" cy="336550"/>
          </a:xfrm>
          <a:prstGeom prst="rect">
            <a:avLst/>
          </a:prstGeom>
          <a:noFill/>
          <a:ln w="9525">
            <a:noFill/>
            <a:miter lim="800000"/>
            <a:headEnd/>
            <a:tailEnd/>
          </a:ln>
          <a:effectLst/>
        </p:spPr>
        <p:txBody>
          <a:bodyPr wrap="none">
            <a:prstTxWarp prst="textNoShape">
              <a:avLst/>
            </a:prstTxWarp>
            <a:spAutoFit/>
          </a:bodyPr>
          <a:lstStyle/>
          <a:p>
            <a:pPr marL="342900" indent="-342900"/>
            <a:r>
              <a:rPr lang="en-US" sz="1600"/>
              <a:t>9. Store file data blocks</a:t>
            </a:r>
          </a:p>
        </p:txBody>
      </p:sp>
    </p:spTree>
    <p:extLst>
      <p:ext uri="{BB962C8B-B14F-4D97-AF65-F5344CB8AC3E}">
        <p14:creationId xmlns:p14="http://schemas.microsoft.com/office/powerpoint/2010/main" val="28461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345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734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34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73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57" grpId="0" animBg="1"/>
      <p:bldP spid="573458" grpId="0"/>
      <p:bldP spid="573460" grpId="0" animBg="1"/>
      <p:bldP spid="573461" grpId="0" animBg="1"/>
      <p:bldP spid="57346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p:txBody>
          <a:bodyPr/>
          <a:lstStyle/>
          <a:p>
            <a:r>
              <a:rPr lang="en-US"/>
              <a:t>Possible failures</a:t>
            </a:r>
          </a:p>
        </p:txBody>
      </p:sp>
      <p:sp>
        <p:nvSpPr>
          <p:cNvPr id="574467" name="Rectangle 3"/>
          <p:cNvSpPr>
            <a:spLocks noGrp="1" noChangeArrowheads="1"/>
          </p:cNvSpPr>
          <p:nvPr>
            <p:ph type="body" idx="1"/>
          </p:nvPr>
        </p:nvSpPr>
        <p:spPr/>
        <p:txBody>
          <a:bodyPr/>
          <a:lstStyle/>
          <a:p>
            <a:r>
              <a:rPr lang="en-US" dirty="0"/>
              <a:t>Reading and writing to disk</a:t>
            </a:r>
          </a:p>
          <a:p>
            <a:r>
              <a:rPr lang="en-US" dirty="0"/>
              <a:t>Transient errors in the memory chip while buffering and copying</a:t>
            </a:r>
          </a:p>
          <a:p>
            <a:r>
              <a:rPr lang="en-US" i="1" u="sng" dirty="0" smtClean="0"/>
              <a:t>network </a:t>
            </a:r>
            <a:r>
              <a:rPr lang="en-US" i="1" u="sng" dirty="0"/>
              <a:t>might drop packets, modify bits, deliver duplicates</a:t>
            </a:r>
          </a:p>
          <a:p>
            <a:r>
              <a:rPr lang="en-US" dirty="0"/>
              <a:t>OS buffer overflow at the sender or the receiver</a:t>
            </a:r>
          </a:p>
          <a:p>
            <a:r>
              <a:rPr lang="en-US" dirty="0"/>
              <a:t>Either of the hosts may crash</a:t>
            </a:r>
          </a:p>
        </p:txBody>
      </p:sp>
    </p:spTree>
    <p:extLst>
      <p:ext uri="{BB962C8B-B14F-4D97-AF65-F5344CB8AC3E}">
        <p14:creationId xmlns:p14="http://schemas.microsoft.com/office/powerpoint/2010/main" val="1472494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p:txBody>
          <a:bodyPr/>
          <a:lstStyle/>
          <a:p>
            <a:r>
              <a:rPr lang="en-US" smtClean="0"/>
              <a:t>Creation of a large system</a:t>
            </a:r>
            <a:endParaRPr lang="en-US"/>
          </a:p>
        </p:txBody>
      </p:sp>
      <p:sp>
        <p:nvSpPr>
          <p:cNvPr id="544771" name="Rectangle 3"/>
          <p:cNvSpPr>
            <a:spLocks noGrp="1" noChangeArrowheads="1"/>
          </p:cNvSpPr>
          <p:nvPr>
            <p:ph type="body" idx="1"/>
          </p:nvPr>
        </p:nvSpPr>
        <p:spPr/>
        <p:txBody>
          <a:bodyPr>
            <a:normAutofit/>
          </a:bodyPr>
          <a:lstStyle/>
          <a:p>
            <a:r>
              <a:rPr lang="en-US" smtClean="0"/>
              <a:t>A complex undertaking</a:t>
            </a:r>
            <a:endParaRPr lang="en-US" dirty="0"/>
          </a:p>
          <a:p>
            <a:r>
              <a:rPr lang="en-US" smtClean="0"/>
              <a:t>Researchers often get to define the goals and assumptions at the same time as they architect the solution:  </a:t>
            </a:r>
          </a:p>
          <a:p>
            <a:pPr lvl="1"/>
            <a:r>
              <a:rPr lang="en-US" smtClean="0"/>
              <a:t>Many areas completely lack standards or prior systems</a:t>
            </a:r>
          </a:p>
          <a:p>
            <a:pPr lvl="1"/>
            <a:r>
              <a:rPr lang="en-US" smtClean="0"/>
              <a:t>Many standards are completely ignored</a:t>
            </a:r>
          </a:p>
          <a:p>
            <a:pPr lvl="1"/>
            <a:r>
              <a:rPr lang="en-US" smtClean="0"/>
              <a:t>Many widely adopted systems depart from the relevant standards</a:t>
            </a:r>
            <a:endParaRPr lang="en-US"/>
          </a:p>
          <a:p>
            <a:r>
              <a:rPr lang="en-US" smtClean="0"/>
              <a:t>Are there overarching goals that all systems share?</a:t>
            </a:r>
            <a:endParaRPr lang="en-US"/>
          </a:p>
        </p:txBody>
      </p:sp>
    </p:spTree>
    <p:extLst>
      <p:ext uri="{BB962C8B-B14F-4D97-AF65-F5344CB8AC3E}">
        <p14:creationId xmlns:p14="http://schemas.microsoft.com/office/powerpoint/2010/main" val="599818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p:txBody>
          <a:bodyPr/>
          <a:lstStyle/>
          <a:p>
            <a:r>
              <a:rPr lang="en-US" smtClean="0"/>
              <a:t>Would a reliable network help?</a:t>
            </a:r>
            <a:endParaRPr lang="en-US" dirty="0"/>
          </a:p>
        </p:txBody>
      </p:sp>
      <p:sp>
        <p:nvSpPr>
          <p:cNvPr id="575491" name="Rectangle 3"/>
          <p:cNvSpPr>
            <a:spLocks noGrp="1" noChangeArrowheads="1"/>
          </p:cNvSpPr>
          <p:nvPr>
            <p:ph type="body" idx="1"/>
          </p:nvPr>
        </p:nvSpPr>
        <p:spPr/>
        <p:txBody>
          <a:bodyPr/>
          <a:lstStyle/>
          <a:p>
            <a:r>
              <a:rPr lang="en-US" smtClean="0"/>
              <a:t>Suppose we make the network reliable </a:t>
            </a:r>
          </a:p>
          <a:p>
            <a:pPr lvl="1"/>
            <a:r>
              <a:rPr lang="en-US" smtClean="0"/>
              <a:t>Packet checksums, sequence numbers, retry, duplicate elimination</a:t>
            </a:r>
          </a:p>
          <a:p>
            <a:pPr lvl="1"/>
            <a:r>
              <a:rPr lang="en-US" smtClean="0"/>
              <a:t>Solves only the network problem.</a:t>
            </a:r>
          </a:p>
          <a:p>
            <a:pPr lvl="1"/>
            <a:r>
              <a:rPr lang="en-US" smtClean="0"/>
              <a:t>What about the other problems listed?</a:t>
            </a:r>
          </a:p>
          <a:p>
            <a:pPr lvl="1"/>
            <a:r>
              <a:rPr lang="en-US" smtClean="0"/>
              <a:t>War story: Byte swapping problem while routing @ MIT</a:t>
            </a:r>
          </a:p>
          <a:p>
            <a:pPr lvl="1"/>
            <a:endParaRPr lang="en-US" smtClean="0"/>
          </a:p>
          <a:p>
            <a:r>
              <a:rPr lang="en-US" smtClean="0"/>
              <a:t>Not sufficient and not necessary</a:t>
            </a:r>
            <a:endParaRPr lang="en-US" dirty="0"/>
          </a:p>
        </p:txBody>
      </p:sp>
    </p:spTree>
    <p:extLst>
      <p:ext uri="{BB962C8B-B14F-4D97-AF65-F5344CB8AC3E}">
        <p14:creationId xmlns:p14="http://schemas.microsoft.com/office/powerpoint/2010/main" val="3842485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p:txBody>
          <a:bodyPr/>
          <a:lstStyle/>
          <a:p>
            <a:r>
              <a:rPr lang="en-US" smtClean="0"/>
              <a:t>Solutions?</a:t>
            </a:r>
            <a:endParaRPr lang="en-US" dirty="0"/>
          </a:p>
        </p:txBody>
      </p:sp>
      <p:sp>
        <p:nvSpPr>
          <p:cNvPr id="575491" name="Rectangle 3"/>
          <p:cNvSpPr>
            <a:spLocks noGrp="1" noChangeArrowheads="1"/>
          </p:cNvSpPr>
          <p:nvPr>
            <p:ph type="body" idx="1"/>
          </p:nvPr>
        </p:nvSpPr>
        <p:spPr/>
        <p:txBody>
          <a:bodyPr/>
          <a:lstStyle/>
          <a:p>
            <a:r>
              <a:rPr lang="en-US" smtClean="0"/>
              <a:t>Introduce file checksums and verify once transfer completes – an end-to-end check.</a:t>
            </a:r>
          </a:p>
          <a:p>
            <a:pPr lvl="1"/>
            <a:r>
              <a:rPr lang="en-US" smtClean="0"/>
              <a:t>On failure – retransmit file.</a:t>
            </a:r>
            <a:endParaRPr lang="en-US" dirty="0"/>
          </a:p>
        </p:txBody>
      </p:sp>
    </p:spTree>
    <p:extLst>
      <p:ext uri="{BB962C8B-B14F-4D97-AF65-F5344CB8AC3E}">
        <p14:creationId xmlns:p14="http://schemas.microsoft.com/office/powerpoint/2010/main" val="4285528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r>
              <a:rPr lang="en-US" smtClean="0"/>
              <a:t>Solutions? (cont.)</a:t>
            </a:r>
            <a:endParaRPr lang="en-US"/>
          </a:p>
        </p:txBody>
      </p:sp>
      <p:sp>
        <p:nvSpPr>
          <p:cNvPr id="576515" name="Rectangle 3"/>
          <p:cNvSpPr>
            <a:spLocks noGrp="1" noChangeArrowheads="1"/>
          </p:cNvSpPr>
          <p:nvPr>
            <p:ph type="body" idx="1"/>
          </p:nvPr>
        </p:nvSpPr>
        <p:spPr/>
        <p:txBody>
          <a:bodyPr/>
          <a:lstStyle/>
          <a:p>
            <a:r>
              <a:rPr lang="en-US" smtClean="0"/>
              <a:t>network level reliability would improve performance.</a:t>
            </a:r>
          </a:p>
          <a:p>
            <a:pPr lvl="1"/>
            <a:r>
              <a:rPr lang="en-US" smtClean="0"/>
              <a:t>But this may not benefit all applications</a:t>
            </a:r>
          </a:p>
          <a:p>
            <a:pPr lvl="2"/>
            <a:r>
              <a:rPr lang="en-US" smtClean="0"/>
              <a:t>Huge overhead for say Real-Time speech transmission</a:t>
            </a:r>
          </a:p>
          <a:p>
            <a:pPr lvl="2"/>
            <a:r>
              <a:rPr lang="en-US" smtClean="0"/>
              <a:t>Need for optional layers</a:t>
            </a:r>
          </a:p>
          <a:p>
            <a:pPr lvl="2"/>
            <a:endParaRPr lang="en-US" smtClean="0"/>
          </a:p>
          <a:p>
            <a:r>
              <a:rPr lang="en-US" smtClean="0"/>
              <a:t>Checksum parts of the file.</a:t>
            </a:r>
          </a:p>
          <a:p>
            <a:endParaRPr lang="en-US" dirty="0"/>
          </a:p>
        </p:txBody>
      </p:sp>
    </p:spTree>
    <p:extLst>
      <p:ext uri="{BB962C8B-B14F-4D97-AF65-F5344CB8AC3E}">
        <p14:creationId xmlns:p14="http://schemas.microsoft.com/office/powerpoint/2010/main" val="1354939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p:txBody>
          <a:bodyPr/>
          <a:lstStyle/>
          <a:p>
            <a:r>
              <a:rPr lang="en-US"/>
              <a:t>Formally stated</a:t>
            </a:r>
          </a:p>
        </p:txBody>
      </p:sp>
      <p:sp>
        <p:nvSpPr>
          <p:cNvPr id="578563" name="Rectangle 3"/>
          <p:cNvSpPr>
            <a:spLocks noGrp="1" noChangeArrowheads="1"/>
          </p:cNvSpPr>
          <p:nvPr>
            <p:ph type="body" idx="1"/>
          </p:nvPr>
        </p:nvSpPr>
        <p:spPr/>
        <p:txBody>
          <a:bodyPr/>
          <a:lstStyle/>
          <a:p>
            <a:pPr>
              <a:lnSpc>
                <a:spcPct val="90000"/>
              </a:lnSpc>
              <a:buFont typeface="Wingdings" charset="2"/>
              <a:buNone/>
            </a:pPr>
            <a:r>
              <a:rPr lang="en-US"/>
              <a:t>"The function in question can completely and correctly be implemented only with the knowledge and help of the application standing at the end points of the communication system. Therefore, providing that questioned function as a feature of the communication system itself is not possible. (Sometimes an incomplete version of the function provided by the communication system may be useful as a performance enhancement.)"</a:t>
            </a:r>
          </a:p>
        </p:txBody>
      </p:sp>
    </p:spTree>
    <p:extLst>
      <p:ext uri="{BB962C8B-B14F-4D97-AF65-F5344CB8AC3E}">
        <p14:creationId xmlns:p14="http://schemas.microsoft.com/office/powerpoint/2010/main" val="12846729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p:txBody>
          <a:bodyPr/>
          <a:lstStyle/>
          <a:p>
            <a:r>
              <a:rPr lang="en-US"/>
              <a:t>Other end-to-end requirements</a:t>
            </a:r>
          </a:p>
        </p:txBody>
      </p:sp>
      <p:sp>
        <p:nvSpPr>
          <p:cNvPr id="577539" name="Rectangle 3"/>
          <p:cNvSpPr>
            <a:spLocks noGrp="1" noChangeArrowheads="1"/>
          </p:cNvSpPr>
          <p:nvPr>
            <p:ph type="body" idx="1"/>
          </p:nvPr>
        </p:nvSpPr>
        <p:spPr/>
        <p:txBody>
          <a:bodyPr/>
          <a:lstStyle/>
          <a:p>
            <a:pPr>
              <a:lnSpc>
                <a:spcPct val="90000"/>
              </a:lnSpc>
            </a:pPr>
            <a:r>
              <a:rPr lang="en-US" dirty="0"/>
              <a:t>Delivery guarantees</a:t>
            </a:r>
          </a:p>
          <a:p>
            <a:pPr lvl="1">
              <a:lnSpc>
                <a:spcPct val="90000"/>
              </a:lnSpc>
            </a:pPr>
            <a:r>
              <a:rPr lang="en-US" dirty="0"/>
              <a:t>Application level </a:t>
            </a:r>
            <a:r>
              <a:rPr lang="en-US" dirty="0" err="1"/>
              <a:t>ACKs</a:t>
            </a:r>
            <a:endParaRPr lang="en-US" dirty="0"/>
          </a:p>
          <a:p>
            <a:pPr lvl="2">
              <a:lnSpc>
                <a:spcPct val="90000"/>
              </a:lnSpc>
            </a:pPr>
            <a:r>
              <a:rPr lang="en-US" dirty="0"/>
              <a:t>Deliver only if action guaranteed</a:t>
            </a:r>
          </a:p>
          <a:p>
            <a:pPr lvl="2">
              <a:lnSpc>
                <a:spcPct val="90000"/>
              </a:lnSpc>
            </a:pPr>
            <a:r>
              <a:rPr lang="en-US" dirty="0"/>
              <a:t>2 phase commit</a:t>
            </a:r>
          </a:p>
          <a:p>
            <a:pPr lvl="2">
              <a:lnSpc>
                <a:spcPct val="90000"/>
              </a:lnSpc>
            </a:pPr>
            <a:r>
              <a:rPr lang="en-US" dirty="0" err="1" smtClean="0"/>
              <a:t>NACKs</a:t>
            </a:r>
            <a:endParaRPr lang="en-US" dirty="0" smtClean="0"/>
          </a:p>
          <a:p>
            <a:pPr lvl="2">
              <a:lnSpc>
                <a:spcPct val="90000"/>
              </a:lnSpc>
            </a:pPr>
            <a:endParaRPr lang="en-US" dirty="0" smtClean="0"/>
          </a:p>
          <a:p>
            <a:pPr>
              <a:lnSpc>
                <a:spcPct val="90000"/>
              </a:lnSpc>
            </a:pPr>
            <a:r>
              <a:rPr lang="en-US" dirty="0"/>
              <a:t>End-to-end </a:t>
            </a:r>
            <a:r>
              <a:rPr lang="en-US" dirty="0" smtClean="0"/>
              <a:t>authentication</a:t>
            </a:r>
          </a:p>
          <a:p>
            <a:pPr>
              <a:lnSpc>
                <a:spcPct val="90000"/>
              </a:lnSpc>
            </a:pPr>
            <a:endParaRPr lang="en-US" dirty="0" smtClean="0"/>
          </a:p>
          <a:p>
            <a:pPr>
              <a:lnSpc>
                <a:spcPct val="90000"/>
              </a:lnSpc>
            </a:pPr>
            <a:r>
              <a:rPr lang="en-US" dirty="0"/>
              <a:t>Duplicate </a:t>
            </a:r>
            <a:r>
              <a:rPr lang="en-US" dirty="0" err="1"/>
              <a:t>msg</a:t>
            </a:r>
            <a:r>
              <a:rPr lang="en-US" dirty="0"/>
              <a:t> suppression</a:t>
            </a:r>
          </a:p>
          <a:p>
            <a:pPr lvl="1">
              <a:lnSpc>
                <a:spcPct val="90000"/>
              </a:lnSpc>
            </a:pPr>
            <a:r>
              <a:rPr lang="en-US" dirty="0"/>
              <a:t>Application level retry results in new </a:t>
            </a:r>
            <a:r>
              <a:rPr lang="en-US" dirty="0" err="1"/>
              <a:t>n/w</a:t>
            </a:r>
            <a:r>
              <a:rPr lang="en-US" dirty="0"/>
              <a:t> level packet</a:t>
            </a:r>
            <a:endParaRPr lang="en-US" dirty="0" smtClean="0"/>
          </a:p>
          <a:p>
            <a:pPr lvl="1">
              <a:lnSpc>
                <a:spcPct val="90000"/>
              </a:lnSpc>
            </a:pPr>
            <a:endParaRPr lang="en-US" dirty="0"/>
          </a:p>
        </p:txBody>
      </p:sp>
    </p:spTree>
    <p:extLst>
      <p:ext uri="{BB962C8B-B14F-4D97-AF65-F5344CB8AC3E}">
        <p14:creationId xmlns:p14="http://schemas.microsoft.com/office/powerpoint/2010/main" val="3387666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TCP/IP</a:t>
            </a:r>
            <a:endParaRPr lang="en-US" dirty="0"/>
          </a:p>
        </p:txBody>
      </p:sp>
      <p:sp>
        <p:nvSpPr>
          <p:cNvPr id="3" name="Content Placeholder 2"/>
          <p:cNvSpPr>
            <a:spLocks noGrp="1"/>
          </p:cNvSpPr>
          <p:nvPr>
            <p:ph idx="1"/>
          </p:nvPr>
        </p:nvSpPr>
        <p:spPr/>
        <p:txBody>
          <a:bodyPr>
            <a:normAutofit fontScale="92500" lnSpcReduction="20000"/>
          </a:bodyPr>
          <a:lstStyle/>
          <a:p>
            <a:r>
              <a:rPr lang="en-US" smtClean="0"/>
              <a:t>Internet Protocol</a:t>
            </a:r>
          </a:p>
          <a:p>
            <a:pPr lvl="1"/>
            <a:r>
              <a:rPr lang="en-US" smtClean="0"/>
              <a:t>IP is a simple ("dumb"), stateless protocol that moves datagrams across the network, and </a:t>
            </a:r>
          </a:p>
          <a:p>
            <a:r>
              <a:rPr lang="en-US" smtClean="0"/>
              <a:t>Transmission Control Protocol</a:t>
            </a:r>
          </a:p>
          <a:p>
            <a:pPr lvl="1"/>
            <a:r>
              <a:rPr lang="en-US" smtClean="0"/>
              <a:t>TCP is end-to-end.  </a:t>
            </a:r>
          </a:p>
          <a:p>
            <a:pPr lvl="1"/>
            <a:r>
              <a:rPr lang="en-US" smtClean="0"/>
              <a:t>It is a smart transport protocol providing error detection, retransmission, congestion control, and flow control end-to-end. </a:t>
            </a:r>
          </a:p>
          <a:p>
            <a:r>
              <a:rPr lang="en-US" smtClean="0"/>
              <a:t>The network</a:t>
            </a:r>
          </a:p>
          <a:p>
            <a:pPr lvl="1"/>
            <a:r>
              <a:rPr lang="en-US" smtClean="0"/>
              <a:t>The network itself (the routers) needs only to support the simple, lightweight IP; the endpoints run the heavier TCP on top of it when needed.</a:t>
            </a:r>
            <a:endParaRPr lang="en-US" dirty="0"/>
          </a:p>
        </p:txBody>
      </p:sp>
    </p:spTree>
    <p:extLst>
      <p:ext uri="{BB962C8B-B14F-4D97-AF65-F5344CB8AC3E}">
        <p14:creationId xmlns:p14="http://schemas.microsoft.com/office/powerpoint/2010/main" val="16147686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End-to-End became a religion!</a:t>
            </a:r>
            <a:endParaRPr lang="en-US"/>
          </a:p>
        </p:txBody>
      </p:sp>
      <p:sp>
        <p:nvSpPr>
          <p:cNvPr id="3" name="Content Placeholder 2"/>
          <p:cNvSpPr>
            <a:spLocks noGrp="1"/>
          </p:cNvSpPr>
          <p:nvPr>
            <p:ph sz="quarter" idx="1"/>
          </p:nvPr>
        </p:nvSpPr>
        <p:spPr/>
        <p:txBody>
          <a:bodyPr>
            <a:normAutofit fontScale="92500"/>
          </a:bodyPr>
          <a:lstStyle/>
          <a:p>
            <a:r>
              <a:rPr lang="en-US" dirty="0" smtClean="0"/>
              <a:t>The principle is applied throughout the Internet in a very “aggressive” way</a:t>
            </a:r>
          </a:p>
          <a:p>
            <a:pPr lvl="1"/>
            <a:r>
              <a:rPr lang="en-US" dirty="0" smtClean="0"/>
              <a:t>Every TCP session does its own failure detection</a:t>
            </a:r>
          </a:p>
          <a:p>
            <a:pPr lvl="1"/>
            <a:r>
              <a:rPr lang="en-US" dirty="0" smtClean="0"/>
              <a:t>Any kind of strong consistency guarantee (like the things Isis or Horus are doing) is viewed as “not part of the Internet”.  Routing daemons don’t synchronize actions.</a:t>
            </a:r>
          </a:p>
          <a:p>
            <a:pPr lvl="1"/>
            <a:r>
              <a:rPr lang="en-US" dirty="0" smtClean="0"/>
              <a:t>Accounts for one of those “forks in the road” we discussed: SIGCOMM and SOSP/NSDI have very different styles.</a:t>
            </a:r>
          </a:p>
          <a:p>
            <a:r>
              <a:rPr lang="en-US" dirty="0" smtClean="0"/>
              <a:t>Contemporary puzzle: RDMA offers reliability in hardware.  Not E2E… yet RDMA is the big new thing…</a:t>
            </a:r>
          </a:p>
          <a:p>
            <a:pPr lvl="1"/>
            <a:endParaRPr lang="en-US" dirty="0"/>
          </a:p>
        </p:txBody>
      </p:sp>
    </p:spTree>
    <p:extLst>
      <p:ext uri="{BB962C8B-B14F-4D97-AF65-F5344CB8AC3E}">
        <p14:creationId xmlns:p14="http://schemas.microsoft.com/office/powerpoint/2010/main" val="38358246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73" name="Rectangle 9"/>
          <p:cNvSpPr>
            <a:spLocks noChangeArrowheads="1"/>
          </p:cNvSpPr>
          <p:nvPr/>
        </p:nvSpPr>
        <p:spPr bwMode="auto">
          <a:xfrm>
            <a:off x="914400" y="277813"/>
            <a:ext cx="7772400" cy="1143000"/>
          </a:xfrm>
          <a:prstGeom prst="rect">
            <a:avLst/>
          </a:prstGeom>
          <a:noFill/>
          <a:ln w="9525">
            <a:noFill/>
            <a:miter lim="800000"/>
            <a:headEnd/>
            <a:tailEnd/>
          </a:ln>
          <a:effectLst/>
        </p:spPr>
        <p:txBody>
          <a:bodyPr anchor="ctr">
            <a:prstTxWarp prst="textNoShape">
              <a:avLst/>
            </a:prstTxWarp>
          </a:bodyPr>
          <a:lstStyle/>
          <a:p>
            <a:endParaRPr lang="en-US" sz="3800" dirty="0">
              <a:solidFill>
                <a:srgbClr val="0000FF"/>
              </a:solidFill>
              <a:latin typeface="Times New Roman" charset="0"/>
            </a:endParaRPr>
          </a:p>
        </p:txBody>
      </p:sp>
      <p:sp>
        <p:nvSpPr>
          <p:cNvPr id="6" name="Title 5"/>
          <p:cNvSpPr>
            <a:spLocks noGrp="1"/>
          </p:cNvSpPr>
          <p:nvPr>
            <p:ph type="title"/>
          </p:nvPr>
        </p:nvSpPr>
        <p:spPr/>
        <p:txBody>
          <a:bodyPr>
            <a:normAutofit fontScale="90000"/>
          </a:bodyPr>
          <a:lstStyle/>
          <a:p>
            <a:r>
              <a:rPr lang="en-US" smtClean="0"/>
              <a:t>Hints for Computer System Design - Butler Lampson</a:t>
            </a:r>
            <a:endParaRPr lang="en-US"/>
          </a:p>
        </p:txBody>
      </p:sp>
      <p:sp>
        <p:nvSpPr>
          <p:cNvPr id="4" name="Content Placeholder 3"/>
          <p:cNvSpPr>
            <a:spLocks noGrp="1"/>
          </p:cNvSpPr>
          <p:nvPr>
            <p:ph sz="quarter" idx="1"/>
          </p:nvPr>
        </p:nvSpPr>
        <p:spPr/>
        <p:txBody>
          <a:bodyPr/>
          <a:lstStyle/>
          <a:p>
            <a:r>
              <a:rPr lang="en-US" smtClean="0"/>
              <a:t>Related to end-to-end argument—guidance for developer</a:t>
            </a:r>
          </a:p>
          <a:p>
            <a:endParaRPr lang="en-US" smtClean="0"/>
          </a:p>
          <a:p>
            <a:r>
              <a:rPr lang="en-US" smtClean="0"/>
              <a:t>The paper offers a collection of experience and wisdom aimed at (operating) systems designers</a:t>
            </a:r>
          </a:p>
          <a:p>
            <a:pPr lvl="1"/>
            <a:r>
              <a:rPr lang="en-US" smtClean="0"/>
              <a:t>Suggests that they be viewed as hints, not religion</a:t>
            </a:r>
          </a:p>
          <a:p>
            <a:pPr lvl="1"/>
            <a:r>
              <a:rPr lang="en-US" smtClean="0"/>
              <a:t>Rules of thumb that can guide towards better solutions</a:t>
            </a:r>
            <a:endParaRPr lang="en-US" dirty="0"/>
          </a:p>
        </p:txBody>
      </p:sp>
    </p:spTree>
    <p:extLst>
      <p:ext uri="{BB962C8B-B14F-4D97-AF65-F5344CB8AC3E}">
        <p14:creationId xmlns:p14="http://schemas.microsoft.com/office/powerpoint/2010/main" val="2372164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p:txBody>
          <a:bodyPr/>
          <a:lstStyle/>
          <a:p>
            <a:r>
              <a:rPr lang="en-US"/>
              <a:t>Butler Lampson - Background</a:t>
            </a:r>
          </a:p>
        </p:txBody>
      </p:sp>
      <p:sp>
        <p:nvSpPr>
          <p:cNvPr id="545795" name="Rectangle 3"/>
          <p:cNvSpPr>
            <a:spLocks noGrp="1" noChangeArrowheads="1"/>
          </p:cNvSpPr>
          <p:nvPr>
            <p:ph type="body" idx="1"/>
          </p:nvPr>
        </p:nvSpPr>
        <p:spPr/>
        <p:txBody>
          <a:bodyPr/>
          <a:lstStyle/>
          <a:p>
            <a:r>
              <a:rPr lang="en-US" sz="2400" dirty="0"/>
              <a:t>Founding member of Xerox PARC (1970), DEC (1980s), MSR (current)</a:t>
            </a:r>
          </a:p>
          <a:p>
            <a:r>
              <a:rPr lang="en-US" sz="2400" dirty="0"/>
              <a:t>ACM Turing Award (1992)</a:t>
            </a:r>
          </a:p>
          <a:p>
            <a:endParaRPr lang="en-US" sz="2400" dirty="0"/>
          </a:p>
          <a:p>
            <a:r>
              <a:rPr lang="en-US" sz="2400" dirty="0"/>
              <a:t>Laser printer design</a:t>
            </a:r>
          </a:p>
          <a:p>
            <a:r>
              <a:rPr lang="en-US" sz="2400" dirty="0" smtClean="0"/>
              <a:t>PC (Alto is considered first actual personal computer)</a:t>
            </a:r>
          </a:p>
          <a:p>
            <a:r>
              <a:rPr lang="en-US" sz="2400" dirty="0"/>
              <a:t>Two-phase commit protocols</a:t>
            </a:r>
          </a:p>
          <a:p>
            <a:r>
              <a:rPr lang="en-US" sz="2400" dirty="0"/>
              <a:t>Bravo, the first WYSIWYG text formatting program</a:t>
            </a:r>
          </a:p>
          <a:p>
            <a:r>
              <a:rPr lang="en-US" sz="2400" dirty="0"/>
              <a:t>Ethernet, the first high-speed local area network (LAN)</a:t>
            </a:r>
          </a:p>
        </p:txBody>
      </p:sp>
      <p:pic>
        <p:nvPicPr>
          <p:cNvPr id="6146" name="Picture 2" descr="http://ts1.mm.bing.net/th?id=I4643762292720924&amp;pid=1.7&amp;w=161&amp;h=151&amp;c=7&amp;r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152400"/>
            <a:ext cx="1533525"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5014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p:txBody>
          <a:bodyPr/>
          <a:lstStyle/>
          <a:p>
            <a:r>
              <a:rPr lang="en-US"/>
              <a:t>Some Projects &amp; Collaborators</a:t>
            </a:r>
          </a:p>
        </p:txBody>
      </p:sp>
      <p:sp>
        <p:nvSpPr>
          <p:cNvPr id="546819" name="Rectangle 3"/>
          <p:cNvSpPr>
            <a:spLocks noGrp="1" noChangeArrowheads="1"/>
          </p:cNvSpPr>
          <p:nvPr>
            <p:ph type="body" idx="1"/>
          </p:nvPr>
        </p:nvSpPr>
        <p:spPr/>
        <p:txBody>
          <a:bodyPr/>
          <a:lstStyle/>
          <a:p>
            <a:pPr>
              <a:lnSpc>
                <a:spcPct val="80000"/>
              </a:lnSpc>
            </a:pPr>
            <a:r>
              <a:rPr lang="en-US" sz="2400" dirty="0"/>
              <a:t>Charles Simonyi - Bravo: WYSIWYG </a:t>
            </a:r>
            <a:r>
              <a:rPr lang="en-US" sz="2400" dirty="0" smtClean="0"/>
              <a:t>editor (MS Office)</a:t>
            </a:r>
          </a:p>
          <a:p>
            <a:pPr>
              <a:lnSpc>
                <a:spcPct val="80000"/>
              </a:lnSpc>
            </a:pPr>
            <a:endParaRPr lang="en-US" sz="2400" dirty="0"/>
          </a:p>
          <a:p>
            <a:pPr>
              <a:lnSpc>
                <a:spcPct val="80000"/>
              </a:lnSpc>
            </a:pPr>
            <a:r>
              <a:rPr lang="en-US" sz="2400" dirty="0"/>
              <a:t>Bob </a:t>
            </a:r>
            <a:r>
              <a:rPr lang="en-US" sz="2400" dirty="0" err="1"/>
              <a:t>Sproull</a:t>
            </a:r>
            <a:r>
              <a:rPr lang="en-US" sz="2400" dirty="0"/>
              <a:t> - Alto operating system, Dover: laser printer, </a:t>
            </a:r>
            <a:r>
              <a:rPr lang="en-US" sz="2400" dirty="0" err="1"/>
              <a:t>Interpress</a:t>
            </a:r>
            <a:r>
              <a:rPr lang="en-US" sz="2400" dirty="0"/>
              <a:t>: page description </a:t>
            </a:r>
            <a:r>
              <a:rPr lang="en-US" sz="2400" dirty="0" smtClean="0"/>
              <a:t>language (VP Sun/Oracle)</a:t>
            </a:r>
          </a:p>
          <a:p>
            <a:pPr>
              <a:lnSpc>
                <a:spcPct val="80000"/>
              </a:lnSpc>
            </a:pPr>
            <a:endParaRPr lang="en-US" sz="2400" dirty="0"/>
          </a:p>
          <a:p>
            <a:pPr>
              <a:lnSpc>
                <a:spcPct val="80000"/>
              </a:lnSpc>
            </a:pPr>
            <a:r>
              <a:rPr lang="en-US" sz="2400" dirty="0"/>
              <a:t>Mel </a:t>
            </a:r>
            <a:r>
              <a:rPr lang="en-US" sz="2400" dirty="0" err="1"/>
              <a:t>Pirtle</a:t>
            </a:r>
            <a:r>
              <a:rPr lang="en-US" sz="2400" dirty="0"/>
              <a:t> - 940 project, Berkeley Computer Corp.</a:t>
            </a:r>
          </a:p>
          <a:p>
            <a:pPr>
              <a:lnSpc>
                <a:spcPct val="80000"/>
              </a:lnSpc>
            </a:pPr>
            <a:endParaRPr lang="en-US" sz="2400" dirty="0"/>
          </a:p>
          <a:p>
            <a:pPr>
              <a:lnSpc>
                <a:spcPct val="80000"/>
              </a:lnSpc>
            </a:pPr>
            <a:r>
              <a:rPr lang="en-US" sz="2400" dirty="0"/>
              <a:t>Peter Deutsch - 940 operating system, QSPL: system programming </a:t>
            </a:r>
            <a:r>
              <a:rPr lang="en-US" sz="2400" dirty="0" smtClean="0"/>
              <a:t>language (founder of </a:t>
            </a:r>
            <a:r>
              <a:rPr lang="en-US" sz="2400" dirty="0" err="1" smtClean="0"/>
              <a:t>Ghostscript</a:t>
            </a:r>
            <a:r>
              <a:rPr lang="en-US" sz="2400" dirty="0" smtClean="0"/>
              <a:t>)</a:t>
            </a:r>
          </a:p>
          <a:p>
            <a:pPr>
              <a:lnSpc>
                <a:spcPct val="80000"/>
              </a:lnSpc>
            </a:pPr>
            <a:endParaRPr lang="en-US" sz="2400" dirty="0"/>
          </a:p>
          <a:p>
            <a:pPr>
              <a:lnSpc>
                <a:spcPct val="80000"/>
              </a:lnSpc>
            </a:pPr>
            <a:r>
              <a:rPr lang="en-US" sz="2400" dirty="0"/>
              <a:t>Chuck </a:t>
            </a:r>
            <a:r>
              <a:rPr lang="en-US" sz="2400" dirty="0" err="1"/>
              <a:t>Geschke</a:t>
            </a:r>
            <a:r>
              <a:rPr lang="en-US" sz="2400" dirty="0"/>
              <a:t>, Jim Mitchell, Ed </a:t>
            </a:r>
            <a:r>
              <a:rPr lang="en-US" sz="2400" dirty="0" err="1"/>
              <a:t>Satterthwaite</a:t>
            </a:r>
            <a:r>
              <a:rPr lang="en-US" sz="2400" dirty="0"/>
              <a:t> - Mesa: system programming language</a:t>
            </a:r>
          </a:p>
        </p:txBody>
      </p:sp>
    </p:spTree>
    <p:extLst>
      <p:ext uri="{BB962C8B-B14F-4D97-AF65-F5344CB8AC3E}">
        <p14:creationId xmlns:p14="http://schemas.microsoft.com/office/powerpoint/2010/main" val="1461721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Candidate goals</a:t>
            </a:r>
            <a:endParaRPr lang="en-US"/>
          </a:p>
        </p:txBody>
      </p:sp>
      <p:sp>
        <p:nvSpPr>
          <p:cNvPr id="3" name="Content Placeholder 2"/>
          <p:cNvSpPr>
            <a:spLocks noGrp="1"/>
          </p:cNvSpPr>
          <p:nvPr>
            <p:ph sz="quarter" idx="1"/>
          </p:nvPr>
        </p:nvSpPr>
        <p:spPr/>
        <p:txBody>
          <a:bodyPr>
            <a:normAutofit lnSpcReduction="10000"/>
          </a:bodyPr>
          <a:lstStyle/>
          <a:p>
            <a:r>
              <a:rPr lang="en-US" smtClean="0"/>
              <a:t>All systems should strive for the best possible performance given what they are trying to do</a:t>
            </a:r>
          </a:p>
          <a:p>
            <a:pPr lvl="1"/>
            <a:r>
              <a:rPr lang="en-US" smtClean="0"/>
              <a:t>But of course the aspects of performance one measures will depend on the use case(s) envisioned</a:t>
            </a:r>
          </a:p>
          <a:p>
            <a:pPr lvl="1"/>
            <a:r>
              <a:rPr lang="en-US" smtClean="0"/>
              <a:t>Aiming for performance in a way that ignores use cases can yield a misleading conclusion</a:t>
            </a:r>
          </a:p>
          <a:p>
            <a:pPr lvl="1"/>
            <a:endParaRPr lang="en-US"/>
          </a:p>
          <a:p>
            <a:r>
              <a:rPr lang="en-US" smtClean="0"/>
              <a:t>A system should be an “elegant” expression of the desired solutions and mechanisms</a:t>
            </a:r>
          </a:p>
          <a:p>
            <a:pPr lvl="1"/>
            <a:r>
              <a:rPr lang="en-US" smtClean="0"/>
              <a:t>Puzzle: What metrics capture the notion of elegance?</a:t>
            </a:r>
            <a:endParaRPr lang="en-US"/>
          </a:p>
        </p:txBody>
      </p:sp>
    </p:spTree>
    <p:extLst>
      <p:ext uri="{BB962C8B-B14F-4D97-AF65-F5344CB8AC3E}">
        <p14:creationId xmlns:p14="http://schemas.microsoft.com/office/powerpoint/2010/main" val="3172811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r>
              <a:rPr lang="en-US" sz="3800" dirty="0"/>
              <a:t>Some Projects &amp; Collaborators (cont.)</a:t>
            </a:r>
          </a:p>
        </p:txBody>
      </p:sp>
      <p:sp>
        <p:nvSpPr>
          <p:cNvPr id="547843" name="Rectangle 3"/>
          <p:cNvSpPr>
            <a:spLocks noGrp="1" noChangeArrowheads="1"/>
          </p:cNvSpPr>
          <p:nvPr>
            <p:ph type="body" idx="1"/>
          </p:nvPr>
        </p:nvSpPr>
        <p:spPr/>
        <p:txBody>
          <a:bodyPr/>
          <a:lstStyle/>
          <a:p>
            <a:r>
              <a:rPr lang="en-US" sz="2400" dirty="0"/>
              <a:t>Roy Levin	- Wildflower: Star workstation prototype, </a:t>
            </a:r>
            <a:r>
              <a:rPr lang="en-US" sz="2400" dirty="0" err="1"/>
              <a:t>Vesta</a:t>
            </a:r>
            <a:r>
              <a:rPr lang="en-US" sz="2400" dirty="0"/>
              <a:t>: software configuration</a:t>
            </a:r>
          </a:p>
          <a:p>
            <a:endParaRPr lang="en-US" sz="2400" dirty="0"/>
          </a:p>
          <a:p>
            <a:r>
              <a:rPr lang="en-US" sz="2400" dirty="0"/>
              <a:t>Andrew </a:t>
            </a:r>
            <a:r>
              <a:rPr lang="en-US" sz="2400" dirty="0" err="1"/>
              <a:t>Birrell</a:t>
            </a:r>
            <a:r>
              <a:rPr lang="en-US" sz="2400" dirty="0"/>
              <a:t>, Roger Needham, Mike Schroeder -  Global name service and authentication</a:t>
            </a:r>
          </a:p>
          <a:p>
            <a:endParaRPr lang="en-US" sz="2400" dirty="0"/>
          </a:p>
          <a:p>
            <a:r>
              <a:rPr lang="en-US" sz="2400" dirty="0"/>
              <a:t>Eric Schmidt - System models: software </a:t>
            </a:r>
            <a:r>
              <a:rPr lang="en-US" sz="2400" dirty="0" smtClean="0"/>
              <a:t>configuration</a:t>
            </a:r>
          </a:p>
          <a:p>
            <a:pPr>
              <a:buNone/>
            </a:pPr>
            <a:r>
              <a:rPr lang="en-US" sz="2400" dirty="0" smtClean="0"/>
              <a:t>	(CEO/Chairman of Google)</a:t>
            </a:r>
          </a:p>
          <a:p>
            <a:endParaRPr lang="en-US" sz="2400" dirty="0"/>
          </a:p>
          <a:p>
            <a:r>
              <a:rPr lang="en-US" sz="2400" dirty="0"/>
              <a:t>Rod </a:t>
            </a:r>
            <a:r>
              <a:rPr lang="en-US" sz="2400" dirty="0" err="1"/>
              <a:t>Burstall</a:t>
            </a:r>
            <a:r>
              <a:rPr lang="en-US" sz="2400" dirty="0"/>
              <a:t> - Pebble: polymorphic typed language</a:t>
            </a:r>
          </a:p>
        </p:txBody>
      </p:sp>
    </p:spTree>
    <p:extLst>
      <p:ext uri="{BB962C8B-B14F-4D97-AF65-F5344CB8AC3E}">
        <p14:creationId xmlns:p14="http://schemas.microsoft.com/office/powerpoint/2010/main" val="20255456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Hints for Computer System Design - Butler Lampson</a:t>
            </a:r>
          </a:p>
        </p:txBody>
      </p:sp>
      <p:pic>
        <p:nvPicPr>
          <p:cNvPr id="548871" name="Picture 7"/>
          <p:cNvPicPr>
            <a:picLocks noGrp="1" noChangeAspect="1" noChangeArrowheads="1"/>
          </p:cNvPicPr>
          <p:nvPr>
            <p:ph sz="quarter" idx="1"/>
          </p:nvPr>
        </p:nvPicPr>
        <p:blipFill>
          <a:blip r:embed="rId2"/>
          <a:stretch>
            <a:fillRect/>
          </a:stretch>
        </p:blipFill>
        <p:spPr>
          <a:xfrm>
            <a:off x="906864" y="1600200"/>
            <a:ext cx="7565222" cy="4495800"/>
          </a:xfrm>
          <a:noFill/>
          <a:ln/>
        </p:spPr>
      </p:pic>
    </p:spTree>
    <p:extLst>
      <p:ext uri="{BB962C8B-B14F-4D97-AF65-F5344CB8AC3E}">
        <p14:creationId xmlns:p14="http://schemas.microsoft.com/office/powerpoint/2010/main" val="39117448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p:txBody>
          <a:bodyPr/>
          <a:lstStyle/>
          <a:p>
            <a:r>
              <a:rPr lang="en-US"/>
              <a:t>Functionality</a:t>
            </a:r>
          </a:p>
        </p:txBody>
      </p:sp>
      <p:sp>
        <p:nvSpPr>
          <p:cNvPr id="551939" name="Rectangle 3"/>
          <p:cNvSpPr>
            <a:spLocks noGrp="1" noChangeArrowheads="1"/>
          </p:cNvSpPr>
          <p:nvPr>
            <p:ph type="body" idx="1"/>
          </p:nvPr>
        </p:nvSpPr>
        <p:spPr/>
        <p:txBody>
          <a:bodyPr/>
          <a:lstStyle/>
          <a:p>
            <a:r>
              <a:rPr lang="en-US"/>
              <a:t>Interface – Contract</a:t>
            </a:r>
          </a:p>
          <a:p>
            <a:pPr lvl="1"/>
            <a:r>
              <a:rPr lang="en-US"/>
              <a:t>separates implementation from client using abstraction</a:t>
            </a:r>
          </a:p>
          <a:p>
            <a:pPr lvl="1"/>
            <a:r>
              <a:rPr lang="en-US"/>
              <a:t>Eg: File (open, read, write, close)</a:t>
            </a:r>
          </a:p>
          <a:p>
            <a:r>
              <a:rPr lang="en-US"/>
              <a:t>Desirable properties</a:t>
            </a:r>
          </a:p>
          <a:p>
            <a:pPr lvl="1"/>
            <a:r>
              <a:rPr lang="en-US"/>
              <a:t>Simple</a:t>
            </a:r>
          </a:p>
          <a:p>
            <a:pPr lvl="1"/>
            <a:r>
              <a:rPr lang="en-US"/>
              <a:t>Complete</a:t>
            </a:r>
          </a:p>
          <a:p>
            <a:pPr lvl="1"/>
            <a:r>
              <a:rPr lang="en-US"/>
              <a:t>Admit small and fast impl.</a:t>
            </a:r>
          </a:p>
          <a:p>
            <a:endParaRPr lang="en-US"/>
          </a:p>
        </p:txBody>
      </p:sp>
    </p:spTree>
    <p:extLst>
      <p:ext uri="{BB962C8B-B14F-4D97-AF65-F5344CB8AC3E}">
        <p14:creationId xmlns:p14="http://schemas.microsoft.com/office/powerpoint/2010/main" val="406782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2"/>
          <p:cNvSpPr>
            <a:spLocks noGrp="1" noChangeArrowheads="1"/>
          </p:cNvSpPr>
          <p:nvPr>
            <p:ph type="title"/>
          </p:nvPr>
        </p:nvSpPr>
        <p:spPr/>
        <p:txBody>
          <a:bodyPr/>
          <a:lstStyle/>
          <a:p>
            <a:r>
              <a:rPr lang="en-US"/>
              <a:t>Simplicity</a:t>
            </a:r>
          </a:p>
        </p:txBody>
      </p:sp>
      <p:sp>
        <p:nvSpPr>
          <p:cNvPr id="552963" name="Rectangle 3"/>
          <p:cNvSpPr>
            <a:spLocks noGrp="1" noChangeArrowheads="1"/>
          </p:cNvSpPr>
          <p:nvPr>
            <p:ph type="body" idx="1"/>
          </p:nvPr>
        </p:nvSpPr>
        <p:spPr/>
        <p:txBody>
          <a:bodyPr/>
          <a:lstStyle/>
          <a:p>
            <a:r>
              <a:rPr lang="en-US"/>
              <a:t>Interfaces</a:t>
            </a:r>
          </a:p>
          <a:p>
            <a:pPr lvl="1"/>
            <a:r>
              <a:rPr lang="en-US"/>
              <a:t>Avoid generalizations</a:t>
            </a:r>
          </a:p>
          <a:p>
            <a:pPr lvl="2"/>
            <a:r>
              <a:rPr lang="en-US"/>
              <a:t>too much = large, slow and complicated impl.</a:t>
            </a:r>
          </a:p>
          <a:p>
            <a:pPr lvl="2"/>
            <a:r>
              <a:rPr lang="en-US"/>
              <a:t>Can penalize normal operations</a:t>
            </a:r>
          </a:p>
          <a:p>
            <a:pPr lvl="3"/>
            <a:r>
              <a:rPr lang="en-US"/>
              <a:t>PL/1 generic operations across data types</a:t>
            </a:r>
          </a:p>
          <a:p>
            <a:pPr lvl="1"/>
            <a:r>
              <a:rPr lang="en-US"/>
              <a:t>Should have predictable (reasonable) cost.</a:t>
            </a:r>
          </a:p>
          <a:p>
            <a:pPr lvl="2"/>
            <a:r>
              <a:rPr lang="pt-BR"/>
              <a:t>eg: FindIthField [O(n)], FindNamedfield [O(n^2)]</a:t>
            </a:r>
            <a:endParaRPr lang="en-US"/>
          </a:p>
          <a:p>
            <a:pPr lvl="1"/>
            <a:r>
              <a:rPr lang="en-US"/>
              <a:t>Avoid features needed by only a few clients</a:t>
            </a:r>
          </a:p>
          <a:p>
            <a:pPr lvl="1"/>
            <a:endParaRPr lang="en-US"/>
          </a:p>
          <a:p>
            <a:endParaRPr lang="en-US"/>
          </a:p>
        </p:txBody>
      </p:sp>
    </p:spTree>
    <p:extLst>
      <p:ext uri="{BB962C8B-B14F-4D97-AF65-F5344CB8AC3E}">
        <p14:creationId xmlns:p14="http://schemas.microsoft.com/office/powerpoint/2010/main" val="18933891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9" name="Rectangle 5"/>
          <p:cNvSpPr>
            <a:spLocks noGrp="1" noChangeArrowheads="1"/>
          </p:cNvSpPr>
          <p:nvPr>
            <p:ph type="title"/>
          </p:nvPr>
        </p:nvSpPr>
        <p:spPr/>
        <p:txBody>
          <a:bodyPr/>
          <a:lstStyle/>
          <a:p>
            <a:r>
              <a:rPr lang="en-US"/>
              <a:t>Functionality Vs Assurance</a:t>
            </a:r>
          </a:p>
        </p:txBody>
      </p:sp>
      <p:graphicFrame>
        <p:nvGraphicFramePr>
          <p:cNvPr id="553988" name="Object 4"/>
          <p:cNvGraphicFramePr>
            <a:graphicFrameLocks noGrp="1" noChangeAspect="1"/>
          </p:cNvGraphicFramePr>
          <p:nvPr>
            <p:ph idx="1"/>
          </p:nvPr>
        </p:nvGraphicFramePr>
        <p:xfrm>
          <a:off x="3609975" y="2060575"/>
          <a:ext cx="2381250" cy="2381250"/>
        </p:xfrm>
        <a:graphic>
          <a:graphicData uri="http://schemas.openxmlformats.org/presentationml/2006/ole">
            <mc:AlternateContent xmlns:mc="http://schemas.openxmlformats.org/markup-compatibility/2006">
              <mc:Choice xmlns:v="urn:schemas-microsoft-com:vml" Requires="v">
                <p:oleObj spid="_x0000_s1029" name="Photo Editor Photo" r:id="rId3" imgW="2381582" imgH="2381582" progId="">
                  <p:embed/>
                </p:oleObj>
              </mc:Choice>
              <mc:Fallback>
                <p:oleObj name="Photo Editor Photo" r:id="rId3" imgW="2381582" imgH="2381582"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9975" y="2060575"/>
                        <a:ext cx="238125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53992" name="Rectangle 8"/>
          <p:cNvSpPr>
            <a:spLocks noChangeArrowheads="1"/>
          </p:cNvSpPr>
          <p:nvPr/>
        </p:nvSpPr>
        <p:spPr bwMode="auto">
          <a:xfrm>
            <a:off x="900113" y="5013325"/>
            <a:ext cx="7772400" cy="10795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folHlink"/>
              </a:buClr>
              <a:buSzPct val="90000"/>
              <a:buFont typeface="Wingdings" charset="2"/>
              <a:buChar char="n"/>
            </a:pPr>
            <a:r>
              <a:rPr lang="en-US" sz="2800"/>
              <a:t>As a system performs more (complex interface) assurance decreases.</a:t>
            </a:r>
          </a:p>
        </p:txBody>
      </p:sp>
    </p:spTree>
    <p:extLst>
      <p:ext uri="{BB962C8B-B14F-4D97-AF65-F5344CB8AC3E}">
        <p14:creationId xmlns:p14="http://schemas.microsoft.com/office/powerpoint/2010/main" val="29449349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lstStyle/>
          <a:p>
            <a:r>
              <a:rPr lang="en-US"/>
              <a:t>Example</a:t>
            </a:r>
          </a:p>
        </p:txBody>
      </p:sp>
      <p:sp>
        <p:nvSpPr>
          <p:cNvPr id="556035" name="Rectangle 3"/>
          <p:cNvSpPr>
            <a:spLocks noGrp="1" noChangeArrowheads="1"/>
          </p:cNvSpPr>
          <p:nvPr>
            <p:ph type="body" idx="1"/>
          </p:nvPr>
        </p:nvSpPr>
        <p:spPr/>
        <p:txBody>
          <a:bodyPr/>
          <a:lstStyle/>
          <a:p>
            <a:pPr>
              <a:lnSpc>
                <a:spcPct val="80000"/>
              </a:lnSpc>
            </a:pPr>
            <a:r>
              <a:rPr lang="en-US" sz="2400" dirty="0" err="1"/>
              <a:t>Tenex</a:t>
            </a:r>
            <a:r>
              <a:rPr lang="en-US" sz="2400" dirty="0"/>
              <a:t> System</a:t>
            </a:r>
          </a:p>
          <a:p>
            <a:pPr lvl="1">
              <a:lnSpc>
                <a:spcPct val="80000"/>
              </a:lnSpc>
            </a:pPr>
            <a:r>
              <a:rPr lang="en-US" sz="2200" dirty="0"/>
              <a:t>reference to an unassigned page -&gt; trap to user program</a:t>
            </a:r>
          </a:p>
          <a:p>
            <a:pPr lvl="1">
              <a:lnSpc>
                <a:spcPct val="80000"/>
              </a:lnSpc>
            </a:pPr>
            <a:r>
              <a:rPr lang="en-US" sz="2200" i="1" dirty="0"/>
              <a:t>arguments to sys calls passed by reference</a:t>
            </a:r>
          </a:p>
          <a:p>
            <a:pPr lvl="1">
              <a:lnSpc>
                <a:spcPct val="80000"/>
              </a:lnSpc>
            </a:pPr>
            <a:r>
              <a:rPr lang="en-US" sz="2200" dirty="0" err="1"/>
              <a:t>CONNECT(string</a:t>
            </a:r>
            <a:r>
              <a:rPr lang="en-US" sz="2200" dirty="0"/>
              <a:t> </a:t>
            </a:r>
            <a:r>
              <a:rPr lang="en-US" sz="2200" dirty="0" err="1"/>
              <a:t>passwd</a:t>
            </a:r>
            <a:r>
              <a:rPr lang="en-US" sz="2200" dirty="0"/>
              <a:t>) -&gt; if </a:t>
            </a:r>
            <a:r>
              <a:rPr lang="en-US" sz="2200" dirty="0" err="1"/>
              <a:t>passwd</a:t>
            </a:r>
            <a:r>
              <a:rPr lang="en-US" sz="2200" dirty="0"/>
              <a:t> wrong, fails after a 3 second delay</a:t>
            </a:r>
          </a:p>
          <a:p>
            <a:pPr lvl="1">
              <a:lnSpc>
                <a:spcPct val="80000"/>
              </a:lnSpc>
            </a:pPr>
            <a:endParaRPr lang="en-US" sz="2200" dirty="0"/>
          </a:p>
          <a:p>
            <a:pPr lvl="1">
              <a:lnSpc>
                <a:spcPct val="80000"/>
              </a:lnSpc>
            </a:pPr>
            <a:r>
              <a:rPr lang="en-US" sz="2200" dirty="0"/>
              <a:t>CONNECT </a:t>
            </a:r>
          </a:p>
          <a:p>
            <a:pPr lvl="2">
              <a:lnSpc>
                <a:spcPct val="80000"/>
              </a:lnSpc>
              <a:buFont typeface="Wingdings" charset="2"/>
              <a:buNone/>
            </a:pPr>
            <a:r>
              <a:rPr lang="en-US" sz="2100" dirty="0"/>
              <a:t>for </a:t>
            </a:r>
            <a:r>
              <a:rPr lang="en-US" sz="2100" dirty="0" err="1"/>
              <a:t>i</a:t>
            </a:r>
            <a:r>
              <a:rPr lang="en-US" sz="2100" dirty="0"/>
              <a:t> := 0 to </a:t>
            </a:r>
            <a:r>
              <a:rPr lang="en-US" sz="2100" dirty="0" err="1"/>
              <a:t>Length(directoryPassword</a:t>
            </a:r>
            <a:r>
              <a:rPr lang="en-US" sz="2100" dirty="0"/>
              <a:t>) do</a:t>
            </a:r>
          </a:p>
          <a:p>
            <a:pPr lvl="2">
              <a:lnSpc>
                <a:spcPct val="80000"/>
              </a:lnSpc>
              <a:buFont typeface="Wingdings" charset="2"/>
              <a:buNone/>
            </a:pPr>
            <a:r>
              <a:rPr lang="en-US" sz="2100" dirty="0"/>
              <a:t>	if </a:t>
            </a:r>
            <a:r>
              <a:rPr lang="en-US" sz="2100" dirty="0" err="1"/>
              <a:t>directoryPassword[i</a:t>
            </a:r>
            <a:r>
              <a:rPr lang="en-US" sz="2100" dirty="0"/>
              <a:t>] != </a:t>
            </a:r>
            <a:r>
              <a:rPr lang="en-US" sz="2100" dirty="0" err="1"/>
              <a:t>passwordArgument[i</a:t>
            </a:r>
            <a:r>
              <a:rPr lang="en-US" sz="2100" dirty="0"/>
              <a:t>] then</a:t>
            </a:r>
          </a:p>
          <a:p>
            <a:pPr lvl="2">
              <a:lnSpc>
                <a:spcPct val="80000"/>
              </a:lnSpc>
              <a:buFont typeface="Wingdings" charset="2"/>
              <a:buNone/>
            </a:pPr>
            <a:r>
              <a:rPr lang="en-US" sz="2100" dirty="0"/>
              <a:t>		Wait three seconds; return </a:t>
            </a:r>
            <a:r>
              <a:rPr lang="en-US" sz="2100" dirty="0" err="1"/>
              <a:t>BadPassword</a:t>
            </a:r>
            <a:endParaRPr lang="en-US" sz="2100" dirty="0"/>
          </a:p>
          <a:p>
            <a:pPr lvl="2">
              <a:lnSpc>
                <a:spcPct val="80000"/>
              </a:lnSpc>
              <a:buFont typeface="Wingdings" charset="2"/>
              <a:buNone/>
            </a:pPr>
            <a:r>
              <a:rPr lang="en-US" sz="2100" dirty="0"/>
              <a:t>	end if</a:t>
            </a:r>
          </a:p>
          <a:p>
            <a:pPr lvl="2">
              <a:lnSpc>
                <a:spcPct val="80000"/>
              </a:lnSpc>
              <a:buFont typeface="Wingdings" charset="2"/>
              <a:buNone/>
            </a:pPr>
            <a:r>
              <a:rPr lang="en-US" sz="2100" dirty="0"/>
              <a:t>end loop;</a:t>
            </a:r>
          </a:p>
          <a:p>
            <a:pPr lvl="2">
              <a:lnSpc>
                <a:spcPct val="80000"/>
              </a:lnSpc>
              <a:buFont typeface="Wingdings" charset="2"/>
              <a:buNone/>
            </a:pPr>
            <a:r>
              <a:rPr lang="en-US" sz="2100" dirty="0"/>
              <a:t>connect to directory; return Success</a:t>
            </a:r>
          </a:p>
          <a:p>
            <a:pPr lvl="1">
              <a:lnSpc>
                <a:spcPct val="80000"/>
              </a:lnSpc>
            </a:pPr>
            <a:endParaRPr lang="en-US" sz="2200" dirty="0"/>
          </a:p>
        </p:txBody>
      </p:sp>
    </p:spTree>
    <p:extLst>
      <p:ext uri="{BB962C8B-B14F-4D97-AF65-F5344CB8AC3E}">
        <p14:creationId xmlns:p14="http://schemas.microsoft.com/office/powerpoint/2010/main" val="41363277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lstStyle/>
          <a:p>
            <a:r>
              <a:rPr lang="en-US" sz="3800"/>
              <a:t>Breaking CONNECT(string passwd)</a:t>
            </a:r>
          </a:p>
        </p:txBody>
      </p:sp>
      <p:sp>
        <p:nvSpPr>
          <p:cNvPr id="557060" name="Rectangle 4"/>
          <p:cNvSpPr>
            <a:spLocks noChangeArrowheads="1"/>
          </p:cNvSpPr>
          <p:nvPr/>
        </p:nvSpPr>
        <p:spPr bwMode="auto">
          <a:xfrm>
            <a:off x="1979613" y="2276475"/>
            <a:ext cx="2519362" cy="273685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557061" name="Rectangle 5"/>
          <p:cNvSpPr>
            <a:spLocks noChangeArrowheads="1"/>
          </p:cNvSpPr>
          <p:nvPr/>
        </p:nvSpPr>
        <p:spPr bwMode="auto">
          <a:xfrm>
            <a:off x="4498975" y="2276475"/>
            <a:ext cx="2519363" cy="273685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endParaRPr lang="en-US"/>
          </a:p>
        </p:txBody>
      </p:sp>
      <p:sp>
        <p:nvSpPr>
          <p:cNvPr id="557062" name="Text Box 6"/>
          <p:cNvSpPr txBox="1">
            <a:spLocks noChangeArrowheads="1"/>
          </p:cNvSpPr>
          <p:nvPr/>
        </p:nvSpPr>
        <p:spPr bwMode="auto">
          <a:xfrm>
            <a:off x="4787900" y="2708275"/>
            <a:ext cx="1655763"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Unassigned Page</a:t>
            </a:r>
          </a:p>
        </p:txBody>
      </p:sp>
      <p:sp>
        <p:nvSpPr>
          <p:cNvPr id="557064" name="Text Box 8"/>
          <p:cNvSpPr txBox="1">
            <a:spLocks noChangeArrowheads="1"/>
          </p:cNvSpPr>
          <p:nvPr/>
        </p:nvSpPr>
        <p:spPr bwMode="auto">
          <a:xfrm>
            <a:off x="2195513" y="2716213"/>
            <a:ext cx="1655762"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Assigned Page</a:t>
            </a:r>
          </a:p>
        </p:txBody>
      </p:sp>
      <p:sp>
        <p:nvSpPr>
          <p:cNvPr id="557065" name="Rectangle 9"/>
          <p:cNvSpPr>
            <a:spLocks noChangeArrowheads="1"/>
          </p:cNvSpPr>
          <p:nvPr/>
        </p:nvSpPr>
        <p:spPr bwMode="auto">
          <a:xfrm>
            <a:off x="4017963" y="4530725"/>
            <a:ext cx="482600" cy="482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A</a:t>
            </a:r>
          </a:p>
        </p:txBody>
      </p:sp>
      <p:sp>
        <p:nvSpPr>
          <p:cNvPr id="557069" name="AutoShape 13"/>
          <p:cNvSpPr>
            <a:spLocks noChangeArrowheads="1"/>
          </p:cNvSpPr>
          <p:nvPr/>
        </p:nvSpPr>
        <p:spPr bwMode="auto">
          <a:xfrm>
            <a:off x="4014788" y="5013325"/>
            <a:ext cx="485775" cy="503238"/>
          </a:xfrm>
          <a:prstGeom prst="downArrow">
            <a:avLst>
              <a:gd name="adj1" fmla="val 50000"/>
              <a:gd name="adj2" fmla="val 25899"/>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557070" name="Rectangle 14"/>
          <p:cNvSpPr>
            <a:spLocks noChangeArrowheads="1"/>
          </p:cNvSpPr>
          <p:nvPr/>
        </p:nvSpPr>
        <p:spPr bwMode="auto">
          <a:xfrm>
            <a:off x="3419475" y="5516563"/>
            <a:ext cx="1657350" cy="431800"/>
          </a:xfrm>
          <a:prstGeom prst="rect">
            <a:avLst/>
          </a:prstGeom>
          <a:solidFill>
            <a:schemeClr val="accent2"/>
          </a:solidFill>
          <a:ln w="9525">
            <a:solidFill>
              <a:schemeClr val="tx1"/>
            </a:solidFill>
            <a:miter lim="800000"/>
            <a:headEnd/>
            <a:tailEnd/>
          </a:ln>
          <a:effectLst/>
        </p:spPr>
        <p:txBody>
          <a:bodyPr wrap="none" anchor="ctr">
            <a:prstTxWarp prst="textNoShape">
              <a:avLst/>
            </a:prstTxWarp>
          </a:bodyPr>
          <a:lstStyle/>
          <a:p>
            <a:pPr algn="ctr"/>
            <a:r>
              <a:rPr lang="en-US"/>
              <a:t>Bad Passwd</a:t>
            </a:r>
          </a:p>
        </p:txBody>
      </p:sp>
      <p:sp>
        <p:nvSpPr>
          <p:cNvPr id="557072" name="Rectangle 16"/>
          <p:cNvSpPr>
            <a:spLocks noChangeArrowheads="1"/>
          </p:cNvSpPr>
          <p:nvPr/>
        </p:nvSpPr>
        <p:spPr bwMode="auto">
          <a:xfrm>
            <a:off x="4017963" y="4530725"/>
            <a:ext cx="482600" cy="482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B</a:t>
            </a:r>
          </a:p>
        </p:txBody>
      </p:sp>
      <p:sp>
        <p:nvSpPr>
          <p:cNvPr id="557074" name="Rectangle 18"/>
          <p:cNvSpPr>
            <a:spLocks noChangeArrowheads="1"/>
          </p:cNvSpPr>
          <p:nvPr/>
        </p:nvSpPr>
        <p:spPr bwMode="auto">
          <a:xfrm>
            <a:off x="4140200" y="5516563"/>
            <a:ext cx="1657350" cy="431800"/>
          </a:xfrm>
          <a:prstGeom prst="rect">
            <a:avLst/>
          </a:prstGeom>
          <a:solidFill>
            <a:schemeClr val="accent2"/>
          </a:solidFill>
          <a:ln w="9525">
            <a:solidFill>
              <a:schemeClr val="tx1"/>
            </a:solidFill>
            <a:miter lim="800000"/>
            <a:headEnd/>
            <a:tailEnd/>
          </a:ln>
          <a:effectLst/>
        </p:spPr>
        <p:txBody>
          <a:bodyPr wrap="none" anchor="ctr">
            <a:prstTxWarp prst="textNoShape">
              <a:avLst/>
            </a:prstTxWarp>
          </a:bodyPr>
          <a:lstStyle/>
          <a:p>
            <a:pPr algn="ctr"/>
            <a:r>
              <a:rPr lang="en-US"/>
              <a:t>Invalid page</a:t>
            </a:r>
          </a:p>
        </p:txBody>
      </p:sp>
    </p:spTree>
    <p:extLst>
      <p:ext uri="{BB962C8B-B14F-4D97-AF65-F5344CB8AC3E}">
        <p14:creationId xmlns:p14="http://schemas.microsoft.com/office/powerpoint/2010/main" val="311903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7065"/>
                                        </p:tgtEl>
                                        <p:attrNameLst>
                                          <p:attrName>style.visibility</p:attrName>
                                        </p:attrNameLst>
                                      </p:cBhvr>
                                      <p:to>
                                        <p:strVal val="visible"/>
                                      </p:to>
                                    </p:set>
                                    <p:anim calcmode="lin" valueType="num">
                                      <p:cBhvr additive="base">
                                        <p:cTn id="7" dur="500" fill="hold"/>
                                        <p:tgtEl>
                                          <p:spTgt spid="557065"/>
                                        </p:tgtEl>
                                        <p:attrNameLst>
                                          <p:attrName>ppt_x</p:attrName>
                                        </p:attrNameLst>
                                      </p:cBhvr>
                                      <p:tavLst>
                                        <p:tav tm="0">
                                          <p:val>
                                            <p:strVal val="#ppt_x"/>
                                          </p:val>
                                        </p:tav>
                                        <p:tav tm="100000">
                                          <p:val>
                                            <p:strVal val="#ppt_x"/>
                                          </p:val>
                                        </p:tav>
                                      </p:tavLst>
                                    </p:anim>
                                    <p:anim calcmode="lin" valueType="num">
                                      <p:cBhvr additive="base">
                                        <p:cTn id="8" dur="500" fill="hold"/>
                                        <p:tgtEl>
                                          <p:spTgt spid="5570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57069"/>
                                        </p:tgtEl>
                                        <p:attrNameLst>
                                          <p:attrName>style.visibility</p:attrName>
                                        </p:attrNameLst>
                                      </p:cBhvr>
                                      <p:to>
                                        <p:strVal val="visible"/>
                                      </p:to>
                                    </p:set>
                                    <p:anim calcmode="lin" valueType="num">
                                      <p:cBhvr additive="base">
                                        <p:cTn id="13" dur="500" fill="hold"/>
                                        <p:tgtEl>
                                          <p:spTgt spid="557069"/>
                                        </p:tgtEl>
                                        <p:attrNameLst>
                                          <p:attrName>ppt_x</p:attrName>
                                        </p:attrNameLst>
                                      </p:cBhvr>
                                      <p:tavLst>
                                        <p:tav tm="0">
                                          <p:val>
                                            <p:strVal val="#ppt_x"/>
                                          </p:val>
                                        </p:tav>
                                        <p:tav tm="100000">
                                          <p:val>
                                            <p:strVal val="#ppt_x"/>
                                          </p:val>
                                        </p:tav>
                                      </p:tavLst>
                                    </p:anim>
                                    <p:anim calcmode="lin" valueType="num">
                                      <p:cBhvr additive="base">
                                        <p:cTn id="14" dur="500" fill="hold"/>
                                        <p:tgtEl>
                                          <p:spTgt spid="55706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57070"/>
                                        </p:tgtEl>
                                        <p:attrNameLst>
                                          <p:attrName>style.visibility</p:attrName>
                                        </p:attrNameLst>
                                      </p:cBhvr>
                                      <p:to>
                                        <p:strVal val="visible"/>
                                      </p:to>
                                    </p:set>
                                    <p:anim calcmode="lin" valueType="num">
                                      <p:cBhvr additive="base">
                                        <p:cTn id="17" dur="500" fill="hold"/>
                                        <p:tgtEl>
                                          <p:spTgt spid="557070"/>
                                        </p:tgtEl>
                                        <p:attrNameLst>
                                          <p:attrName>ppt_x</p:attrName>
                                        </p:attrNameLst>
                                      </p:cBhvr>
                                      <p:tavLst>
                                        <p:tav tm="0">
                                          <p:val>
                                            <p:strVal val="#ppt_x"/>
                                          </p:val>
                                        </p:tav>
                                        <p:tav tm="100000">
                                          <p:val>
                                            <p:strVal val="#ppt_x"/>
                                          </p:val>
                                        </p:tav>
                                      </p:tavLst>
                                    </p:anim>
                                    <p:anim calcmode="lin" valueType="num">
                                      <p:cBhvr additive="base">
                                        <p:cTn id="18" dur="500" fill="hold"/>
                                        <p:tgtEl>
                                          <p:spTgt spid="55707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557069"/>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557070"/>
                                        </p:tgtEl>
                                        <p:attrNameLst>
                                          <p:attrName>style.visibility</p:attrName>
                                        </p:attrNameLst>
                                      </p:cBhvr>
                                      <p:to>
                                        <p:strVal val="hidden"/>
                                      </p:to>
                                    </p:set>
                                  </p:childTnLst>
                                </p:cTn>
                              </p:par>
                              <p:par>
                                <p:cTn id="25" presetID="2" presetClass="entr" presetSubtype="4" fill="hold" nodeType="withEffect">
                                  <p:stCondLst>
                                    <p:cond delay="0"/>
                                  </p:stCondLst>
                                  <p:childTnLst>
                                    <p:set>
                                      <p:cBhvr>
                                        <p:cTn id="26" dur="1" fill="hold">
                                          <p:stCondLst>
                                            <p:cond delay="0"/>
                                          </p:stCondLst>
                                        </p:cTn>
                                        <p:tgtEl>
                                          <p:spTgt spid="557072"/>
                                        </p:tgtEl>
                                        <p:attrNameLst>
                                          <p:attrName>style.visibility</p:attrName>
                                        </p:attrNameLst>
                                      </p:cBhvr>
                                      <p:to>
                                        <p:strVal val="visible"/>
                                      </p:to>
                                    </p:set>
                                    <p:anim calcmode="lin" valueType="num">
                                      <p:cBhvr additive="base">
                                        <p:cTn id="27" dur="500" fill="hold"/>
                                        <p:tgtEl>
                                          <p:spTgt spid="557072"/>
                                        </p:tgtEl>
                                        <p:attrNameLst>
                                          <p:attrName>ppt_x</p:attrName>
                                        </p:attrNameLst>
                                      </p:cBhvr>
                                      <p:tavLst>
                                        <p:tav tm="0">
                                          <p:val>
                                            <p:strVal val="#ppt_x"/>
                                          </p:val>
                                        </p:tav>
                                        <p:tav tm="100000">
                                          <p:val>
                                            <p:strVal val="#ppt_x"/>
                                          </p:val>
                                        </p:tav>
                                      </p:tavLst>
                                    </p:anim>
                                    <p:anim calcmode="lin" valueType="num">
                                      <p:cBhvr additive="base">
                                        <p:cTn id="28" dur="500" fill="hold"/>
                                        <p:tgtEl>
                                          <p:spTgt spid="55707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2" nodeType="clickEffect">
                                  <p:stCondLst>
                                    <p:cond delay="0"/>
                                  </p:stCondLst>
                                  <p:childTnLst>
                                    <p:set>
                                      <p:cBhvr>
                                        <p:cTn id="32" dur="1" fill="hold">
                                          <p:stCondLst>
                                            <p:cond delay="0"/>
                                          </p:stCondLst>
                                        </p:cTn>
                                        <p:tgtEl>
                                          <p:spTgt spid="557069"/>
                                        </p:tgtEl>
                                        <p:attrNameLst>
                                          <p:attrName>style.visibility</p:attrName>
                                        </p:attrNameLst>
                                      </p:cBhvr>
                                      <p:to>
                                        <p:strVal val="visible"/>
                                      </p:to>
                                    </p:set>
                                    <p:anim calcmode="lin" valueType="num">
                                      <p:cBhvr additive="base">
                                        <p:cTn id="33" dur="500" fill="hold"/>
                                        <p:tgtEl>
                                          <p:spTgt spid="557069"/>
                                        </p:tgtEl>
                                        <p:attrNameLst>
                                          <p:attrName>ppt_x</p:attrName>
                                        </p:attrNameLst>
                                      </p:cBhvr>
                                      <p:tavLst>
                                        <p:tav tm="0">
                                          <p:val>
                                            <p:strVal val="#ppt_x"/>
                                          </p:val>
                                        </p:tav>
                                        <p:tav tm="100000">
                                          <p:val>
                                            <p:strVal val="#ppt_x"/>
                                          </p:val>
                                        </p:tav>
                                      </p:tavLst>
                                    </p:anim>
                                    <p:anim calcmode="lin" valueType="num">
                                      <p:cBhvr additive="base">
                                        <p:cTn id="34" dur="500" fill="hold"/>
                                        <p:tgtEl>
                                          <p:spTgt spid="557069"/>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57074"/>
                                        </p:tgtEl>
                                        <p:attrNameLst>
                                          <p:attrName>style.visibility</p:attrName>
                                        </p:attrNameLst>
                                      </p:cBhvr>
                                      <p:to>
                                        <p:strVal val="visible"/>
                                      </p:to>
                                    </p:set>
                                    <p:anim calcmode="lin" valueType="num">
                                      <p:cBhvr additive="base">
                                        <p:cTn id="37" dur="500" fill="hold"/>
                                        <p:tgtEl>
                                          <p:spTgt spid="557074"/>
                                        </p:tgtEl>
                                        <p:attrNameLst>
                                          <p:attrName>ppt_x</p:attrName>
                                        </p:attrNameLst>
                                      </p:cBhvr>
                                      <p:tavLst>
                                        <p:tav tm="0">
                                          <p:val>
                                            <p:strVal val="#ppt_x"/>
                                          </p:val>
                                        </p:tav>
                                        <p:tav tm="100000">
                                          <p:val>
                                            <p:strVal val="#ppt_x"/>
                                          </p:val>
                                        </p:tav>
                                      </p:tavLst>
                                    </p:anim>
                                    <p:anim calcmode="lin" valueType="num">
                                      <p:cBhvr additive="base">
                                        <p:cTn id="38" dur="500" fill="hold"/>
                                        <p:tgtEl>
                                          <p:spTgt spid="557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69" grpId="0" animBg="1"/>
      <p:bldP spid="557069" grpId="1" animBg="1"/>
      <p:bldP spid="557069" grpId="2" animBg="1"/>
      <p:bldP spid="557070" grpId="0" animBg="1"/>
      <p:bldP spid="557070" grpId="1" animBg="1"/>
      <p:bldP spid="55707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sz="3800"/>
              <a:t>Breaking CONNECT(string passwd)</a:t>
            </a:r>
          </a:p>
        </p:txBody>
      </p:sp>
      <p:sp>
        <p:nvSpPr>
          <p:cNvPr id="558083" name="Rectangle 3"/>
          <p:cNvSpPr>
            <a:spLocks noChangeArrowheads="1"/>
          </p:cNvSpPr>
          <p:nvPr/>
        </p:nvSpPr>
        <p:spPr bwMode="auto">
          <a:xfrm>
            <a:off x="1979613" y="2276475"/>
            <a:ext cx="2519362" cy="273685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558084" name="Rectangle 4"/>
          <p:cNvSpPr>
            <a:spLocks noChangeArrowheads="1"/>
          </p:cNvSpPr>
          <p:nvPr/>
        </p:nvSpPr>
        <p:spPr bwMode="auto">
          <a:xfrm>
            <a:off x="4498975" y="2276475"/>
            <a:ext cx="2519363" cy="273685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endParaRPr lang="en-US"/>
          </a:p>
        </p:txBody>
      </p:sp>
      <p:sp>
        <p:nvSpPr>
          <p:cNvPr id="558085" name="Text Box 5"/>
          <p:cNvSpPr txBox="1">
            <a:spLocks noChangeArrowheads="1"/>
          </p:cNvSpPr>
          <p:nvPr/>
        </p:nvSpPr>
        <p:spPr bwMode="auto">
          <a:xfrm>
            <a:off x="4787900" y="2708275"/>
            <a:ext cx="1655763"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Unassigned Page</a:t>
            </a:r>
          </a:p>
        </p:txBody>
      </p:sp>
      <p:sp>
        <p:nvSpPr>
          <p:cNvPr id="558086" name="Text Box 6"/>
          <p:cNvSpPr txBox="1">
            <a:spLocks noChangeArrowheads="1"/>
          </p:cNvSpPr>
          <p:nvPr/>
        </p:nvSpPr>
        <p:spPr bwMode="auto">
          <a:xfrm>
            <a:off x="2195513" y="2716213"/>
            <a:ext cx="1655762"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Assigned Page</a:t>
            </a:r>
          </a:p>
        </p:txBody>
      </p:sp>
      <p:sp>
        <p:nvSpPr>
          <p:cNvPr id="558087" name="Rectangle 7"/>
          <p:cNvSpPr>
            <a:spLocks noChangeArrowheads="1"/>
          </p:cNvSpPr>
          <p:nvPr/>
        </p:nvSpPr>
        <p:spPr bwMode="auto">
          <a:xfrm>
            <a:off x="3584575" y="4530725"/>
            <a:ext cx="482600" cy="482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B</a:t>
            </a:r>
          </a:p>
        </p:txBody>
      </p:sp>
      <p:sp>
        <p:nvSpPr>
          <p:cNvPr id="558092" name="Rectangle 12"/>
          <p:cNvSpPr>
            <a:spLocks noChangeArrowheads="1"/>
          </p:cNvSpPr>
          <p:nvPr/>
        </p:nvSpPr>
        <p:spPr bwMode="auto">
          <a:xfrm>
            <a:off x="4017963" y="4530725"/>
            <a:ext cx="482600" cy="482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A</a:t>
            </a:r>
          </a:p>
        </p:txBody>
      </p:sp>
      <p:sp>
        <p:nvSpPr>
          <p:cNvPr id="558093" name="AutoShape 13"/>
          <p:cNvSpPr>
            <a:spLocks noChangeArrowheads="1"/>
          </p:cNvSpPr>
          <p:nvPr/>
        </p:nvSpPr>
        <p:spPr bwMode="auto">
          <a:xfrm>
            <a:off x="4014788" y="5013325"/>
            <a:ext cx="485775" cy="503238"/>
          </a:xfrm>
          <a:prstGeom prst="downArrow">
            <a:avLst>
              <a:gd name="adj1" fmla="val 50000"/>
              <a:gd name="adj2" fmla="val 25899"/>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n-US"/>
          </a:p>
        </p:txBody>
      </p:sp>
      <p:sp>
        <p:nvSpPr>
          <p:cNvPr id="558094" name="Rectangle 14"/>
          <p:cNvSpPr>
            <a:spLocks noChangeArrowheads="1"/>
          </p:cNvSpPr>
          <p:nvPr/>
        </p:nvSpPr>
        <p:spPr bwMode="auto">
          <a:xfrm>
            <a:off x="3419475" y="5516563"/>
            <a:ext cx="1657350" cy="431800"/>
          </a:xfrm>
          <a:prstGeom prst="rect">
            <a:avLst/>
          </a:prstGeom>
          <a:solidFill>
            <a:schemeClr val="accent2"/>
          </a:solidFill>
          <a:ln w="9525">
            <a:solidFill>
              <a:schemeClr val="tx1"/>
            </a:solidFill>
            <a:miter lim="800000"/>
            <a:headEnd/>
            <a:tailEnd/>
          </a:ln>
          <a:effectLst/>
        </p:spPr>
        <p:txBody>
          <a:bodyPr wrap="none" anchor="ctr">
            <a:prstTxWarp prst="textNoShape">
              <a:avLst/>
            </a:prstTxWarp>
          </a:bodyPr>
          <a:lstStyle/>
          <a:p>
            <a:pPr algn="ctr"/>
            <a:r>
              <a:rPr lang="en-US"/>
              <a:t>Bad Passwd</a:t>
            </a:r>
          </a:p>
        </p:txBody>
      </p:sp>
      <p:sp>
        <p:nvSpPr>
          <p:cNvPr id="558095" name="Rectangle 15"/>
          <p:cNvSpPr>
            <a:spLocks noChangeArrowheads="1"/>
          </p:cNvSpPr>
          <p:nvPr/>
        </p:nvSpPr>
        <p:spPr bwMode="auto">
          <a:xfrm>
            <a:off x="4017963" y="4530725"/>
            <a:ext cx="482600" cy="4826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Z</a:t>
            </a:r>
          </a:p>
        </p:txBody>
      </p:sp>
      <p:sp>
        <p:nvSpPr>
          <p:cNvPr id="558096" name="Rectangle 16"/>
          <p:cNvSpPr>
            <a:spLocks noChangeArrowheads="1"/>
          </p:cNvSpPr>
          <p:nvPr/>
        </p:nvSpPr>
        <p:spPr bwMode="auto">
          <a:xfrm>
            <a:off x="4140200" y="5516563"/>
            <a:ext cx="1657350" cy="431800"/>
          </a:xfrm>
          <a:prstGeom prst="rect">
            <a:avLst/>
          </a:prstGeom>
          <a:solidFill>
            <a:schemeClr val="accent2"/>
          </a:solidFill>
          <a:ln w="9525">
            <a:solidFill>
              <a:schemeClr val="tx1"/>
            </a:solidFill>
            <a:miter lim="800000"/>
            <a:headEnd/>
            <a:tailEnd/>
          </a:ln>
          <a:effectLst/>
        </p:spPr>
        <p:txBody>
          <a:bodyPr wrap="none" anchor="ctr">
            <a:prstTxWarp prst="textNoShape">
              <a:avLst/>
            </a:prstTxWarp>
          </a:bodyPr>
          <a:lstStyle/>
          <a:p>
            <a:pPr algn="ctr"/>
            <a:r>
              <a:rPr lang="en-US"/>
              <a:t>Invalid page</a:t>
            </a:r>
          </a:p>
        </p:txBody>
      </p:sp>
      <p:sp>
        <p:nvSpPr>
          <p:cNvPr id="558097" name="Text Box 17"/>
          <p:cNvSpPr txBox="1">
            <a:spLocks noChangeArrowheads="1"/>
          </p:cNvSpPr>
          <p:nvPr/>
        </p:nvSpPr>
        <p:spPr bwMode="auto">
          <a:xfrm>
            <a:off x="7380288" y="2420938"/>
            <a:ext cx="1512887" cy="25654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Worst case</a:t>
            </a:r>
          </a:p>
          <a:p>
            <a:pPr>
              <a:spcBef>
                <a:spcPct val="50000"/>
              </a:spcBef>
            </a:pPr>
            <a:r>
              <a:rPr lang="en-US"/>
              <a:t>128*n tries as opposed to 128^n tries</a:t>
            </a:r>
          </a:p>
          <a:p>
            <a:pPr>
              <a:spcBef>
                <a:spcPct val="50000"/>
              </a:spcBef>
            </a:pPr>
            <a:r>
              <a:rPr lang="en-US"/>
              <a:t>n = passwd length (bytes)</a:t>
            </a:r>
          </a:p>
        </p:txBody>
      </p:sp>
    </p:spTree>
    <p:extLst>
      <p:ext uri="{BB962C8B-B14F-4D97-AF65-F5344CB8AC3E}">
        <p14:creationId xmlns:p14="http://schemas.microsoft.com/office/powerpoint/2010/main" val="341130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8087"/>
                                        </p:tgtEl>
                                        <p:attrNameLst>
                                          <p:attrName>style.visibility</p:attrName>
                                        </p:attrNameLst>
                                      </p:cBhvr>
                                      <p:to>
                                        <p:strVal val="visible"/>
                                      </p:to>
                                    </p:set>
                                    <p:anim calcmode="lin" valueType="num">
                                      <p:cBhvr additive="base">
                                        <p:cTn id="7" dur="500" fill="hold"/>
                                        <p:tgtEl>
                                          <p:spTgt spid="558087"/>
                                        </p:tgtEl>
                                        <p:attrNameLst>
                                          <p:attrName>ppt_x</p:attrName>
                                        </p:attrNameLst>
                                      </p:cBhvr>
                                      <p:tavLst>
                                        <p:tav tm="0">
                                          <p:val>
                                            <p:strVal val="#ppt_x"/>
                                          </p:val>
                                        </p:tav>
                                        <p:tav tm="100000">
                                          <p:val>
                                            <p:strVal val="#ppt_x"/>
                                          </p:val>
                                        </p:tav>
                                      </p:tavLst>
                                    </p:anim>
                                    <p:anim calcmode="lin" valueType="num">
                                      <p:cBhvr additive="base">
                                        <p:cTn id="8" dur="500" fill="hold"/>
                                        <p:tgtEl>
                                          <p:spTgt spid="5580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8092"/>
                                        </p:tgtEl>
                                        <p:attrNameLst>
                                          <p:attrName>style.visibility</p:attrName>
                                        </p:attrNameLst>
                                      </p:cBhvr>
                                      <p:to>
                                        <p:strVal val="visible"/>
                                      </p:to>
                                    </p:set>
                                    <p:anim calcmode="lin" valueType="num">
                                      <p:cBhvr additive="base">
                                        <p:cTn id="13" dur="500" fill="hold"/>
                                        <p:tgtEl>
                                          <p:spTgt spid="558092"/>
                                        </p:tgtEl>
                                        <p:attrNameLst>
                                          <p:attrName>ppt_x</p:attrName>
                                        </p:attrNameLst>
                                      </p:cBhvr>
                                      <p:tavLst>
                                        <p:tav tm="0">
                                          <p:val>
                                            <p:strVal val="#ppt_x"/>
                                          </p:val>
                                        </p:tav>
                                        <p:tav tm="100000">
                                          <p:val>
                                            <p:strVal val="#ppt_x"/>
                                          </p:val>
                                        </p:tav>
                                      </p:tavLst>
                                    </p:anim>
                                    <p:anim calcmode="lin" valueType="num">
                                      <p:cBhvr additive="base">
                                        <p:cTn id="14" dur="500" fill="hold"/>
                                        <p:tgtEl>
                                          <p:spTgt spid="55809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58093"/>
                                        </p:tgtEl>
                                        <p:attrNameLst>
                                          <p:attrName>style.visibility</p:attrName>
                                        </p:attrNameLst>
                                      </p:cBhvr>
                                      <p:to>
                                        <p:strVal val="visible"/>
                                      </p:to>
                                    </p:set>
                                    <p:anim calcmode="lin" valueType="num">
                                      <p:cBhvr additive="base">
                                        <p:cTn id="19" dur="500" fill="hold"/>
                                        <p:tgtEl>
                                          <p:spTgt spid="558093"/>
                                        </p:tgtEl>
                                        <p:attrNameLst>
                                          <p:attrName>ppt_x</p:attrName>
                                        </p:attrNameLst>
                                      </p:cBhvr>
                                      <p:tavLst>
                                        <p:tav tm="0">
                                          <p:val>
                                            <p:strVal val="#ppt_x"/>
                                          </p:val>
                                        </p:tav>
                                        <p:tav tm="100000">
                                          <p:val>
                                            <p:strVal val="#ppt_x"/>
                                          </p:val>
                                        </p:tav>
                                      </p:tavLst>
                                    </p:anim>
                                    <p:anim calcmode="lin" valueType="num">
                                      <p:cBhvr additive="base">
                                        <p:cTn id="20" dur="500" fill="hold"/>
                                        <p:tgtEl>
                                          <p:spTgt spid="55809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58094"/>
                                        </p:tgtEl>
                                        <p:attrNameLst>
                                          <p:attrName>style.visibility</p:attrName>
                                        </p:attrNameLst>
                                      </p:cBhvr>
                                      <p:to>
                                        <p:strVal val="visible"/>
                                      </p:to>
                                    </p:set>
                                    <p:anim calcmode="lin" valueType="num">
                                      <p:cBhvr additive="base">
                                        <p:cTn id="23" dur="500" fill="hold"/>
                                        <p:tgtEl>
                                          <p:spTgt spid="558094"/>
                                        </p:tgtEl>
                                        <p:attrNameLst>
                                          <p:attrName>ppt_x</p:attrName>
                                        </p:attrNameLst>
                                      </p:cBhvr>
                                      <p:tavLst>
                                        <p:tav tm="0">
                                          <p:val>
                                            <p:strVal val="#ppt_x"/>
                                          </p:val>
                                        </p:tav>
                                        <p:tav tm="100000">
                                          <p:val>
                                            <p:strVal val="#ppt_x"/>
                                          </p:val>
                                        </p:tav>
                                      </p:tavLst>
                                    </p:anim>
                                    <p:anim calcmode="lin" valueType="num">
                                      <p:cBhvr additive="base">
                                        <p:cTn id="24" dur="500" fill="hold"/>
                                        <p:tgtEl>
                                          <p:spTgt spid="55809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558093"/>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558094"/>
                                        </p:tgtEl>
                                        <p:attrNameLst>
                                          <p:attrName>style.visibility</p:attrName>
                                        </p:attrNameLst>
                                      </p:cBhvr>
                                      <p:to>
                                        <p:strVal val="hidden"/>
                                      </p:to>
                                    </p:set>
                                  </p:childTnLst>
                                </p:cTn>
                              </p:par>
                              <p:par>
                                <p:cTn id="31" presetID="2" presetClass="entr" presetSubtype="4" fill="hold" nodeType="withEffect">
                                  <p:stCondLst>
                                    <p:cond delay="0"/>
                                  </p:stCondLst>
                                  <p:childTnLst>
                                    <p:set>
                                      <p:cBhvr>
                                        <p:cTn id="32" dur="1" fill="hold">
                                          <p:stCondLst>
                                            <p:cond delay="0"/>
                                          </p:stCondLst>
                                        </p:cTn>
                                        <p:tgtEl>
                                          <p:spTgt spid="558095"/>
                                        </p:tgtEl>
                                        <p:attrNameLst>
                                          <p:attrName>style.visibility</p:attrName>
                                        </p:attrNameLst>
                                      </p:cBhvr>
                                      <p:to>
                                        <p:strVal val="visible"/>
                                      </p:to>
                                    </p:set>
                                    <p:anim calcmode="lin" valueType="num">
                                      <p:cBhvr additive="base">
                                        <p:cTn id="33" dur="500" fill="hold"/>
                                        <p:tgtEl>
                                          <p:spTgt spid="558095"/>
                                        </p:tgtEl>
                                        <p:attrNameLst>
                                          <p:attrName>ppt_x</p:attrName>
                                        </p:attrNameLst>
                                      </p:cBhvr>
                                      <p:tavLst>
                                        <p:tav tm="0">
                                          <p:val>
                                            <p:strVal val="#ppt_x"/>
                                          </p:val>
                                        </p:tav>
                                        <p:tav tm="100000">
                                          <p:val>
                                            <p:strVal val="#ppt_x"/>
                                          </p:val>
                                        </p:tav>
                                      </p:tavLst>
                                    </p:anim>
                                    <p:anim calcmode="lin" valueType="num">
                                      <p:cBhvr additive="base">
                                        <p:cTn id="34" dur="500" fill="hold"/>
                                        <p:tgtEl>
                                          <p:spTgt spid="55809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2" nodeType="clickEffect">
                                  <p:stCondLst>
                                    <p:cond delay="0"/>
                                  </p:stCondLst>
                                  <p:childTnLst>
                                    <p:set>
                                      <p:cBhvr>
                                        <p:cTn id="38" dur="1" fill="hold">
                                          <p:stCondLst>
                                            <p:cond delay="0"/>
                                          </p:stCondLst>
                                        </p:cTn>
                                        <p:tgtEl>
                                          <p:spTgt spid="558093"/>
                                        </p:tgtEl>
                                        <p:attrNameLst>
                                          <p:attrName>style.visibility</p:attrName>
                                        </p:attrNameLst>
                                      </p:cBhvr>
                                      <p:to>
                                        <p:strVal val="visible"/>
                                      </p:to>
                                    </p:set>
                                    <p:anim calcmode="lin" valueType="num">
                                      <p:cBhvr additive="base">
                                        <p:cTn id="39" dur="500" fill="hold"/>
                                        <p:tgtEl>
                                          <p:spTgt spid="558093"/>
                                        </p:tgtEl>
                                        <p:attrNameLst>
                                          <p:attrName>ppt_x</p:attrName>
                                        </p:attrNameLst>
                                      </p:cBhvr>
                                      <p:tavLst>
                                        <p:tav tm="0">
                                          <p:val>
                                            <p:strVal val="#ppt_x"/>
                                          </p:val>
                                        </p:tav>
                                        <p:tav tm="100000">
                                          <p:val>
                                            <p:strVal val="#ppt_x"/>
                                          </p:val>
                                        </p:tav>
                                      </p:tavLst>
                                    </p:anim>
                                    <p:anim calcmode="lin" valueType="num">
                                      <p:cBhvr additive="base">
                                        <p:cTn id="40" dur="500" fill="hold"/>
                                        <p:tgtEl>
                                          <p:spTgt spid="55809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58096"/>
                                        </p:tgtEl>
                                        <p:attrNameLst>
                                          <p:attrName>style.visibility</p:attrName>
                                        </p:attrNameLst>
                                      </p:cBhvr>
                                      <p:to>
                                        <p:strVal val="visible"/>
                                      </p:to>
                                    </p:set>
                                    <p:anim calcmode="lin" valueType="num">
                                      <p:cBhvr additive="base">
                                        <p:cTn id="43" dur="500" fill="hold"/>
                                        <p:tgtEl>
                                          <p:spTgt spid="558096"/>
                                        </p:tgtEl>
                                        <p:attrNameLst>
                                          <p:attrName>ppt_x</p:attrName>
                                        </p:attrNameLst>
                                      </p:cBhvr>
                                      <p:tavLst>
                                        <p:tav tm="0">
                                          <p:val>
                                            <p:strVal val="#ppt_x"/>
                                          </p:val>
                                        </p:tav>
                                        <p:tav tm="100000">
                                          <p:val>
                                            <p:strVal val="#ppt_x"/>
                                          </p:val>
                                        </p:tav>
                                      </p:tavLst>
                                    </p:anim>
                                    <p:anim calcmode="lin" valueType="num">
                                      <p:cBhvr additive="base">
                                        <p:cTn id="44" dur="500" fill="hold"/>
                                        <p:tgtEl>
                                          <p:spTgt spid="55809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580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093" grpId="0" animBg="1"/>
      <p:bldP spid="558093" grpId="1" animBg="1"/>
      <p:bldP spid="558093" grpId="2" animBg="1"/>
      <p:bldP spid="558094" grpId="0" animBg="1"/>
      <p:bldP spid="558094" grpId="1" animBg="1"/>
      <p:bldP spid="558096" grpId="0" animBg="1"/>
      <p:bldP spid="55809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lstStyle/>
          <a:p>
            <a:r>
              <a:rPr lang="en-US"/>
              <a:t>Functionality (cont.)</a:t>
            </a:r>
          </a:p>
        </p:txBody>
      </p:sp>
      <p:sp>
        <p:nvSpPr>
          <p:cNvPr id="559107" name="Rectangle 3"/>
          <p:cNvSpPr>
            <a:spLocks noGrp="1" noChangeArrowheads="1"/>
          </p:cNvSpPr>
          <p:nvPr>
            <p:ph type="body" idx="1"/>
          </p:nvPr>
        </p:nvSpPr>
        <p:spPr/>
        <p:txBody>
          <a:bodyPr>
            <a:normAutofit lnSpcReduction="10000"/>
          </a:bodyPr>
          <a:lstStyle/>
          <a:p>
            <a:r>
              <a:rPr lang="en-US" sz="2400"/>
              <a:t>basic (fast) operations rather than generic/powerful (slow) ones</a:t>
            </a:r>
          </a:p>
          <a:p>
            <a:pPr lvl="1"/>
            <a:r>
              <a:rPr lang="en-US" sz="2200"/>
              <a:t>Pay for what you want</a:t>
            </a:r>
          </a:p>
          <a:p>
            <a:pPr lvl="1"/>
            <a:r>
              <a:rPr lang="en-US" sz="2200"/>
              <a:t>RISC Vs CISC</a:t>
            </a:r>
          </a:p>
          <a:p>
            <a:pPr lvl="1"/>
            <a:r>
              <a:rPr lang="en-US" sz="2200"/>
              <a:t>Unix Pipe</a:t>
            </a:r>
          </a:p>
          <a:p>
            <a:pPr lvl="2"/>
            <a:r>
              <a:rPr lang="en-US" sz="2100"/>
              <a:t>grep –i 'spock' * | awk -F: '{print $1}' | sort | uniq | wc –l</a:t>
            </a:r>
          </a:p>
          <a:p>
            <a:pPr lvl="1"/>
            <a:endParaRPr lang="en-US" sz="2200"/>
          </a:p>
          <a:p>
            <a:r>
              <a:rPr lang="en-US" sz="2400"/>
              <a:t>Use timing tools (80% of the time in 20% of code)</a:t>
            </a:r>
          </a:p>
          <a:p>
            <a:pPr lvl="1"/>
            <a:r>
              <a:rPr lang="en-US" sz="2200"/>
              <a:t>Avoid premature optimization</a:t>
            </a:r>
          </a:p>
          <a:p>
            <a:pPr lvl="2"/>
            <a:r>
              <a:rPr lang="en-US" sz="2100"/>
              <a:t>May be useless and/or expensive</a:t>
            </a:r>
          </a:p>
          <a:p>
            <a:pPr lvl="1"/>
            <a:r>
              <a:rPr lang="en-US" sz="2200"/>
              <a:t>analyze usage and optimize heavily used I/Fs</a:t>
            </a:r>
          </a:p>
        </p:txBody>
      </p:sp>
    </p:spTree>
    <p:extLst>
      <p:ext uri="{BB962C8B-B14F-4D97-AF65-F5344CB8AC3E}">
        <p14:creationId xmlns:p14="http://schemas.microsoft.com/office/powerpoint/2010/main" val="34034955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normAutofit/>
          </a:bodyPr>
          <a:lstStyle/>
          <a:p>
            <a:r>
              <a:rPr lang="en-US" smtClean="0"/>
              <a:t>Abstractions</a:t>
            </a:r>
            <a:endParaRPr lang="en-US"/>
          </a:p>
        </p:txBody>
      </p:sp>
      <p:sp>
        <p:nvSpPr>
          <p:cNvPr id="560131" name="Rectangle 3"/>
          <p:cNvSpPr>
            <a:spLocks noGrp="1" noChangeArrowheads="1"/>
          </p:cNvSpPr>
          <p:nvPr>
            <p:ph type="body" idx="1"/>
          </p:nvPr>
        </p:nvSpPr>
        <p:spPr/>
        <p:txBody>
          <a:bodyPr/>
          <a:lstStyle/>
          <a:p>
            <a:r>
              <a:rPr lang="en-US" sz="2400"/>
              <a:t>Avoid abstracting-out desirable properties</a:t>
            </a:r>
          </a:p>
          <a:p>
            <a:pPr lvl="1"/>
            <a:r>
              <a:rPr lang="en-US" sz="2200"/>
              <a:t>“don't hide power”</a:t>
            </a:r>
          </a:p>
          <a:p>
            <a:pPr lvl="1"/>
            <a:r>
              <a:rPr lang="en-US" sz="2200"/>
              <a:t>Eg: Feedback for page replacement</a:t>
            </a:r>
          </a:p>
          <a:p>
            <a:pPr lvl="1"/>
            <a:r>
              <a:rPr lang="en-US" sz="2200"/>
              <a:t>How easy is it to identify desirable properties?</a:t>
            </a:r>
          </a:p>
          <a:p>
            <a:endParaRPr lang="en-US" sz="2400"/>
          </a:p>
          <a:p>
            <a:r>
              <a:rPr lang="en-US" sz="2400"/>
              <a:t>Procedure arguments</a:t>
            </a:r>
          </a:p>
          <a:p>
            <a:pPr lvl="1"/>
            <a:r>
              <a:rPr lang="en-US" sz="2200"/>
              <a:t>filter procedure instead of a complex language with patterns.</a:t>
            </a:r>
          </a:p>
          <a:p>
            <a:pPr lvl="2"/>
            <a:r>
              <a:rPr lang="en-US" sz="2100"/>
              <a:t>static analysis for optimization - DB query lang</a:t>
            </a:r>
          </a:p>
          <a:p>
            <a:pPr lvl="1"/>
            <a:r>
              <a:rPr lang="en-US" sz="2200"/>
              <a:t>failure handlers</a:t>
            </a:r>
          </a:p>
          <a:p>
            <a:pPr lvl="1"/>
            <a:r>
              <a:rPr lang="en-US" sz="2200"/>
              <a:t>trust?</a:t>
            </a:r>
          </a:p>
        </p:txBody>
      </p:sp>
    </p:spTree>
    <p:extLst>
      <p:ext uri="{BB962C8B-B14F-4D97-AF65-F5344CB8AC3E}">
        <p14:creationId xmlns:p14="http://schemas.microsoft.com/office/powerpoint/2010/main" val="2380088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First steps in the design process</a:t>
            </a:r>
            <a:endParaRPr lang="en-US"/>
          </a:p>
        </p:txBody>
      </p:sp>
      <p:sp>
        <p:nvSpPr>
          <p:cNvPr id="3" name="Content Placeholder 2"/>
          <p:cNvSpPr>
            <a:spLocks noGrp="1"/>
          </p:cNvSpPr>
          <p:nvPr>
            <p:ph sz="quarter" idx="1"/>
          </p:nvPr>
        </p:nvSpPr>
        <p:spPr/>
        <p:txBody>
          <a:bodyPr/>
          <a:lstStyle/>
          <a:p>
            <a:r>
              <a:rPr lang="en-US" smtClean="0"/>
              <a:t>Developers often work in an iterative way</a:t>
            </a:r>
          </a:p>
          <a:p>
            <a:pPr lvl="1"/>
            <a:r>
              <a:rPr lang="en-US" smtClean="0"/>
              <a:t>Identify and, if possible, separate major considerations</a:t>
            </a:r>
          </a:p>
          <a:p>
            <a:pPr lvl="1"/>
            <a:r>
              <a:rPr lang="en-US" smtClean="0"/>
              <a:t>Pin down the nature of the opportunity they see, and from this refine their goals and assumptions</a:t>
            </a:r>
          </a:p>
          <a:p>
            <a:pPr lvl="1"/>
            <a:r>
              <a:rPr lang="en-US" smtClean="0"/>
              <a:t>Eventually, begin to conceive of system in terms of an architectural block diagram with (more or less) well-defined components and roles for each</a:t>
            </a:r>
          </a:p>
          <a:p>
            <a:r>
              <a:rPr lang="en-US" smtClean="0"/>
              <a:t>Walking through the main code paths may lead to redesigns that aim at optimizing for main use cases</a:t>
            </a:r>
            <a:endParaRPr lang="en-US"/>
          </a:p>
        </p:txBody>
      </p:sp>
    </p:spTree>
    <p:extLst>
      <p:ext uri="{BB962C8B-B14F-4D97-AF65-F5344CB8AC3E}">
        <p14:creationId xmlns:p14="http://schemas.microsoft.com/office/powerpoint/2010/main" val="6848640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p:txBody>
          <a:bodyPr/>
          <a:lstStyle/>
          <a:p>
            <a:r>
              <a:rPr lang="en-US"/>
              <a:t>Continuity</a:t>
            </a:r>
          </a:p>
        </p:txBody>
      </p:sp>
      <p:sp>
        <p:nvSpPr>
          <p:cNvPr id="561155" name="Rectangle 3"/>
          <p:cNvSpPr>
            <a:spLocks noGrp="1" noChangeArrowheads="1"/>
          </p:cNvSpPr>
          <p:nvPr>
            <p:ph type="body" idx="1"/>
          </p:nvPr>
        </p:nvSpPr>
        <p:spPr/>
        <p:txBody>
          <a:bodyPr/>
          <a:lstStyle/>
          <a:p>
            <a:r>
              <a:rPr lang="en-US"/>
              <a:t>Interfaces</a:t>
            </a:r>
          </a:p>
          <a:p>
            <a:pPr lvl="1"/>
            <a:r>
              <a:rPr lang="en-US"/>
              <a:t>Changes should be infrequent</a:t>
            </a:r>
          </a:p>
          <a:p>
            <a:pPr lvl="2"/>
            <a:r>
              <a:rPr lang="en-US"/>
              <a:t>Compatibility issues</a:t>
            </a:r>
          </a:p>
          <a:p>
            <a:pPr lvl="1"/>
            <a:r>
              <a:rPr lang="en-US"/>
              <a:t>Backward compatibility on change</a:t>
            </a:r>
          </a:p>
          <a:p>
            <a:pPr lvl="1"/>
            <a:endParaRPr lang="en-US"/>
          </a:p>
          <a:p>
            <a:r>
              <a:rPr lang="en-US"/>
              <a:t>Implementation</a:t>
            </a:r>
          </a:p>
          <a:p>
            <a:pPr lvl="1"/>
            <a:r>
              <a:rPr lang="en-US"/>
              <a:t>Refactor to achieve “satisfactory” (small, fast, maintainable) results</a:t>
            </a:r>
          </a:p>
          <a:p>
            <a:pPr lvl="1"/>
            <a:r>
              <a:rPr lang="en-US"/>
              <a:t>Use prototyping</a:t>
            </a:r>
          </a:p>
        </p:txBody>
      </p:sp>
    </p:spTree>
    <p:extLst>
      <p:ext uri="{BB962C8B-B14F-4D97-AF65-F5344CB8AC3E}">
        <p14:creationId xmlns:p14="http://schemas.microsoft.com/office/powerpoint/2010/main" val="9352220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en-US"/>
              <a:t>Implementation</a:t>
            </a:r>
          </a:p>
        </p:txBody>
      </p:sp>
      <p:sp>
        <p:nvSpPr>
          <p:cNvPr id="562179" name="Rectangle 3"/>
          <p:cNvSpPr>
            <a:spLocks noGrp="1" noChangeArrowheads="1"/>
          </p:cNvSpPr>
          <p:nvPr>
            <p:ph type="body" idx="1"/>
          </p:nvPr>
        </p:nvSpPr>
        <p:spPr/>
        <p:txBody>
          <a:bodyPr/>
          <a:lstStyle/>
          <a:p>
            <a:pPr>
              <a:lnSpc>
                <a:spcPct val="90000"/>
              </a:lnSpc>
            </a:pPr>
            <a:r>
              <a:rPr lang="en-US"/>
              <a:t>Keep secrets</a:t>
            </a:r>
          </a:p>
          <a:p>
            <a:pPr lvl="1">
              <a:lnSpc>
                <a:spcPct val="90000"/>
              </a:lnSpc>
            </a:pPr>
            <a:r>
              <a:rPr lang="en-US"/>
              <a:t>Impl. can change without changing contract</a:t>
            </a:r>
          </a:p>
          <a:p>
            <a:pPr lvl="1">
              <a:lnSpc>
                <a:spcPct val="90000"/>
              </a:lnSpc>
            </a:pPr>
            <a:r>
              <a:rPr lang="en-US"/>
              <a:t>Client could break if it uses Impl. details</a:t>
            </a:r>
          </a:p>
          <a:p>
            <a:pPr lvl="1">
              <a:lnSpc>
                <a:spcPct val="90000"/>
              </a:lnSpc>
            </a:pPr>
            <a:r>
              <a:rPr lang="en-US" sz="2400"/>
              <a:t>But secrets can be used to improve performance</a:t>
            </a:r>
          </a:p>
          <a:p>
            <a:pPr lvl="2">
              <a:lnSpc>
                <a:spcPct val="90000"/>
              </a:lnSpc>
            </a:pPr>
            <a:r>
              <a:rPr lang="en-US"/>
              <a:t>finding the balance an art?</a:t>
            </a:r>
          </a:p>
          <a:p>
            <a:pPr>
              <a:lnSpc>
                <a:spcPct val="90000"/>
              </a:lnSpc>
            </a:pPr>
            <a:r>
              <a:rPr lang="en-US"/>
              <a:t>Divide and conquer</a:t>
            </a:r>
          </a:p>
          <a:p>
            <a:pPr>
              <a:lnSpc>
                <a:spcPct val="90000"/>
              </a:lnSpc>
            </a:pPr>
            <a:r>
              <a:rPr lang="en-US" b="1"/>
              <a:t>Reuse</a:t>
            </a:r>
            <a:r>
              <a:rPr lang="en-US"/>
              <a:t> a good idea in different settings</a:t>
            </a:r>
          </a:p>
          <a:p>
            <a:pPr lvl="1">
              <a:lnSpc>
                <a:spcPct val="90000"/>
              </a:lnSpc>
            </a:pPr>
            <a:r>
              <a:rPr lang="en-US"/>
              <a:t>global replication using a transactional model</a:t>
            </a:r>
          </a:p>
          <a:p>
            <a:pPr lvl="2">
              <a:lnSpc>
                <a:spcPct val="90000"/>
              </a:lnSpc>
            </a:pPr>
            <a:r>
              <a:rPr lang="en-US"/>
              <a:t>local replication for reliably storing transactional  logs.</a:t>
            </a:r>
          </a:p>
        </p:txBody>
      </p:sp>
    </p:spTree>
    <p:extLst>
      <p:ext uri="{BB962C8B-B14F-4D97-AF65-F5344CB8AC3E}">
        <p14:creationId xmlns:p14="http://schemas.microsoft.com/office/powerpoint/2010/main" val="8623509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p:txBody>
          <a:bodyPr/>
          <a:lstStyle/>
          <a:p>
            <a:r>
              <a:rPr lang="en-US"/>
              <a:t>Completeness - handling all cases</a:t>
            </a:r>
          </a:p>
        </p:txBody>
      </p:sp>
      <p:sp>
        <p:nvSpPr>
          <p:cNvPr id="563203" name="Rectangle 3"/>
          <p:cNvSpPr>
            <a:spLocks noGrp="1" noChangeArrowheads="1"/>
          </p:cNvSpPr>
          <p:nvPr>
            <p:ph type="body" idx="1"/>
          </p:nvPr>
        </p:nvSpPr>
        <p:spPr/>
        <p:txBody>
          <a:bodyPr/>
          <a:lstStyle/>
          <a:p>
            <a:pPr>
              <a:lnSpc>
                <a:spcPct val="90000"/>
              </a:lnSpc>
            </a:pPr>
            <a:r>
              <a:rPr lang="en-US"/>
              <a:t>Handle normal and worst case separately</a:t>
            </a:r>
          </a:p>
          <a:p>
            <a:pPr lvl="1">
              <a:lnSpc>
                <a:spcPct val="90000"/>
              </a:lnSpc>
            </a:pPr>
            <a:r>
              <a:rPr lang="en-US"/>
              <a:t>normal case – speed, worst case – progress</a:t>
            </a:r>
          </a:p>
          <a:p>
            <a:pPr lvl="1">
              <a:lnSpc>
                <a:spcPct val="90000"/>
              </a:lnSpc>
            </a:pPr>
            <a:r>
              <a:rPr lang="en-US"/>
              <a:t>Examples</a:t>
            </a:r>
          </a:p>
          <a:p>
            <a:pPr lvl="2">
              <a:lnSpc>
                <a:spcPct val="90000"/>
              </a:lnSpc>
            </a:pPr>
            <a:r>
              <a:rPr lang="en-US"/>
              <a:t>caches</a:t>
            </a:r>
          </a:p>
          <a:p>
            <a:pPr lvl="2">
              <a:lnSpc>
                <a:spcPct val="90000"/>
              </a:lnSpc>
            </a:pPr>
            <a:r>
              <a:rPr lang="en-US"/>
              <a:t>incremental GC</a:t>
            </a:r>
          </a:p>
          <a:p>
            <a:pPr lvl="3">
              <a:lnSpc>
                <a:spcPct val="90000"/>
              </a:lnSpc>
            </a:pPr>
            <a:r>
              <a:rPr lang="en-US"/>
              <a:t>trace-and-sweep (unreachable circular structures)</a:t>
            </a:r>
          </a:p>
          <a:p>
            <a:pPr lvl="2">
              <a:lnSpc>
                <a:spcPct val="90000"/>
              </a:lnSpc>
            </a:pPr>
            <a:r>
              <a:rPr lang="en-US"/>
              <a:t>piece-table in the Bravo editor</a:t>
            </a:r>
          </a:p>
          <a:p>
            <a:pPr lvl="3">
              <a:lnSpc>
                <a:spcPct val="90000"/>
              </a:lnSpc>
            </a:pPr>
            <a:r>
              <a:rPr lang="en-US"/>
              <a:t>Compaction either at fixed intervals or on heavy fragmentation</a:t>
            </a:r>
          </a:p>
          <a:p>
            <a:pPr lvl="1">
              <a:lnSpc>
                <a:spcPct val="90000"/>
              </a:lnSpc>
            </a:pPr>
            <a:r>
              <a:rPr lang="en-US"/>
              <a:t>“emergency supply” helps in worst-case scenarios</a:t>
            </a:r>
          </a:p>
        </p:txBody>
      </p:sp>
    </p:spTree>
    <p:extLst>
      <p:ext uri="{BB962C8B-B14F-4D97-AF65-F5344CB8AC3E}">
        <p14:creationId xmlns:p14="http://schemas.microsoft.com/office/powerpoint/2010/main" val="14426113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p:txBody>
          <a:bodyPr/>
          <a:lstStyle/>
          <a:p>
            <a:r>
              <a:rPr lang="en-US"/>
              <a:t>Speed</a:t>
            </a:r>
          </a:p>
        </p:txBody>
      </p:sp>
      <p:sp>
        <p:nvSpPr>
          <p:cNvPr id="564227" name="Rectangle 3"/>
          <p:cNvSpPr>
            <a:spLocks noGrp="1" noChangeArrowheads="1"/>
          </p:cNvSpPr>
          <p:nvPr>
            <p:ph type="body" idx="1"/>
          </p:nvPr>
        </p:nvSpPr>
        <p:spPr/>
        <p:txBody>
          <a:bodyPr/>
          <a:lstStyle/>
          <a:p>
            <a:r>
              <a:rPr lang="en-US"/>
              <a:t>Split resources in a fixed way</a:t>
            </a:r>
          </a:p>
          <a:p>
            <a:pPr lvl="1"/>
            <a:r>
              <a:rPr lang="en-US"/>
              <a:t>rather than share and multiplex</a:t>
            </a:r>
          </a:p>
          <a:p>
            <a:pPr lvl="1"/>
            <a:r>
              <a:rPr lang="en-US"/>
              <a:t>faster access, predictable allocation</a:t>
            </a:r>
          </a:p>
          <a:p>
            <a:pPr lvl="1"/>
            <a:r>
              <a:rPr lang="en-US" b="1"/>
              <a:t>Safety</a:t>
            </a:r>
            <a:r>
              <a:rPr lang="en-US"/>
              <a:t> instead of optimality</a:t>
            </a:r>
          </a:p>
          <a:p>
            <a:pPr lvl="2"/>
            <a:r>
              <a:rPr lang="en-US"/>
              <a:t>over-provisioning ok, due to cheap hardware</a:t>
            </a:r>
          </a:p>
          <a:p>
            <a:r>
              <a:rPr lang="en-US"/>
              <a:t>Use static analysis where possible</a:t>
            </a:r>
          </a:p>
          <a:p>
            <a:pPr lvl="1"/>
            <a:r>
              <a:rPr lang="en-US"/>
              <a:t>dynamic analysis as a fallback option</a:t>
            </a:r>
          </a:p>
          <a:p>
            <a:pPr lvl="1"/>
            <a:r>
              <a:rPr lang="en-US"/>
              <a:t>Eg: sequential storage and pre-fetching based on prior knowledge of how data is accessed</a:t>
            </a:r>
          </a:p>
        </p:txBody>
      </p:sp>
    </p:spTree>
    <p:extLst>
      <p:ext uri="{BB962C8B-B14F-4D97-AF65-F5344CB8AC3E}">
        <p14:creationId xmlns:p14="http://schemas.microsoft.com/office/powerpoint/2010/main" val="2238800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p:txBody>
          <a:bodyPr/>
          <a:lstStyle/>
          <a:p>
            <a:r>
              <a:rPr lang="en-US"/>
              <a:t>Speed (cont.)</a:t>
            </a:r>
          </a:p>
        </p:txBody>
      </p:sp>
      <p:sp>
        <p:nvSpPr>
          <p:cNvPr id="565251" name="Rectangle 3"/>
          <p:cNvSpPr>
            <a:spLocks noGrp="1" noChangeArrowheads="1"/>
          </p:cNvSpPr>
          <p:nvPr>
            <p:ph type="body" idx="1"/>
          </p:nvPr>
        </p:nvSpPr>
        <p:spPr/>
        <p:txBody>
          <a:bodyPr/>
          <a:lstStyle/>
          <a:p>
            <a:r>
              <a:rPr lang="en-US"/>
              <a:t>Cache answers to expensive computations</a:t>
            </a:r>
          </a:p>
          <a:p>
            <a:pPr lvl="1"/>
            <a:r>
              <a:rPr lang="en-US"/>
              <a:t>x, f =&gt; f(x)</a:t>
            </a:r>
          </a:p>
          <a:p>
            <a:pPr lvl="1"/>
            <a:r>
              <a:rPr lang="en-US"/>
              <a:t>f is functional.</a:t>
            </a:r>
          </a:p>
          <a:p>
            <a:r>
              <a:rPr lang="en-US"/>
              <a:t>Use hints!</a:t>
            </a:r>
          </a:p>
          <a:p>
            <a:pPr lvl="1"/>
            <a:r>
              <a:rPr lang="en-US"/>
              <a:t>may not reflect the "truth" and so should have a quick correctness check.</a:t>
            </a:r>
          </a:p>
          <a:p>
            <a:pPr lvl="1"/>
            <a:r>
              <a:rPr lang="en-US"/>
              <a:t>Routing tables</a:t>
            </a:r>
          </a:p>
          <a:p>
            <a:pPr lvl="1"/>
            <a:r>
              <a:rPr lang="en-US"/>
              <a:t>Ethernet (CSMA/CD)</a:t>
            </a:r>
          </a:p>
        </p:txBody>
      </p:sp>
    </p:spTree>
    <p:extLst>
      <p:ext uri="{BB962C8B-B14F-4D97-AF65-F5344CB8AC3E}">
        <p14:creationId xmlns:p14="http://schemas.microsoft.com/office/powerpoint/2010/main" val="25922880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p:txBody>
          <a:bodyPr/>
          <a:lstStyle/>
          <a:p>
            <a:r>
              <a:rPr lang="en-US"/>
              <a:t>Speed (cont.)</a:t>
            </a:r>
          </a:p>
        </p:txBody>
      </p:sp>
      <p:sp>
        <p:nvSpPr>
          <p:cNvPr id="566275" name="Rectangle 3"/>
          <p:cNvSpPr>
            <a:spLocks noGrp="1" noChangeArrowheads="1"/>
          </p:cNvSpPr>
          <p:nvPr>
            <p:ph type="body" idx="1"/>
          </p:nvPr>
        </p:nvSpPr>
        <p:spPr/>
        <p:txBody>
          <a:bodyPr/>
          <a:lstStyle/>
          <a:p>
            <a:pPr>
              <a:lnSpc>
                <a:spcPct val="90000"/>
              </a:lnSpc>
            </a:pPr>
            <a:r>
              <a:rPr lang="en-US"/>
              <a:t>Brute force when in doubt</a:t>
            </a:r>
          </a:p>
          <a:p>
            <a:pPr lvl="1">
              <a:lnSpc>
                <a:spcPct val="90000"/>
              </a:lnSpc>
            </a:pPr>
            <a:r>
              <a:rPr lang="en-US"/>
              <a:t>Prototype and test performance</a:t>
            </a:r>
          </a:p>
          <a:p>
            <a:pPr lvl="1">
              <a:lnSpc>
                <a:spcPct val="90000"/>
              </a:lnSpc>
            </a:pPr>
            <a:r>
              <a:rPr lang="en-US"/>
              <a:t>Eg: linear search over a small search space</a:t>
            </a:r>
          </a:p>
          <a:p>
            <a:pPr lvl="1">
              <a:lnSpc>
                <a:spcPct val="90000"/>
              </a:lnSpc>
            </a:pPr>
            <a:r>
              <a:rPr lang="en-US"/>
              <a:t>Beware of scalability!</a:t>
            </a:r>
          </a:p>
          <a:p>
            <a:pPr>
              <a:lnSpc>
                <a:spcPct val="90000"/>
              </a:lnSpc>
            </a:pPr>
            <a:r>
              <a:rPr lang="en-US"/>
              <a:t>Background processing (interactive settings)</a:t>
            </a:r>
          </a:p>
          <a:p>
            <a:pPr lvl="1">
              <a:lnSpc>
                <a:spcPct val="90000"/>
              </a:lnSpc>
            </a:pPr>
            <a:r>
              <a:rPr lang="en-US"/>
              <a:t>GC</a:t>
            </a:r>
          </a:p>
          <a:p>
            <a:pPr lvl="1">
              <a:lnSpc>
                <a:spcPct val="90000"/>
              </a:lnSpc>
            </a:pPr>
            <a:r>
              <a:rPr lang="en-US" sz="2000"/>
              <a:t>writing out dirty pages, preparing pages for replacement.</a:t>
            </a:r>
          </a:p>
          <a:p>
            <a:pPr>
              <a:lnSpc>
                <a:spcPct val="90000"/>
              </a:lnSpc>
            </a:pPr>
            <a:r>
              <a:rPr lang="en-US"/>
              <a:t>Shed load</a:t>
            </a:r>
          </a:p>
          <a:p>
            <a:pPr lvl="1">
              <a:lnSpc>
                <a:spcPct val="90000"/>
              </a:lnSpc>
            </a:pPr>
            <a:r>
              <a:rPr lang="en-US"/>
              <a:t>Random Early Detection</a:t>
            </a:r>
          </a:p>
          <a:p>
            <a:pPr lvl="1">
              <a:lnSpc>
                <a:spcPct val="90000"/>
              </a:lnSpc>
            </a:pPr>
            <a:r>
              <a:rPr lang="en-US"/>
              <a:t>Bob Morris' red button</a:t>
            </a:r>
          </a:p>
        </p:txBody>
      </p:sp>
    </p:spTree>
    <p:extLst>
      <p:ext uri="{BB962C8B-B14F-4D97-AF65-F5344CB8AC3E}">
        <p14:creationId xmlns:p14="http://schemas.microsoft.com/office/powerpoint/2010/main" val="17923883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ChangeArrowheads="1"/>
          </p:cNvSpPr>
          <p:nvPr>
            <p:ph type="title"/>
          </p:nvPr>
        </p:nvSpPr>
        <p:spPr/>
        <p:txBody>
          <a:bodyPr/>
          <a:lstStyle/>
          <a:p>
            <a:r>
              <a:rPr lang="en-US"/>
              <a:t>Fault Tolerance</a:t>
            </a:r>
          </a:p>
        </p:txBody>
      </p:sp>
      <p:sp>
        <p:nvSpPr>
          <p:cNvPr id="569347" name="Rectangle 3"/>
          <p:cNvSpPr>
            <a:spLocks noGrp="1" noChangeArrowheads="1"/>
          </p:cNvSpPr>
          <p:nvPr>
            <p:ph type="body" idx="1"/>
          </p:nvPr>
        </p:nvSpPr>
        <p:spPr/>
        <p:txBody>
          <a:bodyPr>
            <a:normAutofit lnSpcReduction="10000"/>
          </a:bodyPr>
          <a:lstStyle/>
          <a:p>
            <a:pPr>
              <a:lnSpc>
                <a:spcPct val="90000"/>
              </a:lnSpc>
            </a:pPr>
            <a:r>
              <a:rPr lang="en-US" sz="2400"/>
              <a:t>End-to-end argument</a:t>
            </a:r>
          </a:p>
          <a:p>
            <a:pPr lvl="1">
              <a:lnSpc>
                <a:spcPct val="90000"/>
              </a:lnSpc>
            </a:pPr>
            <a:r>
              <a:rPr lang="en-US" sz="2200"/>
              <a:t>Error recovery at the app level </a:t>
            </a:r>
            <a:r>
              <a:rPr lang="en-US" sz="2200" b="1"/>
              <a:t>essential</a:t>
            </a:r>
          </a:p>
          <a:p>
            <a:pPr lvl="1">
              <a:lnSpc>
                <a:spcPct val="90000"/>
              </a:lnSpc>
            </a:pPr>
            <a:r>
              <a:rPr lang="en-US" sz="2200"/>
              <a:t>Eg: File transfer</a:t>
            </a:r>
          </a:p>
          <a:p>
            <a:pPr>
              <a:lnSpc>
                <a:spcPct val="90000"/>
              </a:lnSpc>
            </a:pPr>
            <a:r>
              <a:rPr lang="en-US" sz="2400"/>
              <a:t>Log updates</a:t>
            </a:r>
          </a:p>
          <a:p>
            <a:pPr lvl="1">
              <a:lnSpc>
                <a:spcPct val="90000"/>
              </a:lnSpc>
            </a:pPr>
            <a:r>
              <a:rPr lang="en-US" sz="2200"/>
              <a:t>Replay logs to recover from a crash</a:t>
            </a:r>
          </a:p>
          <a:p>
            <a:pPr lvl="1">
              <a:lnSpc>
                <a:spcPct val="90000"/>
              </a:lnSpc>
            </a:pPr>
            <a:r>
              <a:rPr lang="en-US" sz="2200"/>
              <a:t>form 1: log &lt;name of update proc, arguments&gt;</a:t>
            </a:r>
          </a:p>
          <a:p>
            <a:pPr lvl="2">
              <a:lnSpc>
                <a:spcPct val="90000"/>
              </a:lnSpc>
            </a:pPr>
            <a:r>
              <a:rPr lang="en-US" sz="2100"/>
              <a:t>update proc must be functional</a:t>
            </a:r>
          </a:p>
          <a:p>
            <a:pPr lvl="2">
              <a:lnSpc>
                <a:spcPct val="90000"/>
              </a:lnSpc>
            </a:pPr>
            <a:r>
              <a:rPr lang="en-US" sz="2100"/>
              <a:t>arguments must be values</a:t>
            </a:r>
          </a:p>
          <a:p>
            <a:pPr lvl="1">
              <a:lnSpc>
                <a:spcPct val="90000"/>
              </a:lnSpc>
            </a:pPr>
            <a:r>
              <a:rPr lang="en-US" sz="2200"/>
              <a:t>form 2: log state changes.</a:t>
            </a:r>
          </a:p>
          <a:p>
            <a:pPr lvl="2">
              <a:lnSpc>
                <a:spcPct val="90000"/>
              </a:lnSpc>
            </a:pPr>
            <a:r>
              <a:rPr lang="en-US" sz="2100"/>
              <a:t>idempotent (x = 10, instead of x++)</a:t>
            </a:r>
          </a:p>
          <a:p>
            <a:pPr>
              <a:lnSpc>
                <a:spcPct val="90000"/>
              </a:lnSpc>
            </a:pPr>
            <a:r>
              <a:rPr lang="en-US" sz="2400"/>
              <a:t>Make actions atomic</a:t>
            </a:r>
          </a:p>
          <a:p>
            <a:pPr lvl="1">
              <a:lnSpc>
                <a:spcPct val="90000"/>
              </a:lnSpc>
            </a:pPr>
            <a:r>
              <a:rPr lang="en-US" sz="2200"/>
              <a:t>Aries algorithm - Atomicity and Durability</a:t>
            </a:r>
          </a:p>
        </p:txBody>
      </p:sp>
    </p:spTree>
    <p:extLst>
      <p:ext uri="{BB962C8B-B14F-4D97-AF65-F5344CB8AC3E}">
        <p14:creationId xmlns:p14="http://schemas.microsoft.com/office/powerpoint/2010/main" val="41930876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p:txBody>
          <a:bodyPr/>
          <a:lstStyle/>
          <a:p>
            <a:r>
              <a:rPr lang="en-US"/>
              <a:t>Conclusions</a:t>
            </a:r>
          </a:p>
        </p:txBody>
      </p:sp>
      <p:sp>
        <p:nvSpPr>
          <p:cNvPr id="570371" name="Rectangle 3"/>
          <p:cNvSpPr>
            <a:spLocks noGrp="1" noChangeArrowheads="1"/>
          </p:cNvSpPr>
          <p:nvPr>
            <p:ph type="body" idx="1"/>
          </p:nvPr>
        </p:nvSpPr>
        <p:spPr/>
        <p:txBody>
          <a:bodyPr>
            <a:normAutofit fontScale="92500" lnSpcReduction="10000"/>
          </a:bodyPr>
          <a:lstStyle/>
          <a:p>
            <a:r>
              <a:rPr lang="en-US" smtClean="0"/>
              <a:t>Every field develops a community intuition into the principles that lead towards “our kind of work”</a:t>
            </a:r>
          </a:p>
          <a:p>
            <a:pPr lvl="1"/>
            <a:r>
              <a:rPr lang="en-US" smtClean="0"/>
              <a:t>Solutions that are esthetically pleasing and reflect sound reasoning</a:t>
            </a:r>
          </a:p>
          <a:p>
            <a:pPr lvl="1"/>
            <a:r>
              <a:rPr lang="en-US" smtClean="0"/>
              <a:t>But how can one communicate esthetics?  And what sorts of reasoning should be viewed as “sound”?</a:t>
            </a:r>
          </a:p>
          <a:p>
            <a:pPr lvl="1"/>
            <a:endParaRPr lang="en-US"/>
          </a:p>
          <a:p>
            <a:r>
              <a:rPr lang="en-US" smtClean="0"/>
              <a:t>For the systems area, the tensions between the hardware we work with, the problems to be solved and the fact that we create “platforms” that others will use weigh heavily into this analysis</a:t>
            </a:r>
            <a:endParaRPr lang="en-US" dirty="0"/>
          </a:p>
        </p:txBody>
      </p:sp>
    </p:spTree>
    <p:extLst>
      <p:ext uri="{BB962C8B-B14F-4D97-AF65-F5344CB8AC3E}">
        <p14:creationId xmlns:p14="http://schemas.microsoft.com/office/powerpoint/2010/main" val="39006887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“Second System Syndrome”</a:t>
            </a:r>
            <a:endParaRPr lang="en-US"/>
          </a:p>
        </p:txBody>
      </p:sp>
      <p:sp>
        <p:nvSpPr>
          <p:cNvPr id="3" name="Content Placeholder 2"/>
          <p:cNvSpPr>
            <a:spLocks noGrp="1"/>
          </p:cNvSpPr>
          <p:nvPr>
            <p:ph sz="quarter" idx="1"/>
          </p:nvPr>
        </p:nvSpPr>
        <p:spPr/>
        <p:txBody>
          <a:bodyPr>
            <a:normAutofit lnSpcReduction="10000"/>
          </a:bodyPr>
          <a:lstStyle/>
          <a:p>
            <a:r>
              <a:rPr lang="en-US" smtClean="0"/>
              <a:t>In 2012 we are rarely the first people to build a given kind of system</a:t>
            </a:r>
          </a:p>
          <a:p>
            <a:endParaRPr lang="en-US"/>
          </a:p>
          <a:p>
            <a:r>
              <a:rPr lang="en-US" smtClean="0"/>
              <a:t>It can be hard to resist including all the usual functionality and then adding in new amazing stuff</a:t>
            </a:r>
          </a:p>
          <a:p>
            <a:endParaRPr lang="en-US"/>
          </a:p>
          <a:p>
            <a:r>
              <a:rPr lang="en-US" smtClean="0"/>
              <a:t>Lampson believes that elegance centers on </a:t>
            </a:r>
            <a:r>
              <a:rPr lang="en-US" i="1" smtClean="0"/>
              <a:t>leaving things out </a:t>
            </a:r>
            <a:r>
              <a:rPr lang="en-US" smtClean="0"/>
              <a:t>not including every imaginable feature!</a:t>
            </a:r>
          </a:p>
          <a:p>
            <a:pPr lvl="1"/>
            <a:r>
              <a:rPr lang="en-US" smtClean="0"/>
              <a:t>Perhaps the most debated aspect of his approach</a:t>
            </a:r>
          </a:p>
          <a:p>
            <a:pPr lvl="1"/>
            <a:r>
              <a:rPr lang="en-US" smtClean="0"/>
              <a:t>Think about Windows “versus” Linux (versus early Unix)</a:t>
            </a:r>
            <a:endParaRPr lang="en-US"/>
          </a:p>
        </p:txBody>
      </p:sp>
    </p:spTree>
    <p:extLst>
      <p:ext uri="{BB962C8B-B14F-4D97-AF65-F5344CB8AC3E}">
        <p14:creationId xmlns:p14="http://schemas.microsoft.com/office/powerpoint/2010/main" val="23116202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Concrete conclusions?</a:t>
            </a:r>
            <a:endParaRPr lang="en-US"/>
          </a:p>
        </p:txBody>
      </p:sp>
      <p:sp>
        <p:nvSpPr>
          <p:cNvPr id="3" name="Content Placeholder 2"/>
          <p:cNvSpPr>
            <a:spLocks noGrp="1"/>
          </p:cNvSpPr>
          <p:nvPr>
            <p:ph sz="quarter" idx="1"/>
          </p:nvPr>
        </p:nvSpPr>
        <p:spPr/>
        <p:txBody>
          <a:bodyPr/>
          <a:lstStyle/>
          <a:p>
            <a:r>
              <a:rPr lang="en-US" smtClean="0"/>
              <a:t>Think back to the way Robbert approached Horus</a:t>
            </a:r>
          </a:p>
          <a:p>
            <a:pPr lvl="1"/>
            <a:r>
              <a:rPr lang="en-US" smtClean="0"/>
              <a:t>Pose your problem in a clean way</a:t>
            </a:r>
          </a:p>
          <a:p>
            <a:pPr lvl="1"/>
            <a:r>
              <a:rPr lang="en-US" smtClean="0"/>
              <a:t>Next decompose into large-scale components</a:t>
            </a:r>
          </a:p>
          <a:p>
            <a:pPr lvl="1"/>
            <a:r>
              <a:rPr lang="en-US" smtClean="0"/>
              <a:t>Think about the common case that will determine performance: the critical path or the bottleneck points</a:t>
            </a:r>
          </a:p>
          <a:p>
            <a:pPr lvl="1"/>
            <a:r>
              <a:rPr lang="en-US" smtClean="0"/>
              <a:t>Look for elegant ways to simultaneously offer structural clarity (like the Horus “Lego</a:t>
            </a:r>
            <a:r>
              <a:rPr lang="en-US" baseline="30000" smtClean="0"/>
              <a:t>tm</a:t>
            </a:r>
            <a:r>
              <a:rPr lang="en-US" smtClean="0"/>
              <a:t>” building blocks) and yet still offer fantastic performance</a:t>
            </a:r>
          </a:p>
          <a:p>
            <a:r>
              <a:rPr lang="en-US" smtClean="0"/>
              <a:t>This can guide you towards very high-impact success</a:t>
            </a:r>
            <a:endParaRPr lang="en-US"/>
          </a:p>
        </p:txBody>
      </p:sp>
    </p:spTree>
    <p:extLst>
      <p:ext uri="{BB962C8B-B14F-4D97-AF65-F5344CB8AC3E}">
        <p14:creationId xmlns:p14="http://schemas.microsoft.com/office/powerpoint/2010/main" val="3499987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Critical-path driven process</a:t>
            </a:r>
            <a:endParaRPr lang="en-US"/>
          </a:p>
        </p:txBody>
      </p:sp>
      <p:sp>
        <p:nvSpPr>
          <p:cNvPr id="3" name="Content Placeholder 2"/>
          <p:cNvSpPr>
            <a:spLocks noGrp="1"/>
          </p:cNvSpPr>
          <p:nvPr>
            <p:ph sz="quarter" idx="1"/>
          </p:nvPr>
        </p:nvSpPr>
        <p:spPr/>
        <p:txBody>
          <a:bodyPr>
            <a:normAutofit fontScale="92500" lnSpcReduction="10000"/>
          </a:bodyPr>
          <a:lstStyle/>
          <a:p>
            <a:r>
              <a:rPr lang="en-US" smtClean="0"/>
              <a:t>If we can identify common patterns or use cases a-priori (or perhaps by analysis of workloads from other similar systems for which data exists)...</a:t>
            </a:r>
          </a:p>
          <a:p>
            <a:pPr lvl="1"/>
            <a:r>
              <a:rPr lang="en-US" smtClean="0"/>
              <a:t>Permits us to recognize in advance that particular code paths will arise often and will really determine performance for the metrics of primary interest</a:t>
            </a:r>
          </a:p>
          <a:p>
            <a:pPr lvl="1"/>
            <a:r>
              <a:rPr lang="en-US" smtClean="0"/>
              <a:t>In effect we can “distort” our design to support very short critical paths at the expense of shifting functionality elsewhere, off the critical path</a:t>
            </a:r>
          </a:p>
          <a:p>
            <a:r>
              <a:rPr lang="en-US" smtClean="0"/>
              <a:t>This sometimes permits us to use less optimized logic off the critical path without fear of huge performance hits</a:t>
            </a:r>
            <a:endParaRPr lang="en-US"/>
          </a:p>
        </p:txBody>
      </p:sp>
    </p:spTree>
    <p:extLst>
      <p:ext uri="{BB962C8B-B14F-4D97-AF65-F5344CB8AC3E}">
        <p14:creationId xmlns:p14="http://schemas.microsoft.com/office/powerpoint/2010/main" val="5669279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Time</a:t>
            </a:r>
            <a:endParaRPr lang="en-US" dirty="0"/>
          </a:p>
        </p:txBody>
      </p:sp>
      <p:sp>
        <p:nvSpPr>
          <p:cNvPr id="3" name="Content Placeholder 2"/>
          <p:cNvSpPr>
            <a:spLocks noGrp="1"/>
          </p:cNvSpPr>
          <p:nvPr>
            <p:ph idx="1"/>
          </p:nvPr>
        </p:nvSpPr>
        <p:spPr/>
        <p:txBody>
          <a:bodyPr>
            <a:normAutofit/>
          </a:bodyPr>
          <a:lstStyle/>
          <a:p>
            <a:r>
              <a:rPr lang="en-US" dirty="0" smtClean="0"/>
              <a:t>Read and write review:</a:t>
            </a:r>
          </a:p>
          <a:p>
            <a:pPr lvl="1"/>
            <a:r>
              <a:rPr lang="en-US" i="1" dirty="0" smtClean="0"/>
              <a:t>The UNIX time-sharing system</a:t>
            </a:r>
            <a:r>
              <a:rPr lang="en-US" dirty="0" smtClean="0"/>
              <a:t>, Dennis M. Ritchie and Ken Thompson. Communications of the ACM Volume 17, Issue 7, July 1974, pages 365 -- 375</a:t>
            </a:r>
          </a:p>
          <a:p>
            <a:pPr lvl="1"/>
            <a:r>
              <a:rPr lang="en-US" i="1" dirty="0"/>
              <a:t>The Duality of Memory and Communication in the Implementation of a Multiprocessor Operating </a:t>
            </a:r>
            <a:r>
              <a:rPr lang="en-US" i="1" dirty="0" smtClean="0"/>
              <a:t>System</a:t>
            </a:r>
            <a:r>
              <a:rPr lang="en-US" dirty="0" smtClean="0"/>
              <a:t>. </a:t>
            </a:r>
            <a:r>
              <a:rPr lang="en-US" dirty="0"/>
              <a:t>M. Young, A </a:t>
            </a:r>
            <a:r>
              <a:rPr lang="en-US" dirty="0" err="1"/>
              <a:t>Tavanian</a:t>
            </a:r>
            <a:r>
              <a:rPr lang="en-US" dirty="0"/>
              <a:t>, R. Rashid, D. </a:t>
            </a:r>
            <a:r>
              <a:rPr lang="en-US" dirty="0" err="1"/>
              <a:t>Golub</a:t>
            </a:r>
            <a:r>
              <a:rPr lang="en-US" dirty="0"/>
              <a:t>, and J. </a:t>
            </a:r>
            <a:r>
              <a:rPr lang="en-US" dirty="0" err="1"/>
              <a:t>Eppinger</a:t>
            </a:r>
            <a:r>
              <a:rPr lang="en-US" dirty="0"/>
              <a:t>. Proceedings of the Eleventh ACM Symposium on Operating Systems Principles (Austin, Texas, United States), ACM, 1987, pages 63--76.</a:t>
            </a:r>
            <a:endParaRPr lang="en-US" dirty="0"/>
          </a:p>
        </p:txBody>
      </p:sp>
    </p:spTree>
    <p:extLst>
      <p:ext uri="{BB962C8B-B14F-4D97-AF65-F5344CB8AC3E}">
        <p14:creationId xmlns:p14="http://schemas.microsoft.com/office/powerpoint/2010/main" val="3455408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 Van Renesse (Horus)</a:t>
            </a:r>
            <a:endParaRPr lang="en-US"/>
          </a:p>
        </p:txBody>
      </p:sp>
      <p:sp>
        <p:nvSpPr>
          <p:cNvPr id="3" name="Content Placeholder 2"/>
          <p:cNvSpPr>
            <a:spLocks noGrp="1"/>
          </p:cNvSpPr>
          <p:nvPr>
            <p:ph sz="quarter" idx="1"/>
          </p:nvPr>
        </p:nvSpPr>
        <p:spPr/>
        <p:txBody>
          <a:bodyPr>
            <a:normAutofit/>
          </a:bodyPr>
          <a:lstStyle/>
          <a:p>
            <a:r>
              <a:rPr lang="en-US" smtClean="0"/>
              <a:t>Robbert was developing a fast multicast system</a:t>
            </a:r>
          </a:p>
          <a:p>
            <a:pPr lvl="1"/>
            <a:r>
              <a:rPr lang="en-US" smtClean="0"/>
              <a:t>Core functionality: Reliable multicast from some sender to some set of receivers </a:t>
            </a:r>
          </a:p>
          <a:p>
            <a:pPr lvl="1"/>
            <a:r>
              <a:rPr lang="en-US" smtClean="0"/>
              <a:t>The particular system, Horus, implements the same virtual synchrony model we discussed last week</a:t>
            </a:r>
          </a:p>
          <a:p>
            <a:r>
              <a:rPr lang="en-US" smtClean="0"/>
              <a:t>Virtual synchrony platforms inevitably require a lot of logic to deal with complexities of the real-world </a:t>
            </a:r>
          </a:p>
          <a:p>
            <a:r>
              <a:rPr lang="en-US" smtClean="0"/>
              <a:t>But how much of that logic needs to be on the critical path for common operations?</a:t>
            </a:r>
            <a:endParaRPr lang="en-US"/>
          </a:p>
        </p:txBody>
      </p:sp>
      <p:pic>
        <p:nvPicPr>
          <p:cNvPr id="7170" name="Picture 2" descr="http://ts2.mm.bing.net/th?id=I4741249449657733&amp;pid=1.7&amp;w=137&amp;h=146&amp;c=7&amp;r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
            <a:ext cx="1304925" cy="1390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325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Robbert adopted a layered approach</a:t>
            </a:r>
            <a:endParaRPr lang="en-US"/>
          </a:p>
        </p:txBody>
      </p:sp>
      <p:sp>
        <p:nvSpPr>
          <p:cNvPr id="3" name="Content Placeholder 2"/>
          <p:cNvSpPr>
            <a:spLocks noGrp="1"/>
          </p:cNvSpPr>
          <p:nvPr>
            <p:ph sz="quarter" idx="1"/>
          </p:nvPr>
        </p:nvSpPr>
        <p:spPr>
          <a:xfrm>
            <a:off x="612648" y="1600200"/>
            <a:ext cx="5788152" cy="4495800"/>
          </a:xfrm>
        </p:spPr>
        <p:txBody>
          <a:bodyPr>
            <a:normAutofit/>
          </a:bodyPr>
          <a:lstStyle/>
          <a:p>
            <a:r>
              <a:rPr lang="en-US" sz="2300" smtClean="0"/>
              <a:t>User sees some primitive like g.SafeSend(...)</a:t>
            </a:r>
          </a:p>
          <a:p>
            <a:r>
              <a:rPr lang="en-US" sz="2300" smtClean="0"/>
              <a:t>SafeSend uses an internal infrastructure, perhaps to obtain a snapshot of the group view, with a list of current members, locking the group against membership changes until SafeSend completes</a:t>
            </a:r>
          </a:p>
          <a:p>
            <a:r>
              <a:rPr lang="en-US" sz="2300" smtClean="0"/>
              <a:t>Below this is a layer doing reliable sending, flow control and retransmission within a set of members</a:t>
            </a:r>
          </a:p>
          <a:p>
            <a:r>
              <a:rPr lang="en-US" sz="2300" smtClean="0"/>
              <a:t>Below this is a layer establishing connections</a:t>
            </a:r>
          </a:p>
          <a:p>
            <a:r>
              <a:rPr lang="en-US" sz="2300" smtClean="0"/>
              <a:t>Below this one that discovers IP addresses...</a:t>
            </a:r>
            <a:endParaRPr lang="en-US" sz="2300"/>
          </a:p>
        </p:txBody>
      </p:sp>
      <p:grpSp>
        <p:nvGrpSpPr>
          <p:cNvPr id="8" name="Group 7"/>
          <p:cNvGrpSpPr/>
          <p:nvPr/>
        </p:nvGrpSpPr>
        <p:grpSpPr>
          <a:xfrm>
            <a:off x="6629400" y="3467100"/>
            <a:ext cx="1828800" cy="884663"/>
            <a:chOff x="6477000" y="2468137"/>
            <a:chExt cx="1828800" cy="884663"/>
          </a:xfrm>
        </p:grpSpPr>
        <p:sp>
          <p:nvSpPr>
            <p:cNvPr id="4" name="Cube 3"/>
            <p:cNvSpPr/>
            <p:nvPr/>
          </p:nvSpPr>
          <p:spPr>
            <a:xfrm>
              <a:off x="6477000" y="2590800"/>
              <a:ext cx="1828800" cy="7620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Horus Layer</a:t>
              </a:r>
              <a:endParaRPr lang="en-US" b="1"/>
            </a:p>
          </p:txBody>
        </p:sp>
        <p:sp>
          <p:nvSpPr>
            <p:cNvPr id="5" name="Can 4"/>
            <p:cNvSpPr/>
            <p:nvPr/>
          </p:nvSpPr>
          <p:spPr>
            <a:xfrm>
              <a:off x="6781800" y="2476500"/>
              <a:ext cx="457200" cy="228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p:cNvSpPr/>
            <p:nvPr/>
          </p:nvSpPr>
          <p:spPr>
            <a:xfrm>
              <a:off x="7467600" y="2468137"/>
              <a:ext cx="457200" cy="228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Content Placeholder 2"/>
          <p:cNvSpPr txBox="1">
            <a:spLocks/>
          </p:cNvSpPr>
          <p:nvPr/>
        </p:nvSpPr>
        <p:spPr>
          <a:xfrm>
            <a:off x="6400800" y="4419600"/>
            <a:ext cx="2587752" cy="17526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gn="ctr">
              <a:buNone/>
            </a:pPr>
            <a:r>
              <a:rPr lang="en-US" sz="2300" b="1" i="1"/>
              <a:t>I</a:t>
            </a:r>
            <a:r>
              <a:rPr lang="en-US" sz="2300" b="1" i="1" smtClean="0"/>
              <a:t>dea: Standard layers</a:t>
            </a:r>
          </a:p>
          <a:p>
            <a:pPr marL="0" indent="0" algn="ctr">
              <a:buNone/>
            </a:pPr>
            <a:r>
              <a:rPr lang="en-US" sz="2300" b="1" i="1" smtClean="0"/>
              <a:t>Like Lego</a:t>
            </a:r>
            <a:r>
              <a:rPr lang="en-US" sz="2300" b="1" i="1" baseline="30000" smtClean="0"/>
              <a:t>tm</a:t>
            </a:r>
            <a:r>
              <a:rPr lang="en-US" sz="2300" b="1" i="1" smtClean="0"/>
              <a:t> blocks Each supports the identical interface</a:t>
            </a:r>
            <a:endParaRPr lang="en-US" sz="2300" b="1" i="1"/>
          </a:p>
        </p:txBody>
      </p:sp>
      <p:cxnSp>
        <p:nvCxnSpPr>
          <p:cNvPr id="11" name="Straight Arrow Connector 10"/>
          <p:cNvCxnSpPr/>
          <p:nvPr/>
        </p:nvCxnSpPr>
        <p:spPr>
          <a:xfrm>
            <a:off x="7162800" y="2849137"/>
            <a:ext cx="0" cy="732263"/>
          </a:xfrm>
          <a:prstGeom prst="straightConnector1">
            <a:avLst/>
          </a:prstGeom>
          <a:ln w="146050" cmpd="sng">
            <a:solidFill>
              <a:srgbClr val="C00000"/>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7848600" y="2819400"/>
            <a:ext cx="0" cy="732263"/>
          </a:xfrm>
          <a:prstGeom prst="straightConnector1">
            <a:avLst/>
          </a:prstGeom>
          <a:ln w="146050" cmpd="sng">
            <a:solidFill>
              <a:srgbClr val="C00000"/>
            </a:solidFill>
            <a:tailEnd type="triangle" w="sm" len="sm"/>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019800" y="2438400"/>
            <a:ext cx="1371600" cy="430887"/>
          </a:xfrm>
          <a:prstGeom prst="rect">
            <a:avLst/>
          </a:prstGeom>
          <a:noFill/>
        </p:spPr>
        <p:txBody>
          <a:bodyPr wrap="square" rtlCol="0">
            <a:spAutoFit/>
          </a:bodyPr>
          <a:lstStyle/>
          <a:p>
            <a:pPr algn="r"/>
            <a:r>
              <a:rPr lang="en-US" sz="1100" b="1" smtClean="0"/>
              <a:t>g.Send(m)</a:t>
            </a:r>
          </a:p>
          <a:p>
            <a:pPr algn="r"/>
            <a:r>
              <a:rPr lang="en-US" sz="1100" b="1" smtClean="0"/>
              <a:t>Add/Del members</a:t>
            </a:r>
            <a:endParaRPr lang="en-US" sz="1100" b="1"/>
          </a:p>
        </p:txBody>
      </p:sp>
      <p:sp>
        <p:nvSpPr>
          <p:cNvPr id="18" name="TextBox 17"/>
          <p:cNvSpPr txBox="1"/>
          <p:nvPr/>
        </p:nvSpPr>
        <p:spPr>
          <a:xfrm>
            <a:off x="7620000" y="2438400"/>
            <a:ext cx="1371600" cy="430887"/>
          </a:xfrm>
          <a:prstGeom prst="rect">
            <a:avLst/>
          </a:prstGeom>
          <a:noFill/>
        </p:spPr>
        <p:txBody>
          <a:bodyPr wrap="square" rtlCol="0">
            <a:spAutoFit/>
          </a:bodyPr>
          <a:lstStyle/>
          <a:p>
            <a:r>
              <a:rPr lang="en-US" sz="1100" b="1" smtClean="0"/>
              <a:t>Deliver(m)</a:t>
            </a:r>
          </a:p>
          <a:p>
            <a:r>
              <a:rPr lang="en-US" sz="1100" b="1" smtClean="0"/>
              <a:t>NewView(v)</a:t>
            </a:r>
            <a:endParaRPr lang="en-US" sz="1100" b="1"/>
          </a:p>
        </p:txBody>
      </p:sp>
    </p:spTree>
    <p:extLst>
      <p:ext uri="{BB962C8B-B14F-4D97-AF65-F5344CB8AC3E}">
        <p14:creationId xmlns:p14="http://schemas.microsoft.com/office/powerpoint/2010/main" val="1459448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Horus protocol: Stack of microprotocols</a:t>
            </a:r>
            <a:endParaRPr lang="en-US"/>
          </a:p>
        </p:txBody>
      </p:sp>
      <p:sp>
        <p:nvSpPr>
          <p:cNvPr id="3" name="Content Placeholder 2"/>
          <p:cNvSpPr>
            <a:spLocks noGrp="1"/>
          </p:cNvSpPr>
          <p:nvPr>
            <p:ph sz="quarter" idx="1"/>
          </p:nvPr>
        </p:nvSpPr>
        <p:spPr>
          <a:xfrm>
            <a:off x="612648" y="1600200"/>
            <a:ext cx="4949952" cy="4495800"/>
          </a:xfrm>
        </p:spPr>
        <p:txBody>
          <a:bodyPr>
            <a:normAutofit/>
          </a:bodyPr>
          <a:lstStyle/>
          <a:p>
            <a:r>
              <a:rPr lang="en-US" smtClean="0"/>
              <a:t>Not every layer has work to do with respect to every event</a:t>
            </a:r>
          </a:p>
          <a:p>
            <a:r>
              <a:rPr lang="en-US" smtClean="0"/>
              <a:t>Basic model: “events” that flow up, or down</a:t>
            </a:r>
          </a:p>
          <a:p>
            <a:r>
              <a:rPr lang="en-US" smtClean="0"/>
              <a:t>By standardizing he ended up with a kind of mix-and-match protocol architecture</a:t>
            </a:r>
            <a:endParaRPr lang="en-US"/>
          </a:p>
        </p:txBody>
      </p:sp>
      <p:grpSp>
        <p:nvGrpSpPr>
          <p:cNvPr id="20" name="Group 19"/>
          <p:cNvGrpSpPr/>
          <p:nvPr/>
        </p:nvGrpSpPr>
        <p:grpSpPr>
          <a:xfrm>
            <a:off x="6705600" y="5638800"/>
            <a:ext cx="1828800" cy="884663"/>
            <a:chOff x="6477000" y="2468137"/>
            <a:chExt cx="1828800" cy="884663"/>
          </a:xfrm>
          <a:solidFill>
            <a:srgbClr val="7030A0"/>
          </a:solidFill>
        </p:grpSpPr>
        <p:sp>
          <p:nvSpPr>
            <p:cNvPr id="21" name="Cube 20"/>
            <p:cNvSpPr/>
            <p:nvPr/>
          </p:nvSpPr>
          <p:spPr>
            <a:xfrm>
              <a:off x="6477000" y="2590800"/>
              <a:ext cx="1828800" cy="762000"/>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Physical Multicast</a:t>
              </a:r>
              <a:endParaRPr lang="en-US" b="1"/>
            </a:p>
          </p:txBody>
        </p:sp>
        <p:sp>
          <p:nvSpPr>
            <p:cNvPr id="22" name="Can 21"/>
            <p:cNvSpPr/>
            <p:nvPr/>
          </p:nvSpPr>
          <p:spPr>
            <a:xfrm>
              <a:off x="6781800" y="2476500"/>
              <a:ext cx="457200" cy="228600"/>
            </a:xfrm>
            <a:prstGeom prst="ca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an 22"/>
            <p:cNvSpPr/>
            <p:nvPr/>
          </p:nvSpPr>
          <p:spPr>
            <a:xfrm>
              <a:off x="7467600" y="2468137"/>
              <a:ext cx="457200" cy="228600"/>
            </a:xfrm>
            <a:prstGeom prst="ca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6324600" y="4677937"/>
            <a:ext cx="1828800" cy="884663"/>
            <a:chOff x="6477000" y="2468137"/>
            <a:chExt cx="1828800" cy="884663"/>
          </a:xfrm>
          <a:solidFill>
            <a:srgbClr val="FF0000"/>
          </a:solidFill>
        </p:grpSpPr>
        <p:sp>
          <p:nvSpPr>
            <p:cNvPr id="17" name="Cube 16"/>
            <p:cNvSpPr/>
            <p:nvPr/>
          </p:nvSpPr>
          <p:spPr>
            <a:xfrm>
              <a:off x="6477000" y="2590800"/>
              <a:ext cx="1828800" cy="762000"/>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View Snapshot</a:t>
              </a:r>
              <a:endParaRPr lang="en-US" b="1"/>
            </a:p>
          </p:txBody>
        </p:sp>
        <p:sp>
          <p:nvSpPr>
            <p:cNvPr id="18" name="Can 17"/>
            <p:cNvSpPr/>
            <p:nvPr/>
          </p:nvSpPr>
          <p:spPr>
            <a:xfrm>
              <a:off x="6781800" y="2476500"/>
              <a:ext cx="457200" cy="228600"/>
            </a:xfrm>
            <a:prstGeom prst="ca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an 18"/>
            <p:cNvSpPr/>
            <p:nvPr/>
          </p:nvSpPr>
          <p:spPr>
            <a:xfrm>
              <a:off x="7467600" y="2468137"/>
              <a:ext cx="457200" cy="228600"/>
            </a:xfrm>
            <a:prstGeom prst="ca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4360127" y="5334000"/>
            <a:ext cx="1828800" cy="884663"/>
            <a:chOff x="6477000" y="2468137"/>
            <a:chExt cx="1828800" cy="884663"/>
          </a:xfrm>
          <a:solidFill>
            <a:srgbClr val="00B050"/>
          </a:solidFill>
        </p:grpSpPr>
        <p:sp>
          <p:nvSpPr>
            <p:cNvPr id="13" name="Cube 12"/>
            <p:cNvSpPr/>
            <p:nvPr/>
          </p:nvSpPr>
          <p:spPr>
            <a:xfrm>
              <a:off x="6477000" y="2590800"/>
              <a:ext cx="1828800" cy="762000"/>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Total Ordering</a:t>
              </a:r>
              <a:endParaRPr lang="en-US" b="1"/>
            </a:p>
          </p:txBody>
        </p:sp>
        <p:sp>
          <p:nvSpPr>
            <p:cNvPr id="14" name="Can 13"/>
            <p:cNvSpPr/>
            <p:nvPr/>
          </p:nvSpPr>
          <p:spPr>
            <a:xfrm>
              <a:off x="6781800" y="2476500"/>
              <a:ext cx="457200" cy="228600"/>
            </a:xfrm>
            <a:prstGeom prst="ca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an 14"/>
            <p:cNvSpPr/>
            <p:nvPr/>
          </p:nvSpPr>
          <p:spPr>
            <a:xfrm>
              <a:off x="7467600" y="2468137"/>
              <a:ext cx="457200" cy="228600"/>
            </a:xfrm>
            <a:prstGeom prst="ca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6586654" y="3619500"/>
            <a:ext cx="1828800" cy="884663"/>
            <a:chOff x="6477000" y="2468137"/>
            <a:chExt cx="1828800" cy="884663"/>
          </a:xfrm>
          <a:solidFill>
            <a:srgbClr val="FFC000"/>
          </a:solidFill>
        </p:grpSpPr>
        <p:sp>
          <p:nvSpPr>
            <p:cNvPr id="9" name="Cube 8"/>
            <p:cNvSpPr/>
            <p:nvPr/>
          </p:nvSpPr>
          <p:spPr>
            <a:xfrm>
              <a:off x="6477000" y="2590800"/>
              <a:ext cx="1828800" cy="762000"/>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Reliable Send</a:t>
              </a:r>
              <a:endParaRPr lang="en-US" b="1"/>
            </a:p>
          </p:txBody>
        </p:sp>
        <p:sp>
          <p:nvSpPr>
            <p:cNvPr id="10" name="Can 9"/>
            <p:cNvSpPr/>
            <p:nvPr/>
          </p:nvSpPr>
          <p:spPr>
            <a:xfrm>
              <a:off x="6781800" y="2476500"/>
              <a:ext cx="457200" cy="228600"/>
            </a:xfrm>
            <a:prstGeom prst="ca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p:cNvSpPr/>
            <p:nvPr/>
          </p:nvSpPr>
          <p:spPr>
            <a:xfrm>
              <a:off x="7467600" y="2468137"/>
              <a:ext cx="457200" cy="228600"/>
            </a:xfrm>
            <a:prstGeom prst="can">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p:cNvGrpSpPr/>
          <p:nvPr/>
        </p:nvGrpSpPr>
        <p:grpSpPr>
          <a:xfrm>
            <a:off x="6705600" y="1905000"/>
            <a:ext cx="1828800" cy="884663"/>
            <a:chOff x="6477000" y="2468137"/>
            <a:chExt cx="1828800" cy="884663"/>
          </a:xfrm>
        </p:grpSpPr>
        <p:sp>
          <p:nvSpPr>
            <p:cNvPr id="5" name="Cube 4"/>
            <p:cNvSpPr/>
            <p:nvPr/>
          </p:nvSpPr>
          <p:spPr>
            <a:xfrm>
              <a:off x="6477000" y="2590800"/>
              <a:ext cx="1828800" cy="7620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t>SafeSend</a:t>
              </a:r>
              <a:endParaRPr lang="en-US" b="1"/>
            </a:p>
          </p:txBody>
        </p:sp>
        <p:sp>
          <p:nvSpPr>
            <p:cNvPr id="6" name="Can 5"/>
            <p:cNvSpPr/>
            <p:nvPr/>
          </p:nvSpPr>
          <p:spPr>
            <a:xfrm>
              <a:off x="6781800" y="2476500"/>
              <a:ext cx="457200" cy="228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7467600" y="2468137"/>
              <a:ext cx="457200" cy="2286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7" name="Straight Arrow Connector 26"/>
          <p:cNvCxnSpPr/>
          <p:nvPr/>
        </p:nvCxnSpPr>
        <p:spPr>
          <a:xfrm>
            <a:off x="7924800" y="1676400"/>
            <a:ext cx="76200" cy="3886200"/>
          </a:xfrm>
          <a:prstGeom prst="straightConnector1">
            <a:avLst/>
          </a:prstGeom>
          <a:ln w="146050" cmpd="sng">
            <a:solidFill>
              <a:srgbClr val="C00000"/>
            </a:solidFill>
            <a:headEnd type="triangle"/>
            <a:tailEnd type="none" w="sm" len="sm"/>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7239000" y="1676400"/>
            <a:ext cx="76200" cy="3894563"/>
          </a:xfrm>
          <a:prstGeom prst="straightConnector1">
            <a:avLst/>
          </a:prstGeom>
          <a:ln w="146050" cmpd="sng">
            <a:solidFill>
              <a:srgbClr val="C00000"/>
            </a:solidFill>
            <a:tailEnd type="triangl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965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364 -0.0007 L 0.01841 -0.1113 L 0.01424 -0.16983 " pathEditMode="relative" rAng="0" ptsTypes="AAA">
                                      <p:cBhvr>
                                        <p:cTn id="6" dur="2000" fill="hold"/>
                                        <p:tgtEl>
                                          <p:spTgt spid="8"/>
                                        </p:tgtEl>
                                        <p:attrNameLst>
                                          <p:attrName>ppt_x</p:attrName>
                                          <p:attrName>ppt_y</p:attrName>
                                        </p:attrNameLst>
                                      </p:cBhvr>
                                      <p:rCtr x="1094" y="-8468"/>
                                    </p:animMotion>
                                  </p:childTnLst>
                                </p:cTn>
                              </p:par>
                            </p:childTnLst>
                          </p:cTn>
                        </p:par>
                        <p:par>
                          <p:cTn id="7" fill="hold">
                            <p:stCondLst>
                              <p:cond delay="2000"/>
                            </p:stCondLst>
                            <p:childTnLst>
                              <p:par>
                                <p:cTn id="8" presetID="0" presetClass="path" presetSubtype="0" accel="50000" decel="50000" fill="hold" nodeType="afterEffect">
                                  <p:stCondLst>
                                    <p:cond delay="1000"/>
                                  </p:stCondLst>
                                  <p:childTnLst>
                                    <p:animMotion origin="layout" path="M 2.77778E-7 6.47848E-8 L 0.21059 -0.17261 L 0.25642 -0.33087 " pathEditMode="relative" rAng="0" ptsTypes="AAA">
                                      <p:cBhvr>
                                        <p:cTn id="9" dur="2000" fill="hold"/>
                                        <p:tgtEl>
                                          <p:spTgt spid="12"/>
                                        </p:tgtEl>
                                        <p:attrNameLst>
                                          <p:attrName>ppt_x</p:attrName>
                                          <p:attrName>ppt_y</p:attrName>
                                        </p:attrNameLst>
                                      </p:cBhvr>
                                      <p:rCtr x="12812" y="-16543"/>
                                    </p:animMotion>
                                  </p:childTnLst>
                                </p:cTn>
                              </p:par>
                            </p:childTnLst>
                          </p:cTn>
                        </p:par>
                        <p:par>
                          <p:cTn id="10" fill="hold">
                            <p:stCondLst>
                              <p:cond delay="5000"/>
                            </p:stCondLst>
                            <p:childTnLst>
                              <p:par>
                                <p:cTn id="11" presetID="0" presetClass="path" presetSubtype="0" accel="50000" decel="50000" fill="hold" nodeType="afterEffect">
                                  <p:stCondLst>
                                    <p:cond delay="1000"/>
                                  </p:stCondLst>
                                  <p:childTnLst>
                                    <p:animMotion origin="layout" path="M -3.33333E-6 -1.47154E-6 L 0.03334 -0.03332 L 0.04167 -0.149 " pathEditMode="relative" rAng="0" ptsTypes="AAA">
                                      <p:cBhvr>
                                        <p:cTn id="12" dur="2000" fill="hold"/>
                                        <p:tgtEl>
                                          <p:spTgt spid="16"/>
                                        </p:tgtEl>
                                        <p:attrNameLst>
                                          <p:attrName>ppt_x</p:attrName>
                                          <p:attrName>ppt_y</p:attrName>
                                        </p:attrNameLst>
                                      </p:cBhvr>
                                      <p:rCtr x="2083" y="-7450"/>
                                    </p:animMotion>
                                  </p:childTnLst>
                                </p:cTn>
                              </p:par>
                            </p:childTnLst>
                          </p:cTn>
                        </p:par>
                        <p:par>
                          <p:cTn id="13" fill="hold">
                            <p:stCondLst>
                              <p:cond delay="8000"/>
                            </p:stCondLst>
                            <p:childTnLst>
                              <p:par>
                                <p:cTn id="14" presetID="0" presetClass="path" presetSubtype="0" accel="50000" decel="50000" fill="hold" nodeType="afterEffect">
                                  <p:stCondLst>
                                    <p:cond delay="1000"/>
                                  </p:stCondLst>
                                  <p:childTnLst>
                                    <p:animMotion origin="layout" path="M -3.33333E-6 2.17492E-7 L -0.05573 -0.09926 L -0.0026 -0.19759 " pathEditMode="relative" rAng="0" ptsTypes="AAA">
                                      <p:cBhvr>
                                        <p:cTn id="15" dur="2000" fill="hold"/>
                                        <p:tgtEl>
                                          <p:spTgt spid="20"/>
                                        </p:tgtEl>
                                        <p:attrNameLst>
                                          <p:attrName>ppt_x</p:attrName>
                                          <p:attrName>ppt_y</p:attrName>
                                        </p:attrNameLst>
                                      </p:cBhvr>
                                      <p:rCtr x="-2795" y="-9880"/>
                                    </p:animMotion>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7"/>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Elegant... but what about efficiency?</a:t>
            </a:r>
            <a:endParaRPr lang="en-US"/>
          </a:p>
        </p:txBody>
      </p:sp>
      <p:sp>
        <p:nvSpPr>
          <p:cNvPr id="3" name="Content Placeholder 2"/>
          <p:cNvSpPr>
            <a:spLocks noGrp="1"/>
          </p:cNvSpPr>
          <p:nvPr>
            <p:ph sz="quarter" idx="1"/>
          </p:nvPr>
        </p:nvSpPr>
        <p:spPr/>
        <p:txBody>
          <a:bodyPr/>
          <a:lstStyle/>
          <a:p>
            <a:r>
              <a:rPr lang="en-US" smtClean="0"/>
              <a:t>Robbert’s stacks often had 15 or 20 microprotocols</a:t>
            </a:r>
          </a:p>
          <a:p>
            <a:pPr lvl="1"/>
            <a:r>
              <a:rPr lang="en-US" smtClean="0"/>
              <a:t>By rearranging and changing selection he could build many kinds of higher level protocols in a standard way</a:t>
            </a:r>
          </a:p>
          <a:p>
            <a:pPr lvl="1"/>
            <a:r>
              <a:rPr lang="en-US" smtClean="0"/>
              <a:t>But many microprotocols just passed certain kinds of event through, taking no action of their own</a:t>
            </a:r>
          </a:p>
          <a:p>
            <a:pPr lvl="1"/>
            <a:endParaRPr lang="en-US"/>
          </a:p>
          <a:p>
            <a:r>
              <a:rPr lang="en-US" smtClean="0"/>
              <a:t>Performance reflected very high overheads when he “microbenchmarked” his solution</a:t>
            </a:r>
          </a:p>
          <a:p>
            <a:pPr lvl="1"/>
            <a:r>
              <a:rPr lang="en-US" smtClean="0"/>
              <a:t>Isolate a component, then run billions of events through</a:t>
            </a:r>
            <a:endParaRPr lang="en-US"/>
          </a:p>
        </p:txBody>
      </p:sp>
    </p:spTree>
    <p:extLst>
      <p:ext uri="{BB962C8B-B14F-4D97-AF65-F5344CB8AC3E}">
        <p14:creationId xmlns:p14="http://schemas.microsoft.com/office/powerpoint/2010/main" val="7633239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109</TotalTime>
  <Words>2975</Words>
  <Application>Microsoft Office PowerPoint</Application>
  <PresentationFormat>On-screen Show (4:3)</PresentationFormat>
  <Paragraphs>424</Paragraphs>
  <Slides>50</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Median</vt:lpstr>
      <vt:lpstr>Photo Editor Photo</vt:lpstr>
      <vt:lpstr>The Role of Broad Architectural Principles in Systems</vt:lpstr>
      <vt:lpstr>Creation of a large system</vt:lpstr>
      <vt:lpstr>Candidate goals</vt:lpstr>
      <vt:lpstr>First steps in the design process</vt:lpstr>
      <vt:lpstr>Critical-path driven process</vt:lpstr>
      <vt:lpstr>Example: Van Renesse (Horus)</vt:lpstr>
      <vt:lpstr>Robbert adopted a layered approach</vt:lpstr>
      <vt:lpstr>Horus protocol: Stack of microprotocols</vt:lpstr>
      <vt:lpstr>Elegant... but what about efficiency?</vt:lpstr>
      <vt:lpstr>Critical path analysis</vt:lpstr>
      <vt:lpstr>Drilling down</vt:lpstr>
      <vt:lpstr>Horus layers and “sub-layers”</vt:lpstr>
      <vt:lpstr>Horus layers and “sub-layers”</vt:lpstr>
      <vt:lpstr>Success!</vt:lpstr>
      <vt:lpstr>End-to-End arguments in System Design – Jerry H. Saltzer, David P. Reed, David D. Clark</vt:lpstr>
      <vt:lpstr>End-to-End arguments in System Design – Jerry H. Saltzer, David P. Reed, David D. Clark</vt:lpstr>
      <vt:lpstr>Example : File Transfer (A to B)</vt:lpstr>
      <vt:lpstr>Example : File Transfer</vt:lpstr>
      <vt:lpstr>Possible failures</vt:lpstr>
      <vt:lpstr>Would a reliable network help?</vt:lpstr>
      <vt:lpstr>Solutions?</vt:lpstr>
      <vt:lpstr>Solutions? (cont.)</vt:lpstr>
      <vt:lpstr>Formally stated</vt:lpstr>
      <vt:lpstr>Other end-to-end requirements</vt:lpstr>
      <vt:lpstr>TCP/IP</vt:lpstr>
      <vt:lpstr>End-to-End became a religion!</vt:lpstr>
      <vt:lpstr>Hints for Computer System Design - Butler Lampson</vt:lpstr>
      <vt:lpstr>Butler Lampson - Background</vt:lpstr>
      <vt:lpstr>Some Projects &amp; Collaborators</vt:lpstr>
      <vt:lpstr>Some Projects &amp; Collaborators (cont.)</vt:lpstr>
      <vt:lpstr>Hints for Computer System Design - Butler Lampson</vt:lpstr>
      <vt:lpstr>Functionality</vt:lpstr>
      <vt:lpstr>Simplicity</vt:lpstr>
      <vt:lpstr>Functionality Vs Assurance</vt:lpstr>
      <vt:lpstr>Example</vt:lpstr>
      <vt:lpstr>Breaking CONNECT(string passwd)</vt:lpstr>
      <vt:lpstr>Breaking CONNECT(string passwd)</vt:lpstr>
      <vt:lpstr>Functionality (cont.)</vt:lpstr>
      <vt:lpstr>Abstractions</vt:lpstr>
      <vt:lpstr>Continuity</vt:lpstr>
      <vt:lpstr>Implementation</vt:lpstr>
      <vt:lpstr>Completeness - handling all cases</vt:lpstr>
      <vt:lpstr>Speed</vt:lpstr>
      <vt:lpstr>Speed (cont.)</vt:lpstr>
      <vt:lpstr>Speed (cont.)</vt:lpstr>
      <vt:lpstr>Fault Tolerance</vt:lpstr>
      <vt:lpstr>Conclusions</vt:lpstr>
      <vt:lpstr>“Second System Syndrome”</vt:lpstr>
      <vt:lpstr>Concrete conclusions?</vt:lpstr>
      <vt:lpstr>Next Time</vt:lpstr>
    </vt:vector>
  </TitlesOfParts>
  <Company>Cornell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Broad Architectural Principles in Systems</dc:title>
  <dc:creator>ken</dc:creator>
  <cp:lastModifiedBy>Ken Birman</cp:lastModifiedBy>
  <cp:revision>13</cp:revision>
  <dcterms:created xsi:type="dcterms:W3CDTF">2012-08-25T12:33:29Z</dcterms:created>
  <dcterms:modified xsi:type="dcterms:W3CDTF">2014-08-28T16:07:22Z</dcterms:modified>
</cp:coreProperties>
</file>