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1072" r:id="rId4"/>
    <p:sldId id="1127" r:id="rId5"/>
    <p:sldId id="1282" r:id="rId6"/>
    <p:sldId id="1283" r:id="rId7"/>
    <p:sldId id="1284" r:id="rId8"/>
    <p:sldId id="1285" r:id="rId9"/>
    <p:sldId id="1286" r:id="rId10"/>
    <p:sldId id="1287" r:id="rId11"/>
    <p:sldId id="1288" r:id="rId12"/>
    <p:sldId id="1289" r:id="rId13"/>
    <p:sldId id="1290" r:id="rId14"/>
    <p:sldId id="1291" r:id="rId15"/>
    <p:sldId id="1292" r:id="rId16"/>
    <p:sldId id="1293" r:id="rId17"/>
    <p:sldId id="1294" r:id="rId18"/>
    <p:sldId id="1295" r:id="rId19"/>
    <p:sldId id="1296" r:id="rId20"/>
    <p:sldId id="1297" r:id="rId21"/>
    <p:sldId id="1298" r:id="rId22"/>
    <p:sldId id="1299" r:id="rId23"/>
    <p:sldId id="1300" r:id="rId24"/>
    <p:sldId id="1301" r:id="rId25"/>
    <p:sldId id="1302" r:id="rId26"/>
    <p:sldId id="1303" r:id="rId27"/>
    <p:sldId id="1304" r:id="rId28"/>
    <p:sldId id="1305" r:id="rId29"/>
    <p:sldId id="1306" r:id="rId30"/>
    <p:sldId id="1307" r:id="rId31"/>
    <p:sldId id="1308" r:id="rId32"/>
    <p:sldId id="1309" r:id="rId33"/>
    <p:sldId id="1310" r:id="rId34"/>
    <p:sldId id="1311" r:id="rId35"/>
    <p:sldId id="109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37" autoAdjust="0"/>
  </p:normalViewPr>
  <p:slideViewPr>
    <p:cSldViewPr snapToGrid="0" snapToObjects="1">
      <p:cViewPr varScale="1">
        <p:scale>
          <a:sx n="58" d="100"/>
          <a:sy n="58" d="100"/>
        </p:scale>
        <p:origin x="1346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last principle is </a:t>
            </a:r>
            <a:r>
              <a:rPr lang="en-US" dirty="0" err="1" smtClean="0"/>
              <a:t>realtime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would want achieve the same level of precision and control as in </a:t>
            </a:r>
            <a:r>
              <a:rPr lang="en-US" baseline="0" dirty="0" err="1" smtClean="0"/>
              <a:t>BiFocals</a:t>
            </a:r>
            <a:r>
              <a:rPr lang="en-US" baseline="0" dirty="0" smtClean="0"/>
              <a:t>, in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result, our ultimate</a:t>
            </a:r>
            <a:r>
              <a:rPr lang="en-US" baseline="0" dirty="0" smtClean="0"/>
              <a:t> goal is to control every single bit in software and in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, thus we can improve network research applications that rely on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delays or gaps.</a:t>
            </a:r>
          </a:p>
          <a:p>
            <a:r>
              <a:rPr lang="en-US" baseline="0" dirty="0" smtClean="0"/>
              <a:t>And therefore, the challenge here is how can we access the physical layer in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1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 am going to introduce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SoNIC</a:t>
            </a:r>
            <a:r>
              <a:rPr lang="en-US" baseline="0" dirty="0" smtClean="0"/>
              <a:t>, software defined network interface card, and applications that sonic enables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9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</a:t>
            </a:r>
            <a:r>
              <a:rPr lang="en-US" baseline="0" dirty="0" smtClean="0"/>
              <a:t> idea of </a:t>
            </a:r>
            <a:r>
              <a:rPr lang="en-US" baseline="0" dirty="0" err="1" smtClean="0"/>
              <a:t>SoNIC</a:t>
            </a:r>
            <a:r>
              <a:rPr lang="en-US" baseline="0" dirty="0" smtClean="0"/>
              <a:t> is to implement the physical layer in software. </a:t>
            </a:r>
          </a:p>
          <a:p>
            <a:r>
              <a:rPr lang="en-US" baseline="0" dirty="0" smtClean="0"/>
              <a:t>So that we can access the entire network protocol stack similar to software defined radio for a wireless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Before I discuss the design and implementation of sonic, I will briefly discuss the 10GbE network stack to help you understand how sonic is designed first.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 Meeting Notes (4/1/13 15:17) -----</a:t>
            </a:r>
          </a:p>
          <a:p>
            <a:r>
              <a:rPr lang="en-US" baseline="0" dirty="0" smtClean="0"/>
              <a:t>don't forget to click,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something about SDR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8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need you to pay attention for 30 seconds,</a:t>
            </a:r>
          </a:p>
          <a:p>
            <a:r>
              <a:rPr lang="en-US" dirty="0"/>
              <a:t>I will discuss the details of a network stack.</a:t>
            </a:r>
          </a:p>
          <a:p>
            <a:r>
              <a:rPr lang="en-US" dirty="0"/>
              <a:t>Most of this you know, some you do not know</a:t>
            </a:r>
          </a:p>
          <a:p>
            <a:endParaRPr lang="en-US" dirty="0" smtClean="0"/>
          </a:p>
          <a:p>
            <a:r>
              <a:rPr lang="en-US" dirty="0" smtClean="0"/>
              <a:t>Going from the Data link layer to the physical layer:</a:t>
            </a:r>
          </a:p>
          <a:p>
            <a:r>
              <a:rPr lang="en-US" dirty="0" smtClean="0"/>
              <a:t>The physical layer encodes an Ethernet</a:t>
            </a:r>
            <a:r>
              <a:rPr lang="en-US" baseline="0" dirty="0" smtClean="0"/>
              <a:t> frame into a sequence of 64 bit block.</a:t>
            </a:r>
          </a:p>
          <a:p>
            <a:r>
              <a:rPr lang="en-US" baseline="0" dirty="0" smtClean="0"/>
              <a:t>Then for each 64bit block it adds 2 bit </a:t>
            </a:r>
            <a:r>
              <a:rPr lang="en-US" baseline="0" dirty="0" err="1" smtClean="0"/>
              <a:t>syncheaders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That is why this is called 64/66bit encoding.</a:t>
            </a:r>
          </a:p>
          <a:p>
            <a:endParaRPr lang="en-US" dirty="0"/>
          </a:p>
          <a:p>
            <a:r>
              <a:rPr lang="en-US" dirty="0" smtClean="0"/>
              <a:t>maintain </a:t>
            </a:r>
            <a:r>
              <a:rPr lang="en-US" dirty="0"/>
              <a:t>eqaul number of zeros and ones, which we call it DC balance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Where is /I/ characters?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2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62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are actually doing physical layer in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93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 smtClean="0"/>
              <a:t>Our approach was to separate what is sent in software and how it is in hardware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As I said in background, all these </a:t>
            </a:r>
            <a:r>
              <a:rPr lang="en-US" baseline="0" dirty="0" err="1" smtClean="0"/>
              <a:t>sublayes</a:t>
            </a:r>
            <a:r>
              <a:rPr lang="en-US" baseline="0" dirty="0" smtClean="0"/>
              <a:t> down in the physical layer do not manipulate bits, while all the </a:t>
            </a:r>
            <a:r>
              <a:rPr lang="en-US" baseline="0" dirty="0" err="1" smtClean="0"/>
              <a:t>layes</a:t>
            </a:r>
            <a:r>
              <a:rPr lang="en-US" baseline="0" dirty="0" smtClean="0"/>
              <a:t> above and including scrambler touches every 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4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 smtClean="0"/>
              <a:t>This is overall design and architecture of </a:t>
            </a:r>
            <a:r>
              <a:rPr lang="en-US" baseline="0" dirty="0" err="1" smtClean="0"/>
              <a:t>SoNIC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Say I will discuss design, optimization, and </a:t>
            </a:r>
            <a:r>
              <a:rPr lang="en-US" dirty="0" err="1" smtClean="0"/>
              <a:t>interfae</a:t>
            </a:r>
            <a:endParaRPr lang="en-US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development board for hardware component</a:t>
            </a:r>
          </a:p>
          <a:p>
            <a:r>
              <a:rPr lang="en-US" dirty="0" smtClean="0"/>
              <a:t>(Let’s not</a:t>
            </a:r>
            <a:r>
              <a:rPr lang="en-US" baseline="0" dirty="0" smtClean="0"/>
              <a:t> be too technical.)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 red here is where fiber is plugged and where optical signal is converted to digital signal and vice versa.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 purple here is than chops up a </a:t>
            </a:r>
            <a:r>
              <a:rPr lang="en-US" baseline="0" dirty="0" err="1" smtClean="0"/>
              <a:t>bitstream</a:t>
            </a:r>
            <a:r>
              <a:rPr lang="en-US" baseline="0" dirty="0" smtClean="0"/>
              <a:t> into smaller sized data and delivers them to the host machine.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We developed and optimized DMA engine to deliver two </a:t>
            </a:r>
            <a:r>
              <a:rPr lang="en-US" baseline="0" dirty="0" err="1" smtClean="0"/>
              <a:t>bitstreams</a:t>
            </a:r>
            <a:r>
              <a:rPr lang="en-US" baseline="0" dirty="0" smtClean="0"/>
              <a:t> from two physical port via a </a:t>
            </a:r>
            <a:r>
              <a:rPr lang="en-US" baseline="0" dirty="0" err="1" smtClean="0"/>
              <a:t>PCIe</a:t>
            </a:r>
            <a:r>
              <a:rPr lang="en-US" baseline="0" dirty="0" smtClean="0"/>
              <a:t> Generation 2 interface which can support up to 32 </a:t>
            </a:r>
            <a:r>
              <a:rPr lang="en-US" baseline="0" dirty="0" err="1" smtClean="0"/>
              <a:t>Gbps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4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2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pictures (talk them through)</a:t>
            </a:r>
          </a:p>
          <a:p>
            <a:r>
              <a:rPr lang="en-US" dirty="0" smtClean="0"/>
              <a:t>… in purple,</a:t>
            </a:r>
          </a:p>
          <a:p>
            <a:r>
              <a:rPr lang="en-US" dirty="0" smtClean="0"/>
              <a:t>… in 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0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very important</a:t>
            </a:r>
            <a:r>
              <a:rPr lang="en-US" baseline="0" dirty="0" smtClean="0"/>
              <a:t> to tightly synchronize cores and hardware and software to continuously process bits, because otherwise, broken link and lost packets.’</a:t>
            </a:r>
          </a:p>
          <a:p>
            <a:r>
              <a:rPr lang="en-US" baseline="0" dirty="0" smtClean="0"/>
              <a:t>We do two things for this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not enough, we still had to optimize our functional blocks to achieve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capability</a:t>
            </a:r>
          </a:p>
          <a:p>
            <a:r>
              <a:rPr lang="en-US" baseline="0" dirty="0" smtClean="0"/>
              <a:t>For example, to generate one output bit to the medium, scrambler requires 59 preceding. This fine-grained dependency became the bottle of the PCS when we developed </a:t>
            </a:r>
            <a:r>
              <a:rPr lang="en-US" baseline="0" dirty="0" err="1" smtClean="0"/>
              <a:t>SoNIC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we optimized it to reduce a for loop which iterates 64 times to produce a 64bit value, as well as we significantly reduced the number of shift and </a:t>
            </a:r>
            <a:r>
              <a:rPr lang="en-US" baseline="0" dirty="0" err="1" smtClean="0"/>
              <a:t>xor</a:t>
            </a:r>
            <a:r>
              <a:rPr lang="en-US" baseline="0" dirty="0" smtClean="0"/>
              <a:t> operations to achieve high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other optimizations we performed. They are discussed in the paper and I will not discuss them because of time limits.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64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</a:t>
            </a:r>
            <a:r>
              <a:rPr lang="en-US" dirty="0"/>
              <a:t>is a regular C</a:t>
            </a:r>
          </a:p>
          <a:p>
            <a:r>
              <a:rPr lang="en-US" dirty="0"/>
              <a:t>e.g., source C code for packet generation / </a:t>
            </a:r>
            <a:r>
              <a:rPr lang="en-US" dirty="0" smtClean="0"/>
              <a:t>caption</a:t>
            </a:r>
          </a:p>
          <a:p>
            <a:endParaRPr lang="en-US" dirty="0" smtClean="0"/>
          </a:p>
          <a:p>
            <a:r>
              <a:rPr lang="en-US" dirty="0" smtClean="0"/>
              <a:t>What is the significance</a:t>
            </a:r>
            <a:r>
              <a:rPr lang="en-US" baseline="0" dirty="0" smtClean="0"/>
              <a:t> of “12”?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16B4-0532-462E-B09A-C3FE6C21230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6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14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4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38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*****</a:t>
            </a:r>
            <a:r>
              <a:rPr lang="en-US" baseline="0" dirty="0" smtClean="0"/>
              <a:t> </a:t>
            </a:r>
            <a:r>
              <a:rPr lang="en-US" dirty="0" smtClean="0"/>
              <a:t>Don’t forget to tell what axis</a:t>
            </a:r>
            <a:r>
              <a:rPr lang="en-US" baseline="0" dirty="0" smtClean="0"/>
              <a:t> are</a:t>
            </a:r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We validated what</a:t>
            </a:r>
            <a:r>
              <a:rPr lang="en-US" baseline="0" dirty="0" smtClean="0"/>
              <a:t> was generated with </a:t>
            </a:r>
            <a:r>
              <a:rPr lang="en-US" dirty="0" smtClean="0"/>
              <a:t>techniques similar to </a:t>
            </a:r>
            <a:r>
              <a:rPr lang="en-US" dirty="0" err="1" smtClean="0"/>
              <a:t>BiFocals</a:t>
            </a:r>
            <a:r>
              <a:rPr lang="en-US" dirty="0" smtClean="0"/>
              <a:t> using high-precision oscilloscope ,</a:t>
            </a:r>
            <a:r>
              <a:rPr lang="en-US" baseline="0" dirty="0" smtClean="0"/>
              <a:t> and specialized NIC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The key is that we generated and variance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delays was zero.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In other words, in this case,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delays was always 13992 bits </a:t>
            </a:r>
            <a:endParaRPr lang="en-US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6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Takeaways:</a:t>
            </a:r>
          </a:p>
          <a:p>
            <a:r>
              <a:rPr lang="en-US" dirty="0" smtClean="0"/>
              <a:t>  Covert timing channel by modulating IPG</a:t>
            </a:r>
          </a:p>
          <a:p>
            <a:r>
              <a:rPr lang="en-US" dirty="0" smtClean="0"/>
              <a:t>  with overt channel 3 Gbps </a:t>
            </a:r>
          </a:p>
          <a:p>
            <a:r>
              <a:rPr lang="en-US" dirty="0" smtClean="0"/>
              <a:t>  with covert channel .25Mbps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 = 0.0037</a:t>
            </a:r>
          </a:p>
          <a:p>
            <a:r>
              <a:rPr lang="en-US" dirty="0" smtClean="0"/>
              <a:t>Data rate = 0.2 Mbps</a:t>
            </a:r>
          </a:p>
          <a:p>
            <a:r>
              <a:rPr lang="en-US" dirty="0" smtClean="0"/>
              <a:t>128 /I/ = 102.4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1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Definition of IPD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How it is being used for network research.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We argue here that we Can</a:t>
            </a:r>
            <a:r>
              <a:rPr lang="en-US" baseline="0" dirty="0" smtClean="0"/>
              <a:t> improve them with access to the physical layer of network protocol stack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9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two succinct sentences…</a:t>
            </a:r>
          </a:p>
          <a:p>
            <a:r>
              <a:rPr lang="en-US" dirty="0" smtClean="0"/>
              <a:t>We developed</a:t>
            </a:r>
            <a:r>
              <a:rPr lang="en-US" baseline="0" dirty="0" smtClean="0"/>
              <a:t> sonic to achieve unprecedented access to the physical layer with commodity hardware so that cross-network-layer research becomes possible. </a:t>
            </a:r>
          </a:p>
          <a:p>
            <a:r>
              <a:rPr lang="en-US" baseline="0" dirty="0" smtClean="0"/>
              <a:t>We carefully designed and did a lot of optimizations to achieve precise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software access to the physical layer.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current </a:t>
            </a:r>
            <a:r>
              <a:rPr lang="en-US" dirty="0" smtClean="0"/>
              <a:t>integrating sonic board into data center network, and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testbeds</a:t>
            </a:r>
            <a:r>
              <a:rPr lang="en-US" dirty="0" smtClean="0"/>
              <a:t> for large scale measurements,</a:t>
            </a:r>
          </a:p>
          <a:p>
            <a:r>
              <a:rPr lang="en-US" dirty="0" smtClean="0"/>
              <a:t>And trying to scale up sonic board to support 40GbE.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7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4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can access to the physical layer of a network protocol stack improve network research?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Because of special </a:t>
            </a:r>
            <a:r>
              <a:rPr lang="en-US" baseline="0" dirty="0" err="1" smtClean="0"/>
              <a:t>characeters</a:t>
            </a:r>
            <a:r>
              <a:rPr lang="en-US" baseline="0" dirty="0" smtClean="0"/>
              <a:t> that only reside in the physical layer, called idle characters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Idle characters fills any gaps between two packets in 10 Gigabit Ethernet 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In particular, </a:t>
            </a:r>
            <a:r>
              <a:rPr lang="en-US" dirty="0" smtClean="0"/>
              <a:t>10GbE protocol always sends 10 Gigabits per second, as a result each bit is about 100 </a:t>
            </a:r>
            <a:r>
              <a:rPr lang="en-US" dirty="0" err="1" smtClean="0"/>
              <a:t>ps</a:t>
            </a:r>
            <a:r>
              <a:rPr lang="en-US" dirty="0" smtClean="0"/>
              <a:t> wide, I need 7~8 of those to make up a idle characters</a:t>
            </a:r>
            <a:endParaRPr lang="en-US" baseline="0" dirty="0" smtClean="0"/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Therefore, if we count the number of /I/s or the bits between two packets, we can measure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gaps very precisely.</a:t>
            </a:r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For example, &lt;click&gt;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 12 /I/s can be translated into 100 bits, and consequently 9.7 ns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Therefore, by accessing and controlling bits, we can achieve unheard level of precision and control, which subsequently can improve network research applications that I previously mentioned.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specifically, for example, with 10GBE standard, there has to be minimum 12 characters, 7~8 bits and each bit is 97 ps wide.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For example, 10GbE protoco always sends at 10 Gigabit, each bit is 97 ps wide, I need 7~8 of those to make up a idle characters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Idle character, /I/ equals 7~8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6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number one principle is precision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Precision of network measurements can be significantly</a:t>
            </a:r>
            <a:r>
              <a:rPr lang="en-US" baseline="0" dirty="0" smtClean="0"/>
              <a:t> improved at sub-nanosecond resolution via access to the physical layer.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3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Then, are</a:t>
            </a:r>
            <a:r>
              <a:rPr lang="en-US" baseline="0" dirty="0" smtClean="0"/>
              <a:t> there any ways to access and control them?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 * Unfortunately, (click), physical layer has been a black box to network researchers for a very long time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It is possible to access them with specialized hardware, such as </a:t>
            </a:r>
            <a:r>
              <a:rPr lang="en-US" baseline="0" dirty="0" err="1" smtClean="0"/>
              <a:t>costomized</a:t>
            </a:r>
            <a:r>
              <a:rPr lang="en-US" baseline="0" dirty="0" smtClean="0"/>
              <a:t> ASIC chips. However, we would do so in software for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6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the second principle is software.</a:t>
            </a:r>
          </a:p>
          <a:p>
            <a:r>
              <a:rPr lang="en-US" dirty="0" smtClean="0"/>
              <a:t>We </a:t>
            </a:r>
            <a:r>
              <a:rPr lang="en-US" dirty="0"/>
              <a:t>want to be able to control bits in the </a:t>
            </a:r>
            <a:r>
              <a:rPr lang="en-US" dirty="0" smtClean="0"/>
              <a:t>physical layer, as </a:t>
            </a:r>
            <a:r>
              <a:rPr lang="en-US" dirty="0"/>
              <a:t>network </a:t>
            </a:r>
            <a:r>
              <a:rPr lang="en-US" dirty="0" smtClean="0"/>
              <a:t>systems researchers</a:t>
            </a:r>
            <a:r>
              <a:rPr lang="en-US" dirty="0"/>
              <a:t>, </a:t>
            </a:r>
            <a:r>
              <a:rPr lang="en-US" dirty="0" smtClean="0"/>
              <a:t>we would want to do in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fact, we have done this. In our previous work called </a:t>
            </a:r>
            <a:r>
              <a:rPr lang="en-US" baseline="0" dirty="0" err="1" smtClean="0"/>
              <a:t>BiFocals</a:t>
            </a:r>
            <a:r>
              <a:rPr lang="en-US" baseline="0" dirty="0" smtClean="0"/>
              <a:t>, we were able to access and control idle characters in software to achieve unprecedented level of precision.</a:t>
            </a:r>
          </a:p>
          <a:p>
            <a:r>
              <a:rPr lang="en-US" baseline="0" dirty="0" smtClean="0"/>
              <a:t>We used ….. To generate analog optical signals and … to capture optical signals to analyze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are certain limitations. </a:t>
            </a:r>
          </a:p>
          <a:p>
            <a:r>
              <a:rPr lang="en-US" baseline="0" dirty="0" smtClean="0"/>
              <a:t> - It is not a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tool</a:t>
            </a:r>
          </a:p>
          <a:p>
            <a:r>
              <a:rPr lang="en-US" baseline="0" dirty="0" smtClean="0"/>
              <a:t> - can only capture 2.5 microseconds worth of data because of small buffer</a:t>
            </a:r>
          </a:p>
          <a:p>
            <a:r>
              <a:rPr lang="en-US" baseline="0" dirty="0" smtClean="0"/>
              <a:t> - it is </a:t>
            </a:r>
            <a:r>
              <a:rPr lang="en-US" baseline="0" dirty="0" err="1" smtClean="0"/>
              <a:t>hals</a:t>
            </a:r>
            <a:r>
              <a:rPr lang="en-US" baseline="0" dirty="0" smtClean="0"/>
              <a:t> million dollars, and not portable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3C62-4A24-4CFD-9683-F6291151D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SoNIC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NSDI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SoNIC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DA29-BD9E-4544-B353-0FFD722B52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8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06E7-42F7-47FF-A6B5-D8BBFD2D24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1C5B-CF2E-4290-AC9E-B207DD81E9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0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935-79A9-4AE6-B974-417DB4337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CF60-6EAE-4C99-9D62-ED78C97EB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017B-DEAD-4D2D-8A49-7F7475424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6D4-24FB-4102-AE95-6A67FB961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C527-2620-403F-B174-A04E637C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33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E8E-6B0E-491B-8AF2-B2CB183F05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7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7BC3DE4-E65B-461B-B899-D7D2E42F46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SoNIC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onic.cs.cornell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/>
          </a:bodyPr>
          <a:lstStyle/>
          <a:p>
            <a:r>
              <a:rPr lang="en-US" dirty="0" smtClean="0"/>
              <a:t>Data Center Traffic and </a:t>
            </a:r>
            <a:r>
              <a:rPr lang="en-US" dirty="0" smtClean="0"/>
              <a:t>Measurements: </a:t>
            </a:r>
            <a:r>
              <a:rPr lang="en-US" dirty="0" err="1" smtClean="0"/>
              <a:t>SoNIC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November </a:t>
            </a:r>
            <a:r>
              <a:rPr lang="en-US" sz="2800" dirty="0" smtClean="0"/>
              <a:t>12,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8863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USENIX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symposium on Networked Systems Design and Implementation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(NSDI) 2013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presentation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SoNIC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Precise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Realtime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Software Access and Control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Wired Networks,”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Precision + Software = Physics equipment???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5532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BiFocals</a:t>
            </a:r>
            <a:r>
              <a:rPr lang="en-US" dirty="0" smtClean="0"/>
              <a:t> </a:t>
            </a:r>
            <a:r>
              <a:rPr lang="en-US" sz="2000" dirty="0" smtClean="0"/>
              <a:t>[IMC’10</a:t>
            </a:r>
            <a:r>
              <a:rPr lang="en-US" dirty="0" smtClean="0"/>
              <a:t> </a:t>
            </a:r>
            <a:r>
              <a:rPr lang="en-US" sz="1400" dirty="0" smtClean="0"/>
              <a:t>Freedman, Marian, Lee, </a:t>
            </a:r>
            <a:r>
              <a:rPr lang="en-US" sz="1400" dirty="0" err="1" smtClean="0"/>
              <a:t>Birman</a:t>
            </a:r>
            <a:r>
              <a:rPr lang="en-US" sz="1400" dirty="0" smtClean="0"/>
              <a:t>, </a:t>
            </a:r>
            <a:r>
              <a:rPr lang="en-US" sz="1400" dirty="0" err="1" smtClean="0"/>
              <a:t>Weatherspoon</a:t>
            </a:r>
            <a:r>
              <a:rPr lang="en-US" sz="1400" dirty="0" smtClean="0"/>
              <a:t>, </a:t>
            </a:r>
            <a:r>
              <a:rPr lang="en-US" sz="1400" dirty="0" err="1" smtClean="0"/>
              <a:t>Xu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Enabled novel network research</a:t>
            </a:r>
          </a:p>
          <a:p>
            <a:pPr lvl="1"/>
            <a:r>
              <a:rPr lang="en-US" dirty="0" smtClean="0"/>
              <a:t>Precision + Software = </a:t>
            </a:r>
          </a:p>
          <a:p>
            <a:pPr lvl="1">
              <a:buNone/>
            </a:pPr>
            <a:r>
              <a:rPr lang="en-US" dirty="0" smtClean="0"/>
              <a:t>                 Laser + Oscilloscope + Offline analysis</a:t>
            </a:r>
          </a:p>
          <a:p>
            <a:pPr lvl="1"/>
            <a:r>
              <a:rPr lang="en-US" dirty="0" smtClean="0"/>
              <a:t>Allowed precise control in software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Offline</a:t>
            </a:r>
            <a:r>
              <a:rPr lang="en-US" dirty="0"/>
              <a:t> </a:t>
            </a:r>
            <a:r>
              <a:rPr lang="en-US" dirty="0" smtClean="0"/>
              <a:t>(not </a:t>
            </a:r>
            <a:r>
              <a:rPr lang="en-US" i="1" dirty="0" err="1" smtClean="0"/>
              <a:t>realtime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Limited Buffering</a:t>
            </a:r>
          </a:p>
          <a:p>
            <a:pPr lvl="1"/>
            <a:r>
              <a:rPr lang="en-US" dirty="0" smtClean="0"/>
              <a:t>Expensive</a:t>
            </a:r>
          </a:p>
        </p:txBody>
      </p:sp>
      <p:pic>
        <p:nvPicPr>
          <p:cNvPr id="62" name="Picture 2" descr="BiFocals&#10;     Network Instrum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1"/>
            <a:ext cx="2299138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24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Principle #3: Realtime</a:t>
            </a:r>
          </a:p>
          <a:p>
            <a:pPr algn="ctr" defTabSz="914400"/>
            <a:endParaRPr lang="en-US" sz="4000" dirty="0" smtClean="0">
              <a:solidFill>
                <a:srgbClr val="FF0000"/>
              </a:solidFill>
            </a:endParaRPr>
          </a:p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Network systems researchers need access and control of the physical layer (interpacket gap) continuously in realtime </a:t>
            </a:r>
          </a:p>
          <a:p>
            <a:pPr algn="ctr" defTabSz="914400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315200" cy="3886200"/>
          </a:xfrm>
        </p:spPr>
        <p:txBody>
          <a:bodyPr rIns="0">
            <a:normAutofit/>
          </a:bodyPr>
          <a:lstStyle/>
          <a:p>
            <a:r>
              <a:rPr lang="en-US" dirty="0" smtClean="0"/>
              <a:t>Goal:</a:t>
            </a:r>
            <a:r>
              <a:rPr lang="en-US" dirty="0" smtClean="0">
                <a:solidFill>
                  <a:srgbClr val="C00000"/>
                </a:solidFill>
              </a:rPr>
              <a:t> Control </a:t>
            </a:r>
            <a:r>
              <a:rPr lang="en-US" i="1" dirty="0" smtClean="0">
                <a:solidFill>
                  <a:srgbClr val="C00000"/>
                </a:solidFill>
              </a:rPr>
              <a:t>every </a:t>
            </a:r>
            <a:r>
              <a:rPr lang="en-US" dirty="0" smtClean="0">
                <a:solidFill>
                  <a:srgbClr val="C00000"/>
                </a:solidFill>
              </a:rPr>
              <a:t>bit in </a:t>
            </a:r>
            <a:r>
              <a:rPr lang="en-US" i="1" dirty="0" smtClean="0">
                <a:solidFill>
                  <a:srgbClr val="C00000"/>
                </a:solidFill>
              </a:rPr>
              <a:t>software </a:t>
            </a:r>
            <a:r>
              <a:rPr lang="en-US" dirty="0" smtClean="0">
                <a:solidFill>
                  <a:srgbClr val="C00000"/>
                </a:solidFill>
              </a:rPr>
              <a:t>in </a:t>
            </a:r>
            <a:r>
              <a:rPr lang="en-US" i="1" dirty="0" smtClean="0">
                <a:solidFill>
                  <a:srgbClr val="C00000"/>
                </a:solidFill>
              </a:rPr>
              <a:t>realtime</a:t>
            </a: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Enable novel network research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 </a:t>
            </a:r>
          </a:p>
          <a:p>
            <a:pPr lvl="1"/>
            <a:r>
              <a:rPr lang="en-US" dirty="0" smtClean="0"/>
              <a:t>Requires unprecedented software access to the PHY</a:t>
            </a:r>
          </a:p>
          <a:p>
            <a:endParaRPr lang="en-US" dirty="0" smtClean="0"/>
          </a:p>
        </p:txBody>
      </p:sp>
      <p:grpSp>
        <p:nvGrpSpPr>
          <p:cNvPr id="3" name="Group 63"/>
          <p:cNvGrpSpPr/>
          <p:nvPr/>
        </p:nvGrpSpPr>
        <p:grpSpPr>
          <a:xfrm>
            <a:off x="304800" y="1600200"/>
            <a:ext cx="1524000" cy="2209800"/>
            <a:chOff x="304800" y="1600200"/>
            <a:chExt cx="1524000" cy="2209800"/>
          </a:xfrm>
        </p:grpSpPr>
        <p:sp>
          <p:nvSpPr>
            <p:cNvPr id="8" name="Rectangle 7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Application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Transport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Link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Physical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43199" y="1981200"/>
            <a:ext cx="3657600" cy="1292200"/>
            <a:chOff x="2743199" y="1981200"/>
            <a:chExt cx="3657600" cy="1292200"/>
          </a:xfrm>
        </p:grpSpPr>
        <p:sp>
          <p:nvSpPr>
            <p:cNvPr id="37" name="TextBox 36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Left Brace 39"/>
            <p:cNvSpPr/>
            <p:nvPr/>
          </p:nvSpPr>
          <p:spPr>
            <a:xfrm rot="16200000">
              <a:off x="3814236" y="1756835"/>
              <a:ext cx="143931" cy="2285998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1467" y="2904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209800" y="4038600"/>
            <a:ext cx="6934200" cy="990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8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err="1" smtClean="0"/>
              <a:t>SoNIC</a:t>
            </a:r>
            <a:r>
              <a:rPr lang="en-US" dirty="0" smtClean="0"/>
              <a:t>: Software-defined Network Interface Card</a:t>
            </a:r>
          </a:p>
          <a:p>
            <a:pPr lvl="1"/>
            <a:r>
              <a:rPr lang="en-US" dirty="0" smtClean="0"/>
              <a:t>Background: 10GbE Network Stack</a:t>
            </a:r>
          </a:p>
          <a:p>
            <a:pPr lvl="1"/>
            <a:r>
              <a:rPr lang="en-US" dirty="0" smtClean="0"/>
              <a:t>Design</a:t>
            </a:r>
          </a:p>
          <a:p>
            <a:r>
              <a:rPr lang="en-US" dirty="0" smtClean="0"/>
              <a:t>Network Research Applications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>
          <a:xfrm>
            <a:off x="1905000" y="1600200"/>
            <a:ext cx="7239000" cy="5257800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Implements the PHY in software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742950" lvl="1" indent="-285750" defTabSz="914400">
              <a:spcBef>
                <a:spcPct val="20000"/>
              </a:spcBef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Enabling control and access to every bit in realtime 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With commodity components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Thus, enabling novel network research</a:t>
            </a:r>
          </a:p>
          <a:p>
            <a:pPr marL="285750" indent="-285750" defTabSz="914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Backgrounds: 10 </a:t>
            </a:r>
            <a:r>
              <a:rPr lang="en-US" sz="2400" dirty="0" err="1" smtClean="0">
                <a:solidFill>
                  <a:prstClr val="black"/>
                </a:solidFill>
              </a:rPr>
              <a:t>GbE</a:t>
            </a:r>
            <a:r>
              <a:rPr lang="en-US" sz="2400" dirty="0" smtClean="0">
                <a:solidFill>
                  <a:prstClr val="black"/>
                </a:solidFill>
              </a:rPr>
              <a:t> Network stack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Design and implementation</a:t>
            </a:r>
          </a:p>
          <a:p>
            <a:pPr marL="1200150" lvl="2" indent="-28575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Hardware &amp; Software</a:t>
            </a:r>
          </a:p>
          <a:p>
            <a:pPr marL="1200150" lvl="2" indent="-28575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Optimizations</a:t>
            </a:r>
          </a:p>
          <a:p>
            <a:pPr marL="285750" indent="-285750" defTabSz="914400">
              <a:spcBef>
                <a:spcPct val="20000"/>
              </a:spcBef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42950" lvl="1" indent="-285750" defTabSz="914400">
              <a:spcBef>
                <a:spcPct val="20000"/>
              </a:spcBef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defTabSz="914400">
              <a:spcBef>
                <a:spcPct val="20000"/>
              </a:spcBef>
              <a:buFont typeface="Arial" pitchFamily="34" charset="0"/>
              <a:buChar char="–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SoNIC</a:t>
            </a:r>
            <a:r>
              <a:rPr lang="en-US" smtClean="0"/>
              <a:t>: </a:t>
            </a:r>
            <a:r>
              <a:rPr lang="en-US" dirty="0" smtClean="0"/>
              <a:t>Software-defined Network Interface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304800" y="1600200"/>
            <a:ext cx="1524000" cy="2209800"/>
            <a:chOff x="304800" y="1600200"/>
            <a:chExt cx="1524000" cy="2209800"/>
          </a:xfrm>
        </p:grpSpPr>
        <p:sp>
          <p:nvSpPr>
            <p:cNvPr id="8" name="Rectangle 7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Application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Transport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Link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Physical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43199" y="1981200"/>
            <a:ext cx="3657600" cy="1292200"/>
            <a:chOff x="2743199" y="1981200"/>
            <a:chExt cx="3657600" cy="1292200"/>
          </a:xfrm>
        </p:grpSpPr>
        <p:sp>
          <p:nvSpPr>
            <p:cNvPr id="38" name="TextBox 37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 rot="16200000">
              <a:off x="3814236" y="1756835"/>
              <a:ext cx="143931" cy="2285998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eft Brace 41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1467" y="2904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4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10GbE Network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32" name="Rectangle 31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/S/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/D/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/D/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/D/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/D/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/T/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/E/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>
                <a:solidFill>
                  <a:prstClr val="black"/>
                </a:solidFill>
                <a:ea typeface="ＭＳ Ｐゴシック" charset="-128"/>
              </a:rPr>
              <a:t>Gap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890963" y="28956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  <a:ea typeface="ＭＳ Ｐゴシック" charset="-128"/>
              </a:rPr>
              <a:t>Eth </a:t>
            </a:r>
            <a:r>
              <a:rPr lang="en-US" sz="1200" dirty="0" err="1" smtClean="0">
                <a:solidFill>
                  <a:prstClr val="white"/>
                </a:solidFill>
                <a:ea typeface="ＭＳ Ｐゴシック" charset="-128"/>
              </a:rPr>
              <a:t>Hdr</a:t>
            </a:r>
            <a:endParaRPr lang="en-US" sz="120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561264" y="2895600"/>
            <a:ext cx="36829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/>
            <a:r>
              <a:rPr lang="en-US" sz="1200">
                <a:solidFill>
                  <a:prstClr val="white"/>
                </a:solidFill>
                <a:ea typeface="ＭＳ Ｐゴシック" charset="-128"/>
              </a:rPr>
              <a:t>CRC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124200" y="2895600"/>
            <a:ext cx="68103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  <a:ea typeface="ＭＳ Ｐゴシック" charset="-128"/>
              </a:rPr>
              <a:t>Preamble</a:t>
            </a:r>
            <a:endParaRPr lang="en-US" sz="120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011010010110100101101001011010010110100101101001011010010110100101101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Rectangular Callout 105"/>
          <p:cNvSpPr/>
          <p:nvPr/>
        </p:nvSpPr>
        <p:spPr>
          <a:xfrm>
            <a:off x="4114800" y="3352800"/>
            <a:ext cx="762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 bit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Rectangular Callout 106"/>
          <p:cNvSpPr/>
          <p:nvPr/>
        </p:nvSpPr>
        <p:spPr>
          <a:xfrm>
            <a:off x="5029200" y="3352800"/>
            <a:ext cx="1905000" cy="381000"/>
          </a:xfrm>
          <a:prstGeom prst="wedgeRectCallout">
            <a:avLst>
              <a:gd name="adj1" fmla="val -22515"/>
              <a:gd name="adj2" fmla="val 876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2 bit syncheader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Rectangular Callout 108"/>
          <p:cNvSpPr/>
          <p:nvPr/>
        </p:nvSpPr>
        <p:spPr>
          <a:xfrm>
            <a:off x="6324600" y="4343400"/>
            <a:ext cx="762000" cy="381000"/>
          </a:xfrm>
          <a:prstGeom prst="wedgeRectCallout">
            <a:avLst>
              <a:gd name="adj1" fmla="val -31071"/>
              <a:gd name="adj2" fmla="val 9879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16 bit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Rectangular Callout 110"/>
          <p:cNvSpPr/>
          <p:nvPr/>
        </p:nvSpPr>
        <p:spPr>
          <a:xfrm>
            <a:off x="7315200" y="3352800"/>
            <a:ext cx="1905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10.3125 Gigabits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743200" y="3886200"/>
            <a:ext cx="5532119" cy="304800"/>
            <a:chOff x="2743200" y="4419600"/>
            <a:chExt cx="5532119" cy="304800"/>
          </a:xfrm>
        </p:grpSpPr>
        <p:sp>
          <p:nvSpPr>
            <p:cNvPr id="110" name="Rectangle 109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124" name="Rectangle 123"/>
            <p:cNvSpPr/>
            <p:nvPr/>
          </p:nvSpPr>
          <p:spPr>
            <a:xfrm>
              <a:off x="7391400" y="3886200"/>
              <a:ext cx="381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772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848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24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001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077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458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534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610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686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763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839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915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991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71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48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124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200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76600" y="3886200"/>
              <a:ext cx="3048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srgbClr val="FFFFFF"/>
                  </a:solidFill>
                </a:rPr>
                <a:t>/S/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/D/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/D/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/D/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/D/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srgbClr val="FFFFFF"/>
                  </a:solidFill>
                </a:rPr>
                <a:t>/T/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/E/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058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8194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0400" y="3302000"/>
            <a:ext cx="5486400" cy="584200"/>
            <a:chOff x="3200400" y="3302000"/>
            <a:chExt cx="5486400" cy="584200"/>
          </a:xfrm>
        </p:grpSpPr>
        <p:cxnSp>
          <p:nvCxnSpPr>
            <p:cNvPr id="8" name="Straight Arrow Connector 7"/>
            <p:cNvCxnSpPr>
              <a:endCxn id="32" idx="0"/>
            </p:cNvCxnSpPr>
            <p:nvPr/>
          </p:nvCxnSpPr>
          <p:spPr>
            <a:xfrm flipH="1">
              <a:off x="3200400" y="3581400"/>
              <a:ext cx="22860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400800" y="3581400"/>
              <a:ext cx="1604963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38" idx="0"/>
            </p:cNvCxnSpPr>
            <p:nvPr/>
          </p:nvCxnSpPr>
          <p:spPr>
            <a:xfrm>
              <a:off x="6934200" y="3581400"/>
              <a:ext cx="17526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4800600" y="3302000"/>
              <a:ext cx="21717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Idle characters (/I/)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6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6" grpId="0" animBg="1"/>
      <p:bldP spid="94" grpId="0" animBg="1"/>
      <p:bldP spid="95" grpId="0" animBg="1"/>
      <p:bldP spid="97" grpId="0" animBg="1"/>
      <p:bldP spid="98" grpId="0" animBg="1"/>
      <p:bldP spid="88" grpId="0" animBg="1"/>
      <p:bldP spid="101" grpId="0" animBg="1"/>
      <p:bldP spid="103" grpId="0" animBg="1"/>
      <p:bldP spid="105" grpId="0" animBg="1"/>
      <p:bldP spid="106" grpId="0" animBg="1"/>
      <p:bldP spid="106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10GbE Network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2743200" y="3886200"/>
            <a:ext cx="6324600" cy="304800"/>
            <a:chOff x="2743200" y="3886200"/>
            <a:chExt cx="6324600" cy="3048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2819400" y="3886200"/>
              <a:ext cx="6248400" cy="304800"/>
              <a:chOff x="2819400" y="3886200"/>
              <a:chExt cx="6248400" cy="304800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819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/S/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733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6482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5626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4770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391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/T/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8305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/E/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743200" y="3886200"/>
              <a:ext cx="5532119" cy="304800"/>
              <a:chOff x="2743200" y="4419600"/>
              <a:chExt cx="5532119" cy="3048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743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657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5720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4864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4008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315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229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>
                <a:solidFill>
                  <a:prstClr val="black"/>
                </a:solidFill>
                <a:ea typeface="ＭＳ Ｐゴシック" charset="-128"/>
              </a:rPr>
              <a:t>Gap</a:t>
            </a:r>
          </a:p>
        </p:txBody>
      </p:sp>
      <p:grpSp>
        <p:nvGrpSpPr>
          <p:cNvPr id="28" name="Group 81"/>
          <p:cNvGrpSpPr/>
          <p:nvPr/>
        </p:nvGrpSpPr>
        <p:grpSpPr>
          <a:xfrm>
            <a:off x="3124200" y="2895600"/>
            <a:ext cx="4805363" cy="304800"/>
            <a:chOff x="3124200" y="2895600"/>
            <a:chExt cx="4805363" cy="304800"/>
          </a:xfrm>
        </p:grpSpPr>
        <p:sp>
          <p:nvSpPr>
            <p:cNvPr id="94" name="Rectangle 93"/>
            <p:cNvSpPr/>
            <p:nvPr/>
          </p:nvSpPr>
          <p:spPr>
            <a:xfrm>
              <a:off x="3890963" y="2895600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Eth </a:t>
              </a:r>
              <a:r>
                <a:rPr lang="en-US" sz="1200" dirty="0" err="1" smtClean="0">
                  <a:solidFill>
                    <a:prstClr val="white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61264" y="2895600"/>
              <a:ext cx="36829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>
                  <a:solidFill>
                    <a:prstClr val="white"/>
                  </a:solidFill>
                  <a:ea typeface="ＭＳ Ｐゴシック" charset="-128"/>
                </a:rPr>
                <a:t>CRC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24200" y="2895600"/>
              <a:ext cx="681037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Preamble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011010010110100101101001011010010110100101101001011010010110100101101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29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7000" y="1295400"/>
            <a:ext cx="6477000" cy="5105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1079601" cy="1676399"/>
          </a:xfrm>
          <a:prstGeom prst="rect">
            <a:avLst/>
          </a:prstGeom>
          <a:noFill/>
        </p:spPr>
      </p:pic>
      <p:pic>
        <p:nvPicPr>
          <p:cNvPr id="147458" name="Picture 2" descr="Network Card 2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982" y="4191000"/>
            <a:ext cx="1534618" cy="936118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/>
          <p:nvPr/>
        </p:nvCxnSpPr>
        <p:spPr>
          <a:xfrm>
            <a:off x="0" y="3024042"/>
            <a:ext cx="9144000" cy="23958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590800" y="58775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</a:rPr>
              <a:t>Commodity NIC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586335" y="2297668"/>
            <a:ext cx="690265" cy="1385996"/>
            <a:chOff x="-109618" y="2303713"/>
            <a:chExt cx="690265" cy="1385996"/>
          </a:xfrm>
        </p:grpSpPr>
        <p:sp>
          <p:nvSpPr>
            <p:cNvPr id="110" name="Up-Down Arrow 109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1600" y="2136800"/>
            <a:ext cx="3886200" cy="304800"/>
            <a:chOff x="5181600" y="2136800"/>
            <a:chExt cx="3886200" cy="304800"/>
          </a:xfrm>
        </p:grpSpPr>
        <p:sp>
          <p:nvSpPr>
            <p:cNvPr id="143" name="Rectangle 142"/>
            <p:cNvSpPr/>
            <p:nvPr/>
          </p:nvSpPr>
          <p:spPr>
            <a:xfrm>
              <a:off x="5181600" y="21368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696201" y="21368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181600" y="4422800"/>
            <a:ext cx="3657600" cy="304800"/>
            <a:chOff x="5181600" y="4422800"/>
            <a:chExt cx="3657600" cy="304800"/>
          </a:xfrm>
        </p:grpSpPr>
        <p:sp>
          <p:nvSpPr>
            <p:cNvPr id="168" name="Rectangle 167"/>
            <p:cNvSpPr/>
            <p:nvPr/>
          </p:nvSpPr>
          <p:spPr>
            <a:xfrm>
              <a:off x="5181600" y="44228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467601" y="44228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53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629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056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818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8580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934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010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866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1628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2390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315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391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9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10GbE Network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2743200" y="3886200"/>
            <a:ext cx="6324600" cy="304800"/>
            <a:chOff x="2743200" y="3886200"/>
            <a:chExt cx="6324600" cy="304800"/>
          </a:xfrm>
        </p:grpSpPr>
        <p:grpSp>
          <p:nvGrpSpPr>
            <p:cNvPr id="144" name="Group 143"/>
            <p:cNvGrpSpPr/>
            <p:nvPr/>
          </p:nvGrpSpPr>
          <p:grpSpPr>
            <a:xfrm>
              <a:off x="2819400" y="3886200"/>
              <a:ext cx="6248400" cy="304800"/>
              <a:chOff x="2819400" y="3886200"/>
              <a:chExt cx="6248400" cy="3048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819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/S/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733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6482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5626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64770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91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/T/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305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/E/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43200" y="3886200"/>
              <a:ext cx="5532119" cy="304800"/>
              <a:chOff x="2743200" y="4419600"/>
              <a:chExt cx="5532119" cy="304800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2743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657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5720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4864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4008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315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8229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>
                <a:solidFill>
                  <a:prstClr val="black"/>
                </a:solidFill>
                <a:ea typeface="ＭＳ Ｐゴシック" charset="-128"/>
              </a:rPr>
              <a:t>Gap</a:t>
            </a:r>
          </a:p>
        </p:txBody>
      </p:sp>
      <p:grpSp>
        <p:nvGrpSpPr>
          <p:cNvPr id="28" name="Group 81"/>
          <p:cNvGrpSpPr/>
          <p:nvPr/>
        </p:nvGrpSpPr>
        <p:grpSpPr>
          <a:xfrm>
            <a:off x="3124200" y="2895600"/>
            <a:ext cx="4805363" cy="304800"/>
            <a:chOff x="3124200" y="2895600"/>
            <a:chExt cx="4805363" cy="304800"/>
          </a:xfrm>
        </p:grpSpPr>
        <p:sp>
          <p:nvSpPr>
            <p:cNvPr id="94" name="Rectangle 93"/>
            <p:cNvSpPr/>
            <p:nvPr/>
          </p:nvSpPr>
          <p:spPr>
            <a:xfrm>
              <a:off x="3890963" y="2895600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Eth </a:t>
              </a:r>
              <a:r>
                <a:rPr lang="en-US" sz="1200" dirty="0" err="1" smtClean="0">
                  <a:solidFill>
                    <a:prstClr val="white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61264" y="2895600"/>
              <a:ext cx="36829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>
                  <a:solidFill>
                    <a:prstClr val="white"/>
                  </a:solidFill>
                  <a:ea typeface="ＭＳ Ｐゴシック" charset="-128"/>
                </a:rPr>
                <a:t>CRC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24200" y="2895600"/>
              <a:ext cx="681037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Preamble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011010010110100101101001011010010110100101101001011010010110100101101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29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7000" y="1295400"/>
            <a:ext cx="6477000" cy="5105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1079601" cy="1676399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/>
          <p:nvPr/>
        </p:nvCxnSpPr>
        <p:spPr>
          <a:xfrm>
            <a:off x="0" y="4800600"/>
            <a:ext cx="4572000" cy="1588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67000" y="586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</a:rPr>
              <a:t>SoNIC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800" y="5029201"/>
            <a:ext cx="148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1625600" cy="1219200"/>
          </a:xfrm>
          <a:prstGeom prst="rect">
            <a:avLst/>
          </a:prstGeom>
        </p:spPr>
      </p:pic>
      <p:pic>
        <p:nvPicPr>
          <p:cNvPr id="125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1079601" cy="1676399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4572000" y="586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</a:rPr>
              <a:t>NetFPGA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1" name="Group 144"/>
          <p:cNvGrpSpPr/>
          <p:nvPr/>
        </p:nvGrpSpPr>
        <p:grpSpPr>
          <a:xfrm>
            <a:off x="2743200" y="3886200"/>
            <a:ext cx="3657600" cy="304800"/>
            <a:chOff x="5181600" y="4422800"/>
            <a:chExt cx="3657600" cy="304800"/>
          </a:xfrm>
        </p:grpSpPr>
        <p:sp>
          <p:nvSpPr>
            <p:cNvPr id="146" name="Rectangle 145"/>
            <p:cNvSpPr/>
            <p:nvPr/>
          </p:nvSpPr>
          <p:spPr>
            <a:xfrm>
              <a:off x="5181600" y="44228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467601" y="44228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553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629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7056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7818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580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934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010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0866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1628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2390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3152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391401" y="44228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112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114" name="Up-Down Arrow 113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82"/>
          <p:cNvGrpSpPr/>
          <p:nvPr/>
        </p:nvGrpSpPr>
        <p:grpSpPr>
          <a:xfrm>
            <a:off x="6553200" y="1447800"/>
            <a:ext cx="2286000" cy="4724400"/>
            <a:chOff x="6553200" y="1447800"/>
            <a:chExt cx="2286000" cy="4724400"/>
          </a:xfrm>
        </p:grpSpPr>
        <p:sp>
          <p:nvSpPr>
            <p:cNvPr id="165" name="Rectangle 164"/>
            <p:cNvSpPr/>
            <p:nvPr/>
          </p:nvSpPr>
          <p:spPr>
            <a:xfrm>
              <a:off x="6553200" y="3276600"/>
              <a:ext cx="22860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Physical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629400" y="3581400"/>
              <a:ext cx="2133600" cy="1752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64/66b PCS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629400" y="5410200"/>
              <a:ext cx="2133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PMA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629400" y="5791200"/>
              <a:ext cx="2133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PMD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705600" y="38862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Encode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705600" y="44196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Scrambler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705600" y="49530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Gearbox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772400" y="38862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Decode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772400" y="44196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Descrambler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772400" y="49530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err="1" smtClean="0">
                  <a:solidFill>
                    <a:prstClr val="white"/>
                  </a:solidFill>
                </a:rPr>
                <a:t>Blocksync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553200" y="2819400"/>
              <a:ext cx="2286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Link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53200" y="2362200"/>
              <a:ext cx="2286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553200" y="1905000"/>
              <a:ext cx="2286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Transport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553200" y="1447800"/>
              <a:ext cx="2286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Application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705600" y="38862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Encode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705600" y="44196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Scrambler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705600" y="4953000"/>
              <a:ext cx="9144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400" dirty="0" smtClean="0">
                  <a:solidFill>
                    <a:prstClr val="white"/>
                  </a:solidFill>
                </a:rPr>
                <a:t>Gearbox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629400" y="5410200"/>
              <a:ext cx="2133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PMA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17" name="Straight Connector 116"/>
          <p:cNvCxnSpPr/>
          <p:nvPr/>
        </p:nvCxnSpPr>
        <p:spPr>
          <a:xfrm>
            <a:off x="4572000" y="2319393"/>
            <a:ext cx="4572000" cy="1588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118"/>
          <p:cNvGrpSpPr/>
          <p:nvPr/>
        </p:nvGrpSpPr>
        <p:grpSpPr>
          <a:xfrm>
            <a:off x="6091535" y="1662004"/>
            <a:ext cx="690265" cy="1385996"/>
            <a:chOff x="-109618" y="2303713"/>
            <a:chExt cx="690265" cy="1385996"/>
          </a:xfrm>
        </p:grpSpPr>
        <p:sp>
          <p:nvSpPr>
            <p:cNvPr id="120" name="Up-Down Arrow 119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743200" y="3886200"/>
            <a:ext cx="6324600" cy="304800"/>
            <a:chOff x="2743200" y="3886200"/>
            <a:chExt cx="6324600" cy="3048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2819400" y="3886200"/>
              <a:ext cx="6248400" cy="304800"/>
              <a:chOff x="2819400" y="3886200"/>
              <a:chExt cx="6248400" cy="3048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819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/S/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733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6482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5626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4770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1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/T/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305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/E/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2743200" y="3886200"/>
              <a:ext cx="5532119" cy="304800"/>
              <a:chOff x="2743200" y="4419600"/>
              <a:chExt cx="5532119" cy="3048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743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657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5720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4864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4008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315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8229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>
                <a:solidFill>
                  <a:prstClr val="black"/>
                </a:solidFill>
                <a:ea typeface="ＭＳ Ｐゴシック" charset="-128"/>
              </a:rPr>
              <a:t>Gap</a:t>
            </a:r>
          </a:p>
        </p:txBody>
      </p:sp>
      <p:grpSp>
        <p:nvGrpSpPr>
          <p:cNvPr id="28" name="Group 81"/>
          <p:cNvGrpSpPr/>
          <p:nvPr/>
        </p:nvGrpSpPr>
        <p:grpSpPr>
          <a:xfrm>
            <a:off x="3124200" y="2895600"/>
            <a:ext cx="4805363" cy="304800"/>
            <a:chOff x="3124200" y="2895600"/>
            <a:chExt cx="4805363" cy="304800"/>
          </a:xfrm>
        </p:grpSpPr>
        <p:sp>
          <p:nvSpPr>
            <p:cNvPr id="94" name="Rectangle 93"/>
            <p:cNvSpPr/>
            <p:nvPr/>
          </p:nvSpPr>
          <p:spPr>
            <a:xfrm>
              <a:off x="3890963" y="2895600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Eth </a:t>
              </a:r>
              <a:r>
                <a:rPr lang="en-US" sz="1200" dirty="0" err="1" smtClean="0">
                  <a:solidFill>
                    <a:prstClr val="white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61264" y="2895600"/>
              <a:ext cx="36829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>
                  <a:solidFill>
                    <a:prstClr val="white"/>
                  </a:solidFill>
                  <a:ea typeface="ＭＳ Ｐゴシック" charset="-128"/>
                </a:rPr>
                <a:t>CRC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24200" y="2895600"/>
              <a:ext cx="681037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Preamble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011010010110100101101001011010010110100101101001011010010110100101101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29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7000" y="1295400"/>
            <a:ext cx="6477000" cy="5105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1079601" cy="1676399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19400" y="586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</a:rPr>
              <a:t>SoNIC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800" y="5029201"/>
            <a:ext cx="148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114" name="Up-Down Arrow 113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SoNIC</a:t>
            </a:r>
            <a:r>
              <a:rPr lang="en-US" dirty="0"/>
              <a:t> </a:t>
            </a:r>
            <a:r>
              <a:rPr lang="en-US" dirty="0" smtClean="0"/>
              <a:t>Design and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743200" y="3886200"/>
            <a:ext cx="6324600" cy="304800"/>
            <a:chOff x="2743200" y="3886200"/>
            <a:chExt cx="6324600" cy="304800"/>
          </a:xfrm>
        </p:grpSpPr>
        <p:grpSp>
          <p:nvGrpSpPr>
            <p:cNvPr id="119" name="Group 118"/>
            <p:cNvGrpSpPr/>
            <p:nvPr/>
          </p:nvGrpSpPr>
          <p:grpSpPr>
            <a:xfrm>
              <a:off x="2819400" y="3886200"/>
              <a:ext cx="6248400" cy="304800"/>
              <a:chOff x="2819400" y="3886200"/>
              <a:chExt cx="6248400" cy="3048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2819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/S/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733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6482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5626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4770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/D/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14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/T/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8305800" y="38862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/E/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743200" y="3886200"/>
              <a:ext cx="5532119" cy="304800"/>
              <a:chOff x="2743200" y="4419600"/>
              <a:chExt cx="5532119" cy="3048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743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657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5720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864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4008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152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229600" y="441960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prstClr val="black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1200">
                <a:solidFill>
                  <a:prstClr val="black"/>
                </a:solidFill>
                <a:ea typeface="ＭＳ Ｐゴシック" charset="-128"/>
              </a:rPr>
              <a:t>Gap</a:t>
            </a:r>
          </a:p>
        </p:txBody>
      </p:sp>
      <p:grpSp>
        <p:nvGrpSpPr>
          <p:cNvPr id="28" name="Group 81"/>
          <p:cNvGrpSpPr/>
          <p:nvPr/>
        </p:nvGrpSpPr>
        <p:grpSpPr>
          <a:xfrm>
            <a:off x="3124200" y="2895600"/>
            <a:ext cx="4805363" cy="304800"/>
            <a:chOff x="3124200" y="2895600"/>
            <a:chExt cx="4805363" cy="304800"/>
          </a:xfrm>
        </p:grpSpPr>
        <p:sp>
          <p:nvSpPr>
            <p:cNvPr id="94" name="Rectangle 93"/>
            <p:cNvSpPr/>
            <p:nvPr/>
          </p:nvSpPr>
          <p:spPr>
            <a:xfrm>
              <a:off x="3890963" y="2895600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Eth </a:t>
              </a:r>
              <a:r>
                <a:rPr lang="en-US" sz="1200" dirty="0" err="1" smtClean="0">
                  <a:solidFill>
                    <a:prstClr val="white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61264" y="2895600"/>
              <a:ext cx="36829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>
                  <a:solidFill>
                    <a:prstClr val="white"/>
                  </a:solidFill>
                  <a:ea typeface="ＭＳ Ｐゴシック" charset="-128"/>
                </a:rPr>
                <a:t>CRC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24200" y="2895600"/>
              <a:ext cx="681037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  <a:ea typeface="ＭＳ Ｐゴシック" charset="-128"/>
                </a:rPr>
                <a:t>Preamble</a:t>
              </a:r>
              <a:endParaRPr lang="en-US" sz="1200" dirty="0">
                <a:solidFill>
                  <a:prstClr val="white"/>
                </a:solidFill>
                <a:ea typeface="ＭＳ Ｐゴシック" charset="-128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011010010110100101101001011010010110100101101001011010010110100101101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29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7000" y="1295400"/>
            <a:ext cx="6477000" cy="5105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1079601" cy="1676399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19400" y="586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</a:rPr>
              <a:t>SoNIC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800" y="5029201"/>
            <a:ext cx="148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114" name="Up-Down Arrow 113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876800" y="1905000"/>
            <a:ext cx="3962400" cy="4267200"/>
            <a:chOff x="4876800" y="1905000"/>
            <a:chExt cx="3962400" cy="4267200"/>
          </a:xfrm>
        </p:grpSpPr>
        <p:sp>
          <p:nvSpPr>
            <p:cNvPr id="189" name="Rectangle 188"/>
            <p:cNvSpPr/>
            <p:nvPr/>
          </p:nvSpPr>
          <p:spPr>
            <a:xfrm>
              <a:off x="4953000" y="2895600"/>
              <a:ext cx="12192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TX MAC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953000" y="3886200"/>
              <a:ext cx="1219200" cy="838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TX PCS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76800" y="2362200"/>
              <a:ext cx="3962400" cy="24384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 defTabSz="914400"/>
              <a:r>
                <a:rPr lang="en-US" sz="1400" dirty="0" smtClean="0">
                  <a:solidFill>
                    <a:prstClr val="black"/>
                  </a:solidFill>
                </a:rPr>
                <a:t>Kernel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832089" y="2438400"/>
              <a:ext cx="1226634" cy="27131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APP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705600" y="2895600"/>
              <a:ext cx="1226634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RX MAC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705600" y="3886200"/>
              <a:ext cx="1219200" cy="838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RX PCS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4876800" y="1905000"/>
              <a:ext cx="3962400" cy="381000"/>
              <a:chOff x="4876800" y="2362200"/>
              <a:chExt cx="3962400" cy="3810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876800" y="2362200"/>
                <a:ext cx="3962400" cy="381000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 defTabSz="914400"/>
                <a:r>
                  <a:rPr lang="en-US" sz="1400" dirty="0" smtClean="0">
                    <a:solidFill>
                      <a:prstClr val="black"/>
                    </a:solidFill>
                  </a:rPr>
                  <a:t>Userspace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953000" y="2438400"/>
                <a:ext cx="2951356" cy="22860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smtClean="0">
                    <a:solidFill>
                      <a:prstClr val="white"/>
                    </a:solidFill>
                  </a:rPr>
                  <a:t>APP</a:t>
                </a: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7" name="Rectangle 196"/>
            <p:cNvSpPr/>
            <p:nvPr/>
          </p:nvSpPr>
          <p:spPr>
            <a:xfrm>
              <a:off x="4876800" y="4876800"/>
              <a:ext cx="3962400" cy="87638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 defTabSz="914400"/>
              <a:r>
                <a:rPr lang="en-US" sz="1400" dirty="0" smtClean="0">
                  <a:solidFill>
                    <a:prstClr val="black"/>
                  </a:solidFill>
                </a:rPr>
                <a:t>Hardware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953000" y="4953000"/>
              <a:ext cx="1219200" cy="3048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Gearbox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953000" y="5410200"/>
              <a:ext cx="1219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Transceiver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705600" y="4953000"/>
              <a:ext cx="1219200" cy="3048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err="1" smtClean="0">
                  <a:solidFill>
                    <a:prstClr val="white"/>
                  </a:solidFill>
                </a:rPr>
                <a:t>Blocksync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705600" y="5410200"/>
              <a:ext cx="1219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Transceiver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876800" y="5792355"/>
              <a:ext cx="3962400" cy="379845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953000" y="5867400"/>
              <a:ext cx="2971800" cy="2286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SFP+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978244"/>
            <a:ext cx="4705350" cy="24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3542671" y="4515296"/>
            <a:ext cx="891636" cy="2484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ea typeface="ＭＳ Ｐゴシック" charset="-128"/>
              </a:rPr>
              <a:t>SFP+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550954" y="4840115"/>
            <a:ext cx="891635" cy="2471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ea typeface="ＭＳ Ｐゴシック" charset="-128"/>
              </a:rPr>
              <a:t>SFP+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57124" y="4805175"/>
            <a:ext cx="742814" cy="7428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ea typeface="ＭＳ Ｐゴシック" charset="-128"/>
              </a:rPr>
              <a:t>FPGA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513247" y="5859866"/>
            <a:ext cx="940812" cy="248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defTabSz="914400"/>
            <a:r>
              <a:rPr lang="en-US" sz="1400" dirty="0" err="1" smtClean="0">
                <a:solidFill>
                  <a:prstClr val="white"/>
                </a:solidFill>
                <a:ea typeface="ＭＳ Ｐゴシック" charset="-128"/>
              </a:rPr>
              <a:t>PCIe</a:t>
            </a:r>
            <a:r>
              <a:rPr lang="en-US" sz="1400" dirty="0">
                <a:solidFill>
                  <a:prstClr val="white"/>
                </a:solidFill>
                <a:ea typeface="ＭＳ Ｐゴシック" charset="-128"/>
              </a:rPr>
              <a:t>Gen2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Design: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rgbClr val="95B3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971800" y="1447801"/>
            <a:ext cx="58674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To deliver every bit from/to software</a:t>
            </a:r>
          </a:p>
          <a:p>
            <a:pPr lvl="1"/>
            <a:r>
              <a:rPr lang="en-US" dirty="0" smtClean="0"/>
              <a:t>High-speed transceivers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Gen2 (=32Gbps)</a:t>
            </a:r>
          </a:p>
          <a:p>
            <a:r>
              <a:rPr lang="en-US" dirty="0" smtClean="0"/>
              <a:t>Optimized DMA engine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4800600"/>
            <a:ext cx="2895600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98579" y="4114800"/>
            <a:ext cx="61853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48" name="Up-Down Arrow 47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667000" y="4004735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7" grpId="0" animBg="1"/>
      <p:bldP spid="88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Design: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971800" y="4114800"/>
            <a:ext cx="5715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Dedicated Kernel Threads</a:t>
            </a:r>
          </a:p>
          <a:p>
            <a:pPr lvl="1"/>
            <a:r>
              <a:rPr lang="en-US" dirty="0" smtClean="0"/>
              <a:t>TX / RX PCS, TX / RX MAC threads</a:t>
            </a:r>
          </a:p>
          <a:p>
            <a:pPr lvl="1"/>
            <a:r>
              <a:rPr lang="en-US" dirty="0" smtClean="0"/>
              <a:t>APP thread: Interface to </a:t>
            </a:r>
            <a:r>
              <a:rPr lang="en-US" dirty="0" err="1" smtClean="0"/>
              <a:t>userspace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7338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1447800"/>
            <a:ext cx="2057400" cy="23622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Port 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006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006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1828800"/>
            <a:ext cx="838200" cy="533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APP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2200" y="1447800"/>
            <a:ext cx="2057400" cy="2362200"/>
            <a:chOff x="6172200" y="1447800"/>
            <a:chExt cx="2057400" cy="2362200"/>
          </a:xfrm>
        </p:grpSpPr>
        <p:sp>
          <p:nvSpPr>
            <p:cNvPr id="33" name="Rectangle 32"/>
            <p:cNvSpPr/>
            <p:nvPr/>
          </p:nvSpPr>
          <p:spPr>
            <a:xfrm>
              <a:off x="7315200" y="2514600"/>
              <a:ext cx="838200" cy="5334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15200" y="3200400"/>
              <a:ext cx="838200" cy="533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48400" y="2514600"/>
              <a:ext cx="838200" cy="5334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3200400"/>
              <a:ext cx="838200" cy="533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2200" y="1447800"/>
              <a:ext cx="2057400" cy="23622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Port 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1800" y="1828800"/>
              <a:ext cx="838200" cy="5334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APP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1000" y="5715000"/>
            <a:ext cx="3429001" cy="308000"/>
            <a:chOff x="5181599" y="4416400"/>
            <a:chExt cx="3429001" cy="308000"/>
          </a:xfrm>
        </p:grpSpPr>
        <p:sp>
          <p:nvSpPr>
            <p:cNvPr id="44" name="Rectangle 43"/>
            <p:cNvSpPr/>
            <p:nvPr/>
          </p:nvSpPr>
          <p:spPr>
            <a:xfrm>
              <a:off x="5181599" y="4419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5" name="Group 36"/>
            <p:cNvGrpSpPr/>
            <p:nvPr/>
          </p:nvGrpSpPr>
          <p:grpSpPr>
            <a:xfrm>
              <a:off x="6553199" y="4416400"/>
              <a:ext cx="1143000" cy="304800"/>
              <a:chOff x="4038600" y="2590800"/>
              <a:chExt cx="1143000" cy="304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038600" y="25908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3963194" y="2743200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4115594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42672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43434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039394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41910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44196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44958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45720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4648994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47244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4801394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48768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4953000" y="2742406"/>
                <a:ext cx="304006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7239001" y="4419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4800600"/>
            <a:ext cx="2895600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64" name="Up-Down Arrow 63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667000" y="4842932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Left Arrow 73"/>
          <p:cNvSpPr/>
          <p:nvPr/>
        </p:nvSpPr>
        <p:spPr>
          <a:xfrm rot="16200000">
            <a:off x="3962400" y="2852825"/>
            <a:ext cx="3810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Left Arrow 74"/>
          <p:cNvSpPr/>
          <p:nvPr/>
        </p:nvSpPr>
        <p:spPr>
          <a:xfrm rot="5400000">
            <a:off x="5029200" y="2852825"/>
            <a:ext cx="3810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Left Arrow 82"/>
          <p:cNvSpPr/>
          <p:nvPr/>
        </p:nvSpPr>
        <p:spPr>
          <a:xfrm rot="16200000">
            <a:off x="4191000" y="2176376"/>
            <a:ext cx="3810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Left Arrow 83"/>
          <p:cNvSpPr/>
          <p:nvPr/>
        </p:nvSpPr>
        <p:spPr>
          <a:xfrm rot="5400000">
            <a:off x="4800600" y="2176376"/>
            <a:ext cx="3810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400800" y="2243225"/>
            <a:ext cx="1600200" cy="1076151"/>
            <a:chOff x="6400800" y="2243225"/>
            <a:chExt cx="1600200" cy="1076151"/>
          </a:xfrm>
        </p:grpSpPr>
        <p:sp>
          <p:nvSpPr>
            <p:cNvPr id="89" name="Left Arrow 88"/>
            <p:cNvSpPr/>
            <p:nvPr/>
          </p:nvSpPr>
          <p:spPr>
            <a:xfrm rot="16200000">
              <a:off x="6477000" y="28621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Left Arrow 89"/>
            <p:cNvSpPr/>
            <p:nvPr/>
          </p:nvSpPr>
          <p:spPr>
            <a:xfrm rot="5400000">
              <a:off x="7543800" y="28621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Left Arrow 92"/>
            <p:cNvSpPr/>
            <p:nvPr/>
          </p:nvSpPr>
          <p:spPr>
            <a:xfrm rot="16200000">
              <a:off x="6705600" y="21670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Left Arrow 93"/>
            <p:cNvSpPr/>
            <p:nvPr/>
          </p:nvSpPr>
          <p:spPr>
            <a:xfrm rot="5400000">
              <a:off x="7315200" y="21670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7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83" grpId="0" animBg="1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Design: Synchronization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0" y="1447800"/>
            <a:ext cx="2057400" cy="23622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Port 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006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006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1828800"/>
            <a:ext cx="838200" cy="533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APP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152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152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solidFill>
                  <a:prstClr val="white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2514600"/>
            <a:ext cx="838200" cy="533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MAC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3200400"/>
            <a:ext cx="838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TX PCS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0" y="1447800"/>
            <a:ext cx="2057400" cy="2362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Port 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1800" y="1828800"/>
            <a:ext cx="838200" cy="533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 smtClean="0">
                <a:solidFill>
                  <a:prstClr val="white"/>
                </a:solidFill>
              </a:rPr>
              <a:t>APP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524250" y="3978244"/>
            <a:ext cx="4705350" cy="2422556"/>
            <a:chOff x="1466850" y="1295400"/>
            <a:chExt cx="5772150" cy="2971800"/>
          </a:xfrm>
        </p:grpSpPr>
        <p:pic>
          <p:nvPicPr>
            <p:cNvPr id="64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850" y="1295400"/>
              <a:ext cx="577215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400" y="1954213"/>
              <a:ext cx="1093788" cy="304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600" dirty="0">
                  <a:solidFill>
                    <a:srgbClr val="FFFFFF"/>
                  </a:solidFill>
                  <a:ea typeface="ＭＳ Ｐゴシック" charset="-128"/>
                </a:rPr>
                <a:t>SFP+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86560" y="2352675"/>
              <a:ext cx="1093787" cy="30321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r>
                <a:rPr lang="en-US" sz="1600" dirty="0">
                  <a:solidFill>
                    <a:srgbClr val="FFFFFF"/>
                  </a:solidFill>
                  <a:ea typeface="ＭＳ Ｐゴシック" charset="-128"/>
                </a:rPr>
                <a:t>SFP+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11538" y="2309813"/>
              <a:ext cx="911225" cy="9112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400"/>
              <a:r>
                <a:rPr lang="en-US" sz="1600" dirty="0">
                  <a:solidFill>
                    <a:prstClr val="black"/>
                  </a:solidFill>
                  <a:ea typeface="ＭＳ Ｐゴシック" charset="-128"/>
                </a:rPr>
                <a:t>FPGA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67025" y="3603625"/>
              <a:ext cx="1154113" cy="3048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defTabSz="914400"/>
              <a:r>
                <a:rPr lang="en-US" sz="1400" dirty="0" err="1" smtClean="0">
                  <a:solidFill>
                    <a:prstClr val="white"/>
                  </a:solidFill>
                  <a:ea typeface="ＭＳ Ｐゴシック" charset="-128"/>
                </a:rPr>
                <a:t>PCIe</a:t>
              </a:r>
              <a:r>
                <a:rPr lang="en-US" sz="1400" dirty="0">
                  <a:solidFill>
                    <a:prstClr val="white"/>
                  </a:solidFill>
                  <a:ea typeface="ＭＳ Ｐゴシック" charset="-128"/>
                </a:rPr>
                <a:t>Gen2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886200" y="2243225"/>
            <a:ext cx="4114800" cy="1076151"/>
            <a:chOff x="3886200" y="2243225"/>
            <a:chExt cx="4114800" cy="1076151"/>
          </a:xfrm>
        </p:grpSpPr>
        <p:sp>
          <p:nvSpPr>
            <p:cNvPr id="84" name="Left Arrow 83"/>
            <p:cNvSpPr/>
            <p:nvPr/>
          </p:nvSpPr>
          <p:spPr>
            <a:xfrm rot="16200000">
              <a:off x="3962400" y="28528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Left Arrow 84"/>
            <p:cNvSpPr/>
            <p:nvPr/>
          </p:nvSpPr>
          <p:spPr>
            <a:xfrm rot="5400000">
              <a:off x="5029200" y="28528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Left Arrow 85"/>
            <p:cNvSpPr/>
            <p:nvPr/>
          </p:nvSpPr>
          <p:spPr>
            <a:xfrm rot="16200000">
              <a:off x="6477000" y="28621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Left Arrow 86"/>
            <p:cNvSpPr/>
            <p:nvPr/>
          </p:nvSpPr>
          <p:spPr>
            <a:xfrm rot="5400000">
              <a:off x="7543800" y="28621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Left Arrow 87"/>
            <p:cNvSpPr/>
            <p:nvPr/>
          </p:nvSpPr>
          <p:spPr>
            <a:xfrm rot="16200000">
              <a:off x="4191000" y="21763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Left Arrow 88"/>
            <p:cNvSpPr/>
            <p:nvPr/>
          </p:nvSpPr>
          <p:spPr>
            <a:xfrm rot="5400000">
              <a:off x="4800600" y="2176376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Left Arrow 89"/>
            <p:cNvSpPr/>
            <p:nvPr/>
          </p:nvSpPr>
          <p:spPr>
            <a:xfrm rot="16200000">
              <a:off x="6705600" y="21670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Left Arrow 90"/>
            <p:cNvSpPr/>
            <p:nvPr/>
          </p:nvSpPr>
          <p:spPr>
            <a:xfrm rot="5400000">
              <a:off x="7315200" y="2167025"/>
              <a:ext cx="381000" cy="53340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ounded Rectangular Callout 93"/>
          <p:cNvSpPr/>
          <p:nvPr/>
        </p:nvSpPr>
        <p:spPr>
          <a:xfrm>
            <a:off x="5410200" y="1295400"/>
            <a:ext cx="1447800" cy="685800"/>
          </a:xfrm>
          <a:prstGeom prst="wedgeRoundRectCallout">
            <a:avLst>
              <a:gd name="adj1" fmla="val -67612"/>
              <a:gd name="adj2" fmla="val 1282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Low-latency </a:t>
            </a:r>
            <a:r>
              <a:rPr lang="en-US" dirty="0" err="1" smtClean="0">
                <a:solidFill>
                  <a:prstClr val="black"/>
                </a:solidFill>
              </a:rPr>
              <a:t>FIFOs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886200" y="3733800"/>
            <a:ext cx="4114800" cy="390351"/>
            <a:chOff x="3886200" y="3733800"/>
            <a:chExt cx="4114800" cy="390351"/>
          </a:xfrm>
        </p:grpSpPr>
        <p:sp>
          <p:nvSpPr>
            <p:cNvPr id="96" name="Left Arrow 95"/>
            <p:cNvSpPr/>
            <p:nvPr/>
          </p:nvSpPr>
          <p:spPr>
            <a:xfrm rot="16200000">
              <a:off x="3962400" y="3657600"/>
              <a:ext cx="381000" cy="533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Left Arrow 96"/>
            <p:cNvSpPr/>
            <p:nvPr/>
          </p:nvSpPr>
          <p:spPr>
            <a:xfrm rot="5400000">
              <a:off x="5029200" y="3657600"/>
              <a:ext cx="381000" cy="533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Left Arrow 97"/>
            <p:cNvSpPr/>
            <p:nvPr/>
          </p:nvSpPr>
          <p:spPr>
            <a:xfrm rot="16200000">
              <a:off x="6477000" y="3666951"/>
              <a:ext cx="381000" cy="533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Left Arrow 98"/>
            <p:cNvSpPr/>
            <p:nvPr/>
          </p:nvSpPr>
          <p:spPr>
            <a:xfrm rot="5400000">
              <a:off x="7543800" y="3666951"/>
              <a:ext cx="381000" cy="533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Rounded Rectangular Callout 104"/>
          <p:cNvSpPr/>
          <p:nvPr/>
        </p:nvSpPr>
        <p:spPr>
          <a:xfrm>
            <a:off x="6248400" y="4419600"/>
            <a:ext cx="1828800" cy="685800"/>
          </a:xfrm>
          <a:prstGeom prst="wedgeRoundRectCallout">
            <a:avLst>
              <a:gd name="adj1" fmla="val -17409"/>
              <a:gd name="adj2" fmla="val -1007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Pointer-polling</a:t>
            </a:r>
          </a:p>
          <a:p>
            <a:pPr algn="ctr" defTabSz="914400"/>
            <a:r>
              <a:rPr lang="en-US" i="1" dirty="0" smtClean="0">
                <a:solidFill>
                  <a:prstClr val="black"/>
                </a:solidFill>
              </a:rPr>
              <a:t>No Interrupts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4800600"/>
            <a:ext cx="2895600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586335" y="4114800"/>
            <a:ext cx="690265" cy="1385996"/>
            <a:chOff x="-109618" y="2303713"/>
            <a:chExt cx="690265" cy="1385996"/>
          </a:xfrm>
        </p:grpSpPr>
        <p:sp>
          <p:nvSpPr>
            <p:cNvPr id="56" name="Up-Down Arrow 55"/>
            <p:cNvSpPr/>
            <p:nvPr/>
          </p:nvSpPr>
          <p:spPr>
            <a:xfrm>
              <a:off x="26073" y="2638716"/>
              <a:ext cx="228600" cy="76200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97374" y="2303713"/>
              <a:ext cx="61853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SW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109618" y="3320377"/>
              <a:ext cx="69026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HW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Design: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64/66b PCS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PMD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Encode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Gearbox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Decode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err="1" smtClean="0">
                <a:solidFill>
                  <a:prstClr val="white"/>
                </a:solidFill>
              </a:rPr>
              <a:t>Blocksync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Scrambler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CRC computation</a:t>
            </a:r>
          </a:p>
          <a:p>
            <a:r>
              <a:rPr lang="en-US" dirty="0" smtClean="0"/>
              <a:t>DMA engine </a:t>
            </a:r>
          </a:p>
          <a:p>
            <a:pPr lvl="1"/>
            <a:endParaRPr lang="en-US" dirty="0" smtClean="0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1524000"/>
          <a:ext cx="193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7311025" imgH="1394564" progId="Equation.3">
                  <p:embed/>
                </p:oleObj>
              </mc:Choice>
              <mc:Fallback>
                <p:oleObj name="Equation" r:id="rId4" imgW="7311025" imgH="13945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1930400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743200" y="1981200"/>
          <a:ext cx="6324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9504"/>
                <a:gridCol w="3125096"/>
              </a:tblGrid>
              <a:tr h="290557">
                <a:tc>
                  <a:txBody>
                    <a:bodyPr/>
                    <a:lstStyle/>
                    <a:p>
                      <a:r>
                        <a:rPr lang="en-US" dirty="0" smtClean="0"/>
                        <a:t>Naïve Implementation</a:t>
                      </a:r>
                      <a:endParaRPr lang="en-US" dirty="0"/>
                    </a:p>
                  </a:txBody>
                  <a:tcPr marL="182880" mar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Optimized Implementation</a:t>
                      </a:r>
                      <a:endParaRPr lang="en-US" dirty="0"/>
                    </a:p>
                  </a:txBody>
                  <a:tcPr marL="182880" mar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64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state</a:t>
                      </a:r>
                    </a:p>
                    <a:p>
                      <a:r>
                        <a:rPr lang="en-US" sz="1600" i="1" dirty="0" smtClean="0"/>
                        <a:t>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data</a:t>
                      </a:r>
                    </a:p>
                    <a:p>
                      <a:r>
                        <a:rPr lang="en-US" sz="1600" b="1" dirty="0" smtClean="0"/>
                        <a:t>for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err="1" smtClean="0"/>
                        <a:t>i</a:t>
                      </a:r>
                      <a:r>
                        <a:rPr lang="en-US" sz="1600" dirty="0" smtClean="0"/>
                        <a:t> = 0 </a:t>
                      </a:r>
                      <a:r>
                        <a:rPr lang="en-US" sz="1200" dirty="0" smtClean="0">
                          <a:sym typeface="Wingdings"/>
                        </a:rPr>
                        <a:t></a:t>
                      </a:r>
                      <a:r>
                        <a:rPr lang="en-US" sz="1600" dirty="0" smtClean="0">
                          <a:sym typeface="Wingdings"/>
                        </a:rPr>
                        <a:t>63 </a:t>
                      </a:r>
                      <a:r>
                        <a:rPr lang="en-US" sz="1600" b="1" dirty="0" smtClean="0">
                          <a:sym typeface="Wingdings"/>
                        </a:rPr>
                        <a:t>do</a:t>
                      </a:r>
                    </a:p>
                    <a:p>
                      <a:r>
                        <a:rPr lang="en-US" sz="1600" dirty="0" smtClean="0">
                          <a:sym typeface="Wingdings"/>
                        </a:rPr>
                        <a:t>    </a:t>
                      </a:r>
                      <a:r>
                        <a:rPr lang="en-US" sz="1600" i="1" dirty="0" smtClean="0">
                          <a:sym typeface="Wingdings"/>
                        </a:rPr>
                        <a:t>in</a:t>
                      </a:r>
                      <a:r>
                        <a:rPr lang="en-US" sz="1600" dirty="0" smtClean="0">
                          <a:sym typeface="Wingdings"/>
                        </a:rPr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d</a:t>
                      </a:r>
                      <a:r>
                        <a:rPr lang="en-US" sz="1600" dirty="0" smtClean="0"/>
                        <a:t> &gt;&gt; </a:t>
                      </a:r>
                      <a:r>
                        <a:rPr lang="en-US" sz="1600" i="1" dirty="0" err="1" smtClean="0"/>
                        <a:t>i</a:t>
                      </a:r>
                      <a:r>
                        <a:rPr lang="en-US" sz="1600" dirty="0" smtClean="0"/>
                        <a:t>) &amp; 1</a:t>
                      </a:r>
                    </a:p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i="1" dirty="0" smtClean="0"/>
                        <a:t>out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in </a:t>
                      </a:r>
                      <a:r>
                        <a:rPr lang="en-US" sz="1600" i="0" baseline="0" dirty="0" smtClean="0"/>
                        <a:t>  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&gt;&gt; 38)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&gt;&gt; 57))&amp;1</a:t>
                      </a:r>
                    </a:p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&lt;&lt; 1) | </a:t>
                      </a:r>
                      <a:r>
                        <a:rPr lang="en-US" sz="1600" i="1" dirty="0" smtClean="0"/>
                        <a:t>out</a:t>
                      </a:r>
                    </a:p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| (</a:t>
                      </a:r>
                      <a:r>
                        <a:rPr lang="en-US" sz="1600" i="1" dirty="0" smtClean="0"/>
                        <a:t>out</a:t>
                      </a:r>
                      <a:r>
                        <a:rPr lang="en-US" sz="1600" dirty="0" smtClean="0"/>
                        <a:t> &lt;&lt; </a:t>
                      </a:r>
                      <a:r>
                        <a:rPr lang="en-US" sz="1600" i="1" dirty="0" err="1" smtClean="0"/>
                        <a:t>i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r>
                        <a:rPr lang="en-US" sz="1600" dirty="0" smtClean="0"/>
                        <a:t>    state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s</a:t>
                      </a:r>
                    </a:p>
                    <a:p>
                      <a:r>
                        <a:rPr lang="en-US" sz="1600" b="1" dirty="0" smtClean="0"/>
                        <a:t>end for</a:t>
                      </a:r>
                      <a:endParaRPr lang="en-US" sz="1600" b="1" dirty="0"/>
                    </a:p>
                  </a:txBody>
                  <a:tcPr marL="182880" marR="0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state</a:t>
                      </a:r>
                    </a:p>
                    <a:p>
                      <a:r>
                        <a:rPr lang="en-US" sz="1600" i="1" dirty="0" smtClean="0"/>
                        <a:t>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data</a:t>
                      </a:r>
                    </a:p>
                    <a:p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&gt;&gt; 6)  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/>
                        <a:t>s</a:t>
                      </a:r>
                      <a:r>
                        <a:rPr lang="en-US" sz="1600" dirty="0" smtClean="0"/>
                        <a:t> &gt;&gt; 25)  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i="1" dirty="0" smtClean="0"/>
                        <a:t>d</a:t>
                      </a:r>
                    </a:p>
                    <a:p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r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&lt;&lt; 39)  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 &lt;&lt; 58)</a:t>
                      </a:r>
                    </a:p>
                    <a:p>
                      <a:r>
                        <a:rPr lang="en-US" sz="1600" dirty="0" smtClean="0"/>
                        <a:t>state </a:t>
                      </a:r>
                      <a:r>
                        <a:rPr lang="en-US" sz="1200" i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r</a:t>
                      </a:r>
                    </a:p>
                    <a:p>
                      <a:endParaRPr lang="en-US" sz="1600" dirty="0"/>
                    </a:p>
                  </a:txBody>
                  <a:tcPr marL="182880" marR="0" anchor="ctr"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0.436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Gbps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21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Gbps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Descrambler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842988" y="337312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41300" imgH="254000" progId="Equation.3">
                  <p:embed/>
                </p:oleObj>
              </mc:Choice>
              <mc:Fallback>
                <p:oleObj name="Equation" r:id="rId6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2988" y="337312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4724400" y="337312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241300" imgH="254000" progId="Equation.3">
                  <p:embed/>
                </p:oleObj>
              </mc:Choice>
              <mc:Fallback>
                <p:oleObj name="Equation" r:id="rId8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337312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7030688" y="324612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241300" imgH="254000" progId="Equation.3">
                  <p:embed/>
                </p:oleObj>
              </mc:Choice>
              <mc:Fallback>
                <p:oleObj name="Equation" r:id="rId9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0688" y="324612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7978076" y="324612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0" imgW="241300" imgH="254000" progId="Equation.3">
                  <p:embed/>
                </p:oleObj>
              </mc:Choice>
              <mc:Fallback>
                <p:oleObj name="Equation" r:id="rId10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8076" y="324612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6526482" y="349253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241300" imgH="254000" progId="Equation.3">
                  <p:embed/>
                </p:oleObj>
              </mc:Choice>
              <mc:Fallback>
                <p:oleObj name="Equation" r:id="rId11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6482" y="349253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7440882" y="349253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2" imgW="241300" imgH="254000" progId="Equation.3">
                  <p:embed/>
                </p:oleObj>
              </mc:Choice>
              <mc:Fallback>
                <p:oleObj name="Equation" r:id="rId12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40882" y="3492530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60533" y="1964704"/>
            <a:ext cx="3183467" cy="28358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43200" y="4648200"/>
            <a:ext cx="32004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43600" y="4648200"/>
            <a:ext cx="32004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9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SoNIC</a:t>
            </a:r>
            <a:r>
              <a:rPr lang="en-US" dirty="0" smtClean="0"/>
              <a:t> Design: Interface and Control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Hardware control: </a:t>
            </a:r>
            <a:r>
              <a:rPr lang="en-US" sz="2400" i="1" dirty="0" smtClean="0"/>
              <a:t>ioctl </a:t>
            </a:r>
            <a:r>
              <a:rPr lang="en-US" sz="2400" dirty="0" err="1" smtClean="0"/>
              <a:t>syscall</a:t>
            </a:r>
            <a:endParaRPr lang="en-US" sz="2400" dirty="0" smtClean="0"/>
          </a:p>
          <a:p>
            <a:r>
              <a:rPr lang="en-US" sz="2400" dirty="0" smtClean="0"/>
              <a:t>I/O : character device interface</a:t>
            </a:r>
          </a:p>
          <a:p>
            <a:r>
              <a:rPr lang="en-US" sz="2400" dirty="0" smtClean="0"/>
              <a:t>Sample C code for packet generation and capture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B1F9-DD4E-A64F-AAFF-C45B790A3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629B-A909-48D2-87BD-287AE9FD5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06682"/>
            <a:ext cx="8229600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1: #include "</a:t>
            </a:r>
            <a:r>
              <a:rPr lang="en-US" sz="1400" dirty="0" err="1" smtClean="0">
                <a:solidFill>
                  <a:prstClr val="black"/>
                </a:solidFill>
              </a:rPr>
              <a:t>sonic.h</a:t>
            </a:r>
            <a:r>
              <a:rPr lang="en-US" sz="1400" dirty="0" smtClean="0">
                <a:solidFill>
                  <a:prstClr val="black"/>
                </a:solidFill>
              </a:rPr>
              <a:t>"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2: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3: struct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sonic_pkt_gen_info info = {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4: .mode = 0,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5: .</a:t>
            </a:r>
            <a:r>
              <a:rPr lang="en-US" sz="1400" dirty="0" err="1" smtClean="0">
                <a:solidFill>
                  <a:prstClr val="black"/>
                </a:solidFill>
              </a:rPr>
              <a:t>pkt_num</a:t>
            </a:r>
            <a:r>
              <a:rPr lang="en-US" sz="1400" dirty="0" smtClean="0">
                <a:solidFill>
                  <a:prstClr val="black"/>
                </a:solidFill>
              </a:rPr>
              <a:t> = 1000000000UL,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6: .</a:t>
            </a:r>
            <a:r>
              <a:rPr lang="en-US" sz="1400" dirty="0" err="1" smtClean="0">
                <a:solidFill>
                  <a:prstClr val="black"/>
                </a:solidFill>
              </a:rPr>
              <a:t>pkt_len</a:t>
            </a:r>
            <a:r>
              <a:rPr lang="en-US" sz="1400" dirty="0" smtClean="0">
                <a:solidFill>
                  <a:prstClr val="black"/>
                </a:solidFill>
              </a:rPr>
              <a:t> = 1518,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7: .</a:t>
            </a:r>
            <a:r>
              <a:rPr lang="en-US" sz="1400" dirty="0" err="1" smtClean="0">
                <a:solidFill>
                  <a:prstClr val="black"/>
                </a:solidFill>
              </a:rPr>
              <a:t>mac_src</a:t>
            </a:r>
            <a:r>
              <a:rPr lang="en-US" sz="1400" dirty="0" smtClean="0">
                <a:solidFill>
                  <a:prstClr val="black"/>
                </a:solidFill>
              </a:rPr>
              <a:t> = "00:11:22:33:44:55",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8: .</a:t>
            </a:r>
            <a:r>
              <a:rPr lang="en-US" sz="1400" dirty="0" err="1" smtClean="0">
                <a:solidFill>
                  <a:prstClr val="black"/>
                </a:solidFill>
              </a:rPr>
              <a:t>mac_dst</a:t>
            </a:r>
            <a:r>
              <a:rPr lang="en-US" sz="1400" dirty="0" smtClean="0">
                <a:solidFill>
                  <a:prstClr val="black"/>
                </a:solidFill>
              </a:rPr>
              <a:t> = "</a:t>
            </a:r>
            <a:r>
              <a:rPr lang="en-US" sz="1400" dirty="0" err="1" smtClean="0">
                <a:solidFill>
                  <a:prstClr val="black"/>
                </a:solidFill>
              </a:rPr>
              <a:t>aa:bb:cc:dd:ee:ff</a:t>
            </a:r>
            <a:r>
              <a:rPr lang="en-US" sz="1400" dirty="0" smtClean="0">
                <a:solidFill>
                  <a:prstClr val="black"/>
                </a:solidFill>
              </a:rPr>
              <a:t>",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9: .</a:t>
            </a:r>
            <a:r>
              <a:rPr lang="en-US" sz="1400" dirty="0" err="1" smtClean="0">
                <a:solidFill>
                  <a:prstClr val="black"/>
                </a:solidFill>
              </a:rPr>
              <a:t>ip_src</a:t>
            </a:r>
            <a:r>
              <a:rPr lang="en-US" sz="1400" dirty="0" smtClean="0">
                <a:solidFill>
                  <a:prstClr val="black"/>
                </a:solidFill>
              </a:rPr>
              <a:t> = "192.168.0.1",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10: .</a:t>
            </a:r>
            <a:r>
              <a:rPr lang="en-US" sz="1400" dirty="0" err="1" smtClean="0">
                <a:solidFill>
                  <a:prstClr val="black"/>
                </a:solidFill>
              </a:rPr>
              <a:t>ip_dst</a:t>
            </a:r>
            <a:r>
              <a:rPr lang="en-US" sz="1400" dirty="0" smtClean="0">
                <a:solidFill>
                  <a:prstClr val="black"/>
                </a:solidFill>
              </a:rPr>
              <a:t> = "192.168.0.2",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11: .</a:t>
            </a:r>
            <a:r>
              <a:rPr lang="en-US" sz="1400" dirty="0" err="1" smtClean="0">
                <a:solidFill>
                  <a:prstClr val="black"/>
                </a:solidFill>
              </a:rPr>
              <a:t>port_src</a:t>
            </a:r>
            <a:r>
              <a:rPr lang="en-US" sz="1400" dirty="0" smtClean="0">
                <a:solidFill>
                  <a:prstClr val="black"/>
                </a:solidFill>
              </a:rPr>
              <a:t> = 5000,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12: .</a:t>
            </a:r>
            <a:r>
              <a:rPr lang="en-US" sz="1400" dirty="0" err="1" smtClean="0">
                <a:solidFill>
                  <a:prstClr val="black"/>
                </a:solidFill>
              </a:rPr>
              <a:t>port_dst</a:t>
            </a:r>
            <a:r>
              <a:rPr lang="en-US" sz="1400" dirty="0" smtClean="0">
                <a:solidFill>
                  <a:prstClr val="black"/>
                </a:solidFill>
              </a:rPr>
              <a:t> = 5000,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13: .idle = 12,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14: };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15: 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16: /* OPEN DEVICE*/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17: fd1 = open(SONIC_CONTROL_PATH, O_RDWR);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18: fd2 = open(SONIC_PORT1_PATH, O_RDONLY);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19: /* CONFIG SONIC CARD FOR PACKET GEN*/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20: ioctl(fd1, SONIC_IOC_RESET)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21: ioctl(fd1, SONIC_IOC_SET_MODE, PKT_GEN_CAP)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22: ioctl(fd1, SONIC_IOC_PORT0_INFO_SET, &amp;info)</a:t>
            </a:r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23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24: /* START EXPERIMENT*/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25: ioctl(fd1, SONIC_IOC_START)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26: // wait till experiment finishes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27: ioctl(fd1, SONIC_IOC_STOP)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28: 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29: /* CAPTURE PACKET */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30: while ((ret = read(fd2, </a:t>
            </a:r>
            <a:r>
              <a:rPr lang="en-US" sz="1400" dirty="0" err="1" smtClean="0">
                <a:solidFill>
                  <a:prstClr val="black"/>
                </a:solidFill>
              </a:rPr>
              <a:t>buf</a:t>
            </a:r>
            <a:r>
              <a:rPr lang="en-US" sz="1400" dirty="0" smtClean="0">
                <a:solidFill>
                  <a:prstClr val="black"/>
                </a:solidFill>
              </a:rPr>
              <a:t>, 65536)) &gt; 0) {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31: // process data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32: } 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33: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34: close(fd1);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35: close(fd2);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105400"/>
            <a:ext cx="1524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7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SoNIC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Software-defined Network Interface Card</a:t>
            </a:r>
          </a:p>
          <a:p>
            <a:r>
              <a:rPr lang="en-US" dirty="0" smtClean="0"/>
              <a:t>Network Research Applications</a:t>
            </a:r>
          </a:p>
          <a:p>
            <a:pPr lvl="1"/>
            <a:r>
              <a:rPr lang="en-US" dirty="0" smtClean="0"/>
              <a:t>Packet Generation</a:t>
            </a:r>
          </a:p>
          <a:p>
            <a:pPr lvl="1"/>
            <a:r>
              <a:rPr lang="en-US" dirty="0" smtClean="0"/>
              <a:t>Packet Capture</a:t>
            </a:r>
          </a:p>
          <a:p>
            <a:pPr lvl="1"/>
            <a:r>
              <a:rPr lang="en-US" dirty="0" smtClean="0"/>
              <a:t>Covert timing channel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err="1" smtClean="0"/>
              <a:t>Interpacket</a:t>
            </a:r>
            <a:r>
              <a:rPr lang="en-US" dirty="0" smtClean="0"/>
              <a:t> delays and gaps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Network Research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IPG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</a:t>
            </a:r>
            <a:r>
              <a:rPr lang="en-US" dirty="0" err="1" smtClean="0">
                <a:solidFill>
                  <a:prstClr val="white"/>
                </a:solidFill>
              </a:rPr>
              <a:t>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i+1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3814236" y="1756835"/>
            <a:ext cx="143931" cy="2285998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1467" y="2904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IPD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14800" y="2514600"/>
            <a:ext cx="914400" cy="304800"/>
            <a:chOff x="4114800" y="2514600"/>
            <a:chExt cx="914400" cy="304800"/>
          </a:xfrm>
        </p:grpSpPr>
        <p:sp>
          <p:nvSpPr>
            <p:cNvPr id="59" name="Rectangle 58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2" name="Group 48"/>
          <p:cNvGrpSpPr/>
          <p:nvPr/>
        </p:nvGrpSpPr>
        <p:grpSpPr>
          <a:xfrm>
            <a:off x="1828800" y="5334000"/>
            <a:ext cx="1143000" cy="228600"/>
            <a:chOff x="1828800" y="5334000"/>
            <a:chExt cx="1143000" cy="228600"/>
          </a:xfrm>
        </p:grpSpPr>
        <p:sp>
          <p:nvSpPr>
            <p:cNvPr id="43" name="Rectangle 42"/>
            <p:cNvSpPr/>
            <p:nvPr/>
          </p:nvSpPr>
          <p:spPr>
            <a:xfrm>
              <a:off x="27432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860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288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90"/>
          <p:cNvGrpSpPr/>
          <p:nvPr/>
        </p:nvGrpSpPr>
        <p:grpSpPr>
          <a:xfrm rot="1427736">
            <a:off x="6324600" y="5257800"/>
            <a:ext cx="1143000" cy="228600"/>
            <a:chOff x="4038600" y="5486400"/>
            <a:chExt cx="1143000" cy="228600"/>
          </a:xfrm>
        </p:grpSpPr>
        <p:sp>
          <p:nvSpPr>
            <p:cNvPr id="47" name="Rectangle 46"/>
            <p:cNvSpPr/>
            <p:nvPr/>
          </p:nvSpPr>
          <p:spPr>
            <a:xfrm>
              <a:off x="4953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958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386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Rounded Rectangular Callout 50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Generation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 Capture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Detecting timing channel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Generation and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functions for network research</a:t>
            </a:r>
          </a:p>
          <a:p>
            <a:pPr lvl="1"/>
            <a:r>
              <a:rPr lang="en-US" dirty="0" smtClean="0"/>
              <a:t>Generation: </a:t>
            </a:r>
            <a:r>
              <a:rPr lang="en-US" dirty="0" err="1" smtClean="0"/>
              <a:t>SoNIC</a:t>
            </a:r>
            <a:r>
              <a:rPr lang="en-US" dirty="0" smtClean="0"/>
              <a:t> allows control of IPGs in # of /I/s</a:t>
            </a:r>
          </a:p>
          <a:p>
            <a:pPr lvl="1"/>
            <a:r>
              <a:rPr lang="en-US" dirty="0" smtClean="0"/>
              <a:t>Capture: </a:t>
            </a:r>
            <a:r>
              <a:rPr lang="en-US" dirty="0" err="1" smtClean="0"/>
              <a:t>SoNIC</a:t>
            </a:r>
            <a:r>
              <a:rPr lang="en-US" dirty="0" smtClean="0"/>
              <a:t> captures what was sent with IPGs in bits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9" name="Cloud 8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5562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526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8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10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9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4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19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5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86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2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38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4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76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3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5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29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57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34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96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72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4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2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2400" y="3276599"/>
            <a:ext cx="1676400" cy="990601"/>
            <a:chOff x="152400" y="4190999"/>
            <a:chExt cx="1676400" cy="990601"/>
          </a:xfrm>
        </p:grpSpPr>
        <p:sp>
          <p:nvSpPr>
            <p:cNvPr id="85" name="Rectangle 84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315200" y="3276600"/>
            <a:ext cx="1676400" cy="990601"/>
            <a:chOff x="152400" y="4190999"/>
            <a:chExt cx="1676400" cy="990601"/>
          </a:xfrm>
        </p:grpSpPr>
        <p:sp>
          <p:nvSpPr>
            <p:cNvPr id="93" name="Rectangle 92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APP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2971800" y="57912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9Gbps, IPD =13992 bits (1357</a:t>
            </a:r>
            <a:r>
              <a:rPr lang="en-US" i="1" dirty="0" smtClean="0">
                <a:solidFill>
                  <a:prstClr val="white"/>
                </a:solidFill>
              </a:rPr>
              <a:t>ns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Left Brace 71"/>
          <p:cNvSpPr/>
          <p:nvPr/>
        </p:nvSpPr>
        <p:spPr>
          <a:xfrm rot="16200000">
            <a:off x="3467100" y="5067300"/>
            <a:ext cx="228600" cy="1219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9" name="Cloud 8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5562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526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8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10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9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4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19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5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86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2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38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4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76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3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5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29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57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34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96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72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4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2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981200"/>
            <a:ext cx="55626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981200"/>
            <a:ext cx="5562600" cy="3200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 83"/>
          <p:cNvGrpSpPr/>
          <p:nvPr/>
        </p:nvGrpSpPr>
        <p:grpSpPr>
          <a:xfrm>
            <a:off x="152400" y="3276599"/>
            <a:ext cx="1676400" cy="990601"/>
            <a:chOff x="152400" y="4190999"/>
            <a:chExt cx="1676400" cy="990601"/>
          </a:xfrm>
        </p:grpSpPr>
        <p:sp>
          <p:nvSpPr>
            <p:cNvPr id="85" name="Rectangle 84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7315200" y="3276600"/>
            <a:ext cx="1676400" cy="990601"/>
            <a:chOff x="152400" y="4190999"/>
            <a:chExt cx="1676400" cy="990601"/>
          </a:xfrm>
        </p:grpSpPr>
        <p:sp>
          <p:nvSpPr>
            <p:cNvPr id="93" name="Rectangle 92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PCS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PCS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743200" y="5029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Interpacket</a:t>
            </a:r>
            <a:r>
              <a:rPr lang="en-US" sz="1400" dirty="0" smtClean="0">
                <a:solidFill>
                  <a:prstClr val="black"/>
                </a:solidFill>
              </a:rPr>
              <a:t> delays (</a:t>
            </a:r>
            <a:r>
              <a:rPr lang="en-US" sz="1400" i="1" dirty="0" smtClean="0">
                <a:solidFill>
                  <a:prstClr val="black"/>
                </a:solidFill>
              </a:rPr>
              <a:t>ns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1144489" y="2894112"/>
            <a:ext cx="121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CDF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8" name="Left Brace 77"/>
          <p:cNvSpPr/>
          <p:nvPr/>
        </p:nvSpPr>
        <p:spPr>
          <a:xfrm rot="16200000">
            <a:off x="3467100" y="5067300"/>
            <a:ext cx="228600" cy="1219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1800" y="57912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9Gbps, IPD =13992 bits (1357</a:t>
            </a:r>
            <a:r>
              <a:rPr lang="en-US" i="1" dirty="0" smtClean="0">
                <a:solidFill>
                  <a:prstClr val="white"/>
                </a:solidFill>
              </a:rPr>
              <a:t>ns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519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</a:rPr>
              <a:t>CDF of generated IPDs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  <a:solidFill>
            <a:schemeClr val="bg1"/>
          </a:solidFill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SoNIC</a:t>
            </a:r>
            <a:r>
              <a:rPr lang="en-US" i="1" dirty="0" smtClean="0">
                <a:solidFill>
                  <a:srgbClr val="FF0000"/>
                </a:solidFill>
              </a:rPr>
              <a:t> allows precise control of </a:t>
            </a:r>
            <a:r>
              <a:rPr lang="en-US" i="1" dirty="0" err="1" smtClean="0">
                <a:solidFill>
                  <a:srgbClr val="FF0000"/>
                </a:solidFill>
              </a:rPr>
              <a:t>IPGs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75" name="Rounded Rectangular Callout 74"/>
          <p:cNvSpPr/>
          <p:nvPr/>
        </p:nvSpPr>
        <p:spPr>
          <a:xfrm>
            <a:off x="3505200" y="3581400"/>
            <a:ext cx="1981200" cy="685800"/>
          </a:xfrm>
          <a:prstGeom prst="wedgeRoundRectCallout">
            <a:avLst>
              <a:gd name="adj1" fmla="val -66538"/>
              <a:gd name="adj2" fmla="val -14416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white"/>
                </a:solidFill>
              </a:rPr>
              <a:t>SoNIC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Zero variance!!!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3505200" y="2895600"/>
            <a:ext cx="1981200" cy="685800"/>
          </a:xfrm>
          <a:prstGeom prst="wedgeRoundRectCallout">
            <a:avLst>
              <a:gd name="adj1" fmla="val -21339"/>
              <a:gd name="adj2" fmla="val -10824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Specialized NIC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Higher variance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  <p:bldP spid="12" grpId="0"/>
      <p:bldP spid="3" grpId="0" build="p" animBg="1"/>
      <p:bldP spid="75" grpId="0" animBg="1"/>
      <p:bldP spid="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Capture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286000" y="1519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</a:rPr>
              <a:t>CDF of captured IPDs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33400"/>
          </a:xfrm>
          <a:solidFill>
            <a:srgbClr val="FFFFFF"/>
          </a:solidFill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SoNIC</a:t>
            </a:r>
            <a:r>
              <a:rPr lang="en-US" i="1" dirty="0" smtClean="0">
                <a:solidFill>
                  <a:srgbClr val="FF0000"/>
                </a:solidFill>
              </a:rPr>
              <a:t> captures what is sent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9" name="Cloud 8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5562600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526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8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10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5334000"/>
            <a:ext cx="6858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 smtClean="0">
                <a:solidFill>
                  <a:prstClr val="white"/>
                </a:solidFill>
              </a:rPr>
              <a:t>1518B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9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4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19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5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86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2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38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4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76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3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5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29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57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34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96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72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484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246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70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3200" y="5334000"/>
            <a:ext cx="76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981200"/>
            <a:ext cx="5537200" cy="32004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19812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400" y="19812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0" y="19812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3400" y="19812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Group 91"/>
          <p:cNvGrpSpPr/>
          <p:nvPr/>
        </p:nvGrpSpPr>
        <p:grpSpPr>
          <a:xfrm>
            <a:off x="7315200" y="3276600"/>
            <a:ext cx="1676400" cy="990601"/>
            <a:chOff x="152400" y="4190999"/>
            <a:chExt cx="1676400" cy="990601"/>
          </a:xfrm>
        </p:grpSpPr>
        <p:sp>
          <p:nvSpPr>
            <p:cNvPr id="93" name="Rectangle 92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APP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152400" y="3276599"/>
            <a:ext cx="1676400" cy="990601"/>
            <a:chOff x="152400" y="4190999"/>
            <a:chExt cx="1676400" cy="990601"/>
          </a:xfrm>
        </p:grpSpPr>
        <p:sp>
          <p:nvSpPr>
            <p:cNvPr id="85" name="Rectangle 84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PCS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PCS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743200" y="5029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Interpacket</a:t>
            </a:r>
            <a:r>
              <a:rPr lang="en-US" sz="1400" dirty="0" smtClean="0">
                <a:solidFill>
                  <a:prstClr val="black"/>
                </a:solidFill>
              </a:rPr>
              <a:t> delays (</a:t>
            </a:r>
            <a:r>
              <a:rPr lang="en-US" sz="1400" i="1" dirty="0" smtClean="0">
                <a:solidFill>
                  <a:prstClr val="black"/>
                </a:solidFill>
              </a:rPr>
              <a:t>ns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6" name="Left Brace 75"/>
          <p:cNvSpPr/>
          <p:nvPr/>
        </p:nvSpPr>
        <p:spPr>
          <a:xfrm rot="16200000">
            <a:off x="3467100" y="5067300"/>
            <a:ext cx="228600" cy="12192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971800" y="5791200"/>
            <a:ext cx="3429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9Gbps, IPD =13992 bits (1357</a:t>
            </a:r>
            <a:r>
              <a:rPr lang="en-US" i="1" dirty="0" smtClean="0">
                <a:solidFill>
                  <a:prstClr val="white"/>
                </a:solidFill>
              </a:rPr>
              <a:t>ns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144489" y="2894112"/>
            <a:ext cx="121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CDF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build="p" animBg="1"/>
      <p:bldP spid="71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en-US" dirty="0"/>
              <a:t>Analysis and Network Traffic Characteristics of Data Centers in the wild </a:t>
            </a:r>
            <a:endParaRPr lang="en-US" dirty="0" smtClean="0"/>
          </a:p>
          <a:p>
            <a:pPr lvl="1"/>
            <a:r>
              <a:rPr lang="en-US" dirty="0" smtClean="0"/>
              <a:t>T. Benson, A. </a:t>
            </a:r>
            <a:r>
              <a:rPr lang="en-US" dirty="0"/>
              <a:t>Akella, and </a:t>
            </a:r>
            <a:r>
              <a:rPr lang="en-US" dirty="0" smtClean="0"/>
              <a:t>D. </a:t>
            </a:r>
            <a:r>
              <a:rPr lang="en-US" dirty="0"/>
              <a:t>A. </a:t>
            </a:r>
            <a:r>
              <a:rPr lang="en-US" dirty="0" err="1"/>
              <a:t>Maltz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Proceedings of the 10th ACM SIGCOMM conference on Internet </a:t>
            </a:r>
            <a:r>
              <a:rPr lang="en-US" dirty="0" smtClean="0"/>
              <a:t>measurement (IMC), </a:t>
            </a:r>
            <a:r>
              <a:rPr lang="en-US" dirty="0"/>
              <a:t>pp. 267-280. ACM, </a:t>
            </a:r>
            <a:r>
              <a:rPr lang="en-US" dirty="0" smtClean="0"/>
              <a:t>2010.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Timing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r>
              <a:rPr lang="en-US" dirty="0" smtClean="0"/>
              <a:t>Embedding signals into interpacket gaps.</a:t>
            </a:r>
          </a:p>
          <a:p>
            <a:pPr lvl="1"/>
            <a:r>
              <a:rPr lang="en-US" dirty="0" smtClean="0"/>
              <a:t>Large gap: ‘1’</a:t>
            </a:r>
          </a:p>
          <a:p>
            <a:pPr lvl="1"/>
            <a:r>
              <a:rPr lang="en-US" dirty="0" smtClean="0"/>
              <a:t>Small gap: ‘0’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Covert timing channel by modulating IPGs at 100ns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SoNIC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3962400"/>
            <a:ext cx="8686800" cy="2248137"/>
            <a:chOff x="228600" y="3962400"/>
            <a:chExt cx="8686800" cy="2248137"/>
          </a:xfrm>
        </p:grpSpPr>
        <p:pic>
          <p:nvPicPr>
            <p:cNvPr id="7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2248137"/>
            </a:xfrm>
            <a:prstGeom prst="rect">
              <a:avLst/>
            </a:prstGeom>
            <a:noFill/>
          </p:spPr>
        </p:pic>
        <p:pic>
          <p:nvPicPr>
            <p:cNvPr id="8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3962400"/>
              <a:ext cx="1444752" cy="2209800"/>
            </a:xfrm>
            <a:prstGeom prst="rect">
              <a:avLst/>
            </a:prstGeom>
            <a:noFill/>
          </p:spPr>
        </p:pic>
        <p:sp>
          <p:nvSpPr>
            <p:cNvPr id="9" name="Cloud 8"/>
            <p:cNvSpPr/>
            <p:nvPr/>
          </p:nvSpPr>
          <p:spPr>
            <a:xfrm>
              <a:off x="2590800" y="4343400"/>
              <a:ext cx="3962400" cy="18288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 defTabSz="914400"/>
              <a:endParaRPr lang="en-US" sz="8000" dirty="0" smtClean="0">
                <a:solidFill>
                  <a:prstClr val="black"/>
                </a:solidFill>
              </a:endParaRPr>
            </a:p>
            <a:p>
              <a:pPr algn="ctr" defTabSz="914400"/>
              <a:endParaRPr lang="en-US" sz="8000" dirty="0" smtClean="0">
                <a:solidFill>
                  <a:prstClr val="black"/>
                </a:solidFill>
              </a:endParaRPr>
            </a:p>
            <a:p>
              <a:pPr algn="ctr" defTabSz="914400"/>
              <a:endParaRPr lang="en-US" sz="8000" dirty="0" smtClean="0">
                <a:solidFill>
                  <a:prstClr val="black"/>
                </a:solidFill>
              </a:endParaRPr>
            </a:p>
            <a:p>
              <a:pPr algn="ctr" defTabSz="914400"/>
              <a:endParaRPr lang="en-US" sz="80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26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38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4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0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7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19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95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578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294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6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72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48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24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77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53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43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19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18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124200" y="19812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</a:t>
            </a:r>
            <a:r>
              <a:rPr lang="en-US" dirty="0" err="1" smtClean="0">
                <a:solidFill>
                  <a:prstClr val="white"/>
                </a:solidFill>
              </a:rPr>
              <a:t>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24601" y="19812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i+1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24384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</a:t>
            </a:r>
            <a:r>
              <a:rPr lang="en-US" dirty="0" err="1" smtClean="0">
                <a:solidFill>
                  <a:prstClr val="white"/>
                </a:solidFill>
              </a:rPr>
              <a:t>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3000" y="24384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i+1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495800" y="1981200"/>
            <a:ext cx="1828800" cy="304800"/>
            <a:chOff x="4495800" y="2057400"/>
            <a:chExt cx="1828800" cy="228600"/>
          </a:xfrm>
        </p:grpSpPr>
        <p:sp>
          <p:nvSpPr>
            <p:cNvPr id="50" name="Rectangle 49"/>
            <p:cNvSpPr/>
            <p:nvPr/>
          </p:nvSpPr>
          <p:spPr>
            <a:xfrm>
              <a:off x="44958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244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006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530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292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054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16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578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340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102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864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626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6388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150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912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74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436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198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484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22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96000" y="20574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4958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720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482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244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006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76800" y="24384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52400" y="3276599"/>
            <a:ext cx="1676400" cy="990601"/>
            <a:chOff x="152400" y="4190999"/>
            <a:chExt cx="1676400" cy="990601"/>
          </a:xfrm>
        </p:grpSpPr>
        <p:sp>
          <p:nvSpPr>
            <p:cNvPr id="106" name="Rectangle 105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15200" y="3276600"/>
            <a:ext cx="1676400" cy="990601"/>
            <a:chOff x="152400" y="4190999"/>
            <a:chExt cx="1676400" cy="990601"/>
          </a:xfrm>
        </p:grpSpPr>
        <p:sp>
          <p:nvSpPr>
            <p:cNvPr id="113" name="Rectangle 112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APP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9" name="Content Placeholder 2"/>
          <p:cNvSpPr txBox="1">
            <a:spLocks/>
          </p:cNvSpPr>
          <p:nvPr/>
        </p:nvSpPr>
        <p:spPr>
          <a:xfrm>
            <a:off x="1371600" y="27892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Overt channel at 3 </a:t>
            </a:r>
            <a:r>
              <a:rPr lang="en-US" sz="2400" dirty="0" err="1" smtClean="0">
                <a:solidFill>
                  <a:prstClr val="black"/>
                </a:solidFill>
              </a:rPr>
              <a:t>Gbps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Covert channel at 250 kbps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Over 4-hops with &lt; 1% BER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581400" y="5029200"/>
            <a:ext cx="1788391" cy="781051"/>
            <a:chOff x="3581400" y="5029200"/>
            <a:chExt cx="1788391" cy="781051"/>
          </a:xfrm>
        </p:grpSpPr>
        <p:pic>
          <p:nvPicPr>
            <p:cNvPr id="82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52578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89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53340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96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5029200"/>
              <a:ext cx="721591" cy="476251"/>
            </a:xfrm>
            <a:prstGeom prst="rect">
              <a:avLst/>
            </a:prstGeom>
            <a:noFill/>
          </p:spPr>
        </p:pic>
        <p:cxnSp>
          <p:nvCxnSpPr>
            <p:cNvPr id="97" name="Straight Connector 96"/>
            <p:cNvCxnSpPr>
              <a:stCxn id="82" idx="0"/>
              <a:endCxn id="96" idx="1"/>
            </p:cNvCxnSpPr>
            <p:nvPr/>
          </p:nvCxnSpPr>
          <p:spPr>
            <a:xfrm>
              <a:off x="3942196" y="5257800"/>
              <a:ext cx="248804" cy="9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6" idx="3"/>
              <a:endCxn id="89" idx="0"/>
            </p:cNvCxnSpPr>
            <p:nvPr/>
          </p:nvCxnSpPr>
          <p:spPr>
            <a:xfrm>
              <a:off x="4912591" y="5267326"/>
              <a:ext cx="96405" cy="66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4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Timing Channel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228600" y="3962400"/>
            <a:ext cx="8686800" cy="2248137"/>
            <a:chOff x="228600" y="3962400"/>
            <a:chExt cx="8686800" cy="2248137"/>
          </a:xfrm>
        </p:grpSpPr>
        <p:pic>
          <p:nvPicPr>
            <p:cNvPr id="7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2248137"/>
            </a:xfrm>
            <a:prstGeom prst="rect">
              <a:avLst/>
            </a:prstGeom>
            <a:noFill/>
          </p:spPr>
        </p:pic>
        <p:pic>
          <p:nvPicPr>
            <p:cNvPr id="8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3962400"/>
              <a:ext cx="1444752" cy="2209800"/>
            </a:xfrm>
            <a:prstGeom prst="rect">
              <a:avLst/>
            </a:prstGeom>
            <a:noFill/>
          </p:spPr>
        </p:pic>
        <p:sp>
          <p:nvSpPr>
            <p:cNvPr id="9" name="Cloud 8"/>
            <p:cNvSpPr/>
            <p:nvPr/>
          </p:nvSpPr>
          <p:spPr>
            <a:xfrm>
              <a:off x="2590800" y="4343400"/>
              <a:ext cx="3962400" cy="18288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80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26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18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38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4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0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7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19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95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578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29400" y="5334000"/>
              <a:ext cx="6858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6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72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484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24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770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532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436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19800" y="5334000"/>
              <a:ext cx="762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533" y="18288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533" y="18288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533" y="18288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33" y="1828800"/>
            <a:ext cx="5537200" cy="3200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Group 111"/>
          <p:cNvGrpSpPr/>
          <p:nvPr/>
        </p:nvGrpSpPr>
        <p:grpSpPr>
          <a:xfrm>
            <a:off x="7315200" y="3276600"/>
            <a:ext cx="1676400" cy="990601"/>
            <a:chOff x="152400" y="4190999"/>
            <a:chExt cx="1676400" cy="990601"/>
          </a:xfrm>
        </p:grpSpPr>
        <p:sp>
          <p:nvSpPr>
            <p:cNvPr id="113" name="Rectangle 112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TX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APP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1600200" y="5638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‘1’: 3562 + 128 /I/</a:t>
            </a:r>
            <a:r>
              <a:rPr lang="en-US" dirty="0" err="1" smtClean="0">
                <a:solidFill>
                  <a:prstClr val="white"/>
                </a:solidFill>
              </a:rPr>
              <a:t>s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‘0’: 3562 – 128 /I/</a:t>
            </a:r>
            <a:r>
              <a:rPr lang="en-US" dirty="0" err="1" smtClean="0">
                <a:solidFill>
                  <a:prstClr val="white"/>
                </a:solidFill>
              </a:rPr>
              <a:t>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181600" y="5638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‘1’: 3562 + a /I/</a:t>
            </a:r>
            <a:r>
              <a:rPr lang="en-US" dirty="0" err="1" smtClean="0">
                <a:solidFill>
                  <a:prstClr val="white"/>
                </a:solidFill>
              </a:rPr>
              <a:t>s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‘0’: 3562 – a /I/</a:t>
            </a:r>
            <a:r>
              <a:rPr lang="en-US" dirty="0" err="1" smtClean="0">
                <a:solidFill>
                  <a:prstClr val="white"/>
                </a:solidFill>
              </a:rPr>
              <a:t>s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88"/>
          <p:cNvGrpSpPr/>
          <p:nvPr/>
        </p:nvGrpSpPr>
        <p:grpSpPr>
          <a:xfrm>
            <a:off x="4889500" y="3971285"/>
            <a:ext cx="2275117" cy="399662"/>
            <a:chOff x="4925007" y="4572000"/>
            <a:chExt cx="2275117" cy="399662"/>
          </a:xfrm>
        </p:grpSpPr>
        <p:sp>
          <p:nvSpPr>
            <p:cNvPr id="96" name="Left Arrow 95"/>
            <p:cNvSpPr/>
            <p:nvPr/>
          </p:nvSpPr>
          <p:spPr>
            <a:xfrm>
              <a:off x="5334000" y="4572000"/>
              <a:ext cx="609600" cy="381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25007" y="4590662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‘0’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Left Arrow 97"/>
            <p:cNvSpPr/>
            <p:nvPr/>
          </p:nvSpPr>
          <p:spPr>
            <a:xfrm rot="10800000">
              <a:off x="6096001" y="4572000"/>
              <a:ext cx="609600" cy="381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42924" y="4572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‘1’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743200" y="4800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Interpacket</a:t>
            </a:r>
            <a:r>
              <a:rPr lang="en-US" sz="1400" dirty="0" smtClean="0">
                <a:solidFill>
                  <a:prstClr val="black"/>
                </a:solidFill>
              </a:rPr>
              <a:t> delays (</a:t>
            </a:r>
            <a:r>
              <a:rPr lang="en-US" sz="1400" i="1" dirty="0" smtClean="0">
                <a:solidFill>
                  <a:prstClr val="black"/>
                </a:solidFill>
              </a:rPr>
              <a:t>ns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581400" y="5029200"/>
            <a:ext cx="1788391" cy="781051"/>
            <a:chOff x="3581400" y="5029200"/>
            <a:chExt cx="1788391" cy="781051"/>
          </a:xfrm>
        </p:grpSpPr>
        <p:pic>
          <p:nvPicPr>
            <p:cNvPr id="59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1400" y="52578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60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8200" y="53340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61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91000" y="5029200"/>
              <a:ext cx="721591" cy="476251"/>
            </a:xfrm>
            <a:prstGeom prst="rect">
              <a:avLst/>
            </a:prstGeom>
            <a:noFill/>
          </p:spPr>
        </p:pic>
        <p:cxnSp>
          <p:nvCxnSpPr>
            <p:cNvPr id="62" name="Straight Connector 61"/>
            <p:cNvCxnSpPr>
              <a:stCxn id="59" idx="0"/>
              <a:endCxn id="61" idx="1"/>
            </p:cNvCxnSpPr>
            <p:nvPr/>
          </p:nvCxnSpPr>
          <p:spPr>
            <a:xfrm>
              <a:off x="3942196" y="5257800"/>
              <a:ext cx="248804" cy="9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3"/>
              <a:endCxn id="60" idx="0"/>
            </p:cNvCxnSpPr>
            <p:nvPr/>
          </p:nvCxnSpPr>
          <p:spPr>
            <a:xfrm>
              <a:off x="4912591" y="5267326"/>
              <a:ext cx="96405" cy="666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ontent Placeholder 2"/>
          <p:cNvSpPr txBox="1">
            <a:spLocks/>
          </p:cNvSpPr>
          <p:nvPr/>
        </p:nvSpPr>
        <p:spPr>
          <a:xfrm>
            <a:off x="457200" y="1371601"/>
            <a:ext cx="8686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</a:rPr>
              <a:t>Modulating IPGS at 100ns scale (=128 /I/s)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6248400" y="1828800"/>
            <a:ext cx="1295400" cy="381000"/>
          </a:xfrm>
          <a:prstGeom prst="wedgeRoundRectCallout">
            <a:avLst>
              <a:gd name="adj1" fmla="val -63995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3562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/I/s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4038600" y="2286000"/>
            <a:ext cx="1828800" cy="381000"/>
          </a:xfrm>
          <a:prstGeom prst="wedgeRoundRectCallout">
            <a:avLst>
              <a:gd name="adj1" fmla="val 48055"/>
              <a:gd name="adj2" fmla="val 12188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3562 - 128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/I/s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6553200" y="2362200"/>
            <a:ext cx="1828800" cy="381000"/>
          </a:xfrm>
          <a:prstGeom prst="wedgeRoundRectCallout">
            <a:avLst>
              <a:gd name="adj1" fmla="val -72802"/>
              <a:gd name="adj2" fmla="val 12188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3562 + 128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/I/s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104"/>
          <p:cNvGrpSpPr/>
          <p:nvPr/>
        </p:nvGrpSpPr>
        <p:grpSpPr>
          <a:xfrm>
            <a:off x="152400" y="3276599"/>
            <a:ext cx="1676400" cy="990601"/>
            <a:chOff x="152400" y="4190999"/>
            <a:chExt cx="1676400" cy="990601"/>
          </a:xfrm>
        </p:grpSpPr>
        <p:sp>
          <p:nvSpPr>
            <p:cNvPr id="106" name="Rectangle 105"/>
            <p:cNvSpPr/>
            <p:nvPr/>
          </p:nvSpPr>
          <p:spPr>
            <a:xfrm>
              <a:off x="214489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MAC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4489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white"/>
                  </a:solidFill>
                </a:rPr>
                <a:t>TX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52400" y="4190999"/>
              <a:ext cx="1676400" cy="99060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9144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83733" y="45720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R</a:t>
              </a:r>
              <a:r>
                <a:rPr lang="en-US" sz="1200" dirty="0" smtClean="0">
                  <a:solidFill>
                    <a:prstClr val="black"/>
                  </a:solidFill>
                </a:rPr>
                <a:t>X MAC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83733" y="4857750"/>
              <a:ext cx="682978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  <a:r>
                <a:rPr lang="en-US" sz="1200" dirty="0" smtClean="0">
                  <a:solidFill>
                    <a:prstClr val="white"/>
                  </a:solidFill>
                </a:rPr>
                <a:t>X PCS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51465" y="4267200"/>
              <a:ext cx="682978" cy="228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 smtClean="0">
                  <a:solidFill>
                    <a:prstClr val="black"/>
                  </a:solidFill>
                </a:rPr>
                <a:t>APP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 rot="16200000">
            <a:off x="1144489" y="2817912"/>
            <a:ext cx="121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CDF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4191000" y="2667000"/>
            <a:ext cx="1828800" cy="381000"/>
          </a:xfrm>
          <a:prstGeom prst="wedgeRoundRectCallout">
            <a:avLst>
              <a:gd name="adj1" fmla="val 48055"/>
              <a:gd name="adj2" fmla="val 12188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ko-KR" dirty="0" smtClean="0">
                <a:solidFill>
                  <a:prstClr val="black"/>
                </a:solidFill>
              </a:rPr>
              <a:t>BER = 0.37%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55" grpId="0"/>
      <p:bldP spid="71" grpId="0" animBg="1"/>
      <p:bldP spid="72" grpId="0" animBg="1"/>
      <p:bldP spid="72" grpId="1" animBg="1"/>
      <p:bldP spid="73" grpId="0" animBg="1"/>
      <p:bldP spid="73" grpId="1" animBg="1"/>
      <p:bldP spid="76" grpId="0" animBg="1"/>
      <p:bldP spid="76" grpId="1" animBg="1"/>
      <p:bldP spid="78" grpId="0"/>
      <p:bldP spid="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 Research</a:t>
            </a:r>
          </a:p>
          <a:p>
            <a:pPr lvl="1"/>
            <a:r>
              <a:rPr lang="en-US" dirty="0" smtClean="0"/>
              <a:t>Unprecedented access to the PHY with commodity hardware</a:t>
            </a:r>
          </a:p>
          <a:p>
            <a:pPr lvl="1"/>
            <a:r>
              <a:rPr lang="en-US" dirty="0" smtClean="0"/>
              <a:t>A platform for cross-network-layer research</a:t>
            </a:r>
          </a:p>
          <a:p>
            <a:pPr lvl="1"/>
            <a:r>
              <a:rPr lang="en-US" dirty="0" smtClean="0"/>
              <a:t>Can improve network research applications</a:t>
            </a:r>
          </a:p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Precise control of </a:t>
            </a:r>
            <a:r>
              <a:rPr lang="en-US" dirty="0" err="1" smtClean="0"/>
              <a:t>interpacket</a:t>
            </a:r>
            <a:r>
              <a:rPr lang="en-US" dirty="0" smtClean="0"/>
              <a:t> gaps (delays)</a:t>
            </a:r>
          </a:p>
          <a:p>
            <a:pPr lvl="1"/>
            <a:r>
              <a:rPr lang="en-US" dirty="0" smtClean="0"/>
              <a:t>Design and implementation of the PHY in software</a:t>
            </a:r>
          </a:p>
          <a:p>
            <a:pPr lvl="1"/>
            <a:r>
              <a:rPr lang="en-US" dirty="0" smtClean="0"/>
              <a:t>Novel scalable hardware design</a:t>
            </a:r>
          </a:p>
          <a:p>
            <a:pPr lvl="1"/>
            <a:r>
              <a:rPr lang="en-US" dirty="0" smtClean="0"/>
              <a:t>Optimizations / Parallelism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Measurements in large scale: DCN, GENI, 40 </a:t>
            </a:r>
            <a:r>
              <a:rPr lang="en-US" dirty="0" err="1" smtClean="0"/>
              <a:t>GbE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2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Precise Realtime Software Access to the PHY</a:t>
            </a:r>
          </a:p>
          <a:p>
            <a:r>
              <a:rPr lang="en-US" dirty="0" smtClean="0"/>
              <a:t>Commodity components</a:t>
            </a:r>
          </a:p>
          <a:p>
            <a:pPr lvl="1"/>
            <a:r>
              <a:rPr lang="en-US" dirty="0" smtClean="0"/>
              <a:t>An FPGA development board, Intel architecture</a:t>
            </a:r>
          </a:p>
          <a:p>
            <a:r>
              <a:rPr lang="en-US" dirty="0" smtClean="0"/>
              <a:t>Network applications</a:t>
            </a:r>
          </a:p>
          <a:p>
            <a:pPr lvl="1"/>
            <a:r>
              <a:rPr lang="en-US" dirty="0" smtClean="0"/>
              <a:t>Network measurements</a:t>
            </a:r>
          </a:p>
          <a:p>
            <a:pPr lvl="1"/>
            <a:r>
              <a:rPr lang="en-US" dirty="0" smtClean="0"/>
              <a:t>Network characterization</a:t>
            </a:r>
          </a:p>
          <a:p>
            <a:pPr lvl="1"/>
            <a:r>
              <a:rPr lang="en-US" dirty="0" smtClean="0"/>
              <a:t>Network </a:t>
            </a:r>
            <a:r>
              <a:rPr lang="en-US" dirty="0" err="1" smtClean="0"/>
              <a:t>steganography</a:t>
            </a:r>
            <a:endParaRPr lang="en-US" dirty="0" smtClean="0"/>
          </a:p>
          <a:p>
            <a:r>
              <a:rPr lang="en-US" dirty="0" smtClean="0"/>
              <a:t>Webpage: </a:t>
            </a:r>
            <a:r>
              <a:rPr lang="en-US" dirty="0" smtClean="0">
                <a:hlinkClick r:id="rId3"/>
              </a:rPr>
              <a:t>http://sonic.cs.cornell.edu</a:t>
            </a:r>
            <a:endParaRPr lang="en-US" dirty="0" smtClean="0"/>
          </a:p>
          <a:p>
            <a:pPr lvl="1"/>
            <a:r>
              <a:rPr lang="en-US" dirty="0" err="1" smtClean="0"/>
              <a:t>SoNIC</a:t>
            </a:r>
            <a:r>
              <a:rPr lang="en-US" dirty="0" smtClean="0"/>
              <a:t> is available Open Source.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Project Interim report</a:t>
            </a:r>
            <a:endParaRPr lang="en-US" sz="2800" dirty="0"/>
          </a:p>
          <a:p>
            <a:pPr lvl="1"/>
            <a:r>
              <a:rPr lang="en-US" sz="2400" b="1" dirty="0" smtClean="0"/>
              <a:t>Due Monday, November 24.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err="1" smtClean="0"/>
              <a:t>Fractus</a:t>
            </a:r>
            <a:r>
              <a:rPr lang="en-US" sz="2800" dirty="0" smtClean="0"/>
              <a:t> Upgrade: Should be back online</a:t>
            </a:r>
            <a:endParaRPr lang="en-US" sz="32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</a:t>
            </a:r>
            <a:r>
              <a:rPr lang="en-US" sz="2800" b="1" i="1" dirty="0" smtClean="0"/>
              <a:t>for Friday</a:t>
            </a:r>
            <a:r>
              <a:rPr lang="en-US" sz="2800" b="1" i="1" dirty="0" smtClean="0"/>
              <a:t>, November </a:t>
            </a:r>
            <a:r>
              <a:rPr lang="en-US" sz="2800" b="1" i="1" dirty="0" smtClean="0"/>
              <a:t>14</a:t>
            </a:r>
            <a:endParaRPr lang="en-US" sz="2800" b="1" i="1" dirty="0" smtClean="0"/>
          </a:p>
          <a:p>
            <a:pPr lvl="1"/>
            <a:r>
              <a:rPr lang="en-US" sz="2000" dirty="0"/>
              <a:t>Timing is Everything: Accurate, Minimum Overhead, Available Bandwidth Estimation in High-speed Wired Networks, H. Wang, K. Lee, E. Li, C. L. Lim, A. Tang, and H. Weatherspoon. ACM SIGCOMM Internet Measurement Conference (IMC), November 2014.</a:t>
            </a:r>
            <a:endParaRPr lang="en-US" sz="2000" dirty="0" smtClean="0"/>
          </a:p>
          <a:p>
            <a:pPr lvl="1"/>
            <a:r>
              <a:rPr lang="en-US" sz="2000"/>
              <a:t>http://conferences2.sigcomm.org/imc/2014/papers/p407.pdf</a:t>
            </a:r>
            <a:endParaRPr lang="en-US" sz="2000" dirty="0"/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28600" y="3962400"/>
            <a:ext cx="8686800" cy="2248137"/>
            <a:chOff x="228600" y="3962400"/>
            <a:chExt cx="8686800" cy="2248137"/>
          </a:xfrm>
        </p:grpSpPr>
        <p:pic>
          <p:nvPicPr>
            <p:cNvPr id="40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2248137"/>
            </a:xfrm>
            <a:prstGeom prst="rect">
              <a:avLst/>
            </a:prstGeom>
            <a:noFill/>
          </p:spPr>
        </p:pic>
        <p:pic>
          <p:nvPicPr>
            <p:cNvPr id="41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3962400"/>
              <a:ext cx="1444752" cy="2209800"/>
            </a:xfrm>
            <a:prstGeom prst="rect">
              <a:avLst/>
            </a:prstGeom>
            <a:noFill/>
          </p:spPr>
        </p:pic>
        <p:sp>
          <p:nvSpPr>
            <p:cNvPr id="42" name="Cloud 41"/>
            <p:cNvSpPr/>
            <p:nvPr/>
          </p:nvSpPr>
          <p:spPr>
            <a:xfrm>
              <a:off x="2590800" y="4343400"/>
              <a:ext cx="3962400" cy="18288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3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53340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4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50292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5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204" y="4953000"/>
              <a:ext cx="721591" cy="476251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endCxn id="43" idx="1"/>
            </p:cNvCxnSpPr>
            <p:nvPr/>
          </p:nvCxnSpPr>
          <p:spPr>
            <a:xfrm>
              <a:off x="1828800" y="5562600"/>
              <a:ext cx="1219200" cy="9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3" idx="3"/>
              <a:endCxn id="45" idx="1"/>
            </p:cNvCxnSpPr>
            <p:nvPr/>
          </p:nvCxnSpPr>
          <p:spPr>
            <a:xfrm flipV="1">
              <a:off x="3769591" y="5191126"/>
              <a:ext cx="441613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3"/>
              <a:endCxn id="44" idx="1"/>
            </p:cNvCxnSpPr>
            <p:nvPr/>
          </p:nvCxnSpPr>
          <p:spPr>
            <a:xfrm>
              <a:off x="4932795" y="5191126"/>
              <a:ext cx="706005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4" idx="3"/>
            </p:cNvCxnSpPr>
            <p:nvPr/>
          </p:nvCxnSpPr>
          <p:spPr>
            <a:xfrm>
              <a:off x="6360391" y="5267326"/>
              <a:ext cx="878609" cy="3714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Interpacket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elay and Network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Interpacket gap, spacing, arrival time,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metric for network research</a:t>
            </a:r>
          </a:p>
          <a:p>
            <a:pPr lvl="1"/>
            <a:r>
              <a:rPr lang="en-US" dirty="0" smtClean="0"/>
              <a:t>Can be improved with access to the 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Generation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 Capture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2895600" y="5867400"/>
            <a:ext cx="1676400" cy="609600"/>
          </a:xfrm>
          <a:prstGeom prst="wedgeRoundRectCallout">
            <a:avLst>
              <a:gd name="adj1" fmla="val -11743"/>
              <a:gd name="adj2" fmla="val -890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Characterization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410200" y="5943600"/>
            <a:ext cx="1676400" cy="685800"/>
          </a:xfrm>
          <a:prstGeom prst="wedgeRoundRectCallout">
            <a:avLst>
              <a:gd name="adj1" fmla="val 27651"/>
              <a:gd name="adj2" fmla="val -1186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Estimating bandwidth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Detecting timing channel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2895600" y="4114800"/>
            <a:ext cx="1676400" cy="609600"/>
          </a:xfrm>
          <a:prstGeom prst="wedgeRoundRectCallout">
            <a:avLst>
              <a:gd name="adj1" fmla="val -46086"/>
              <a:gd name="adj2" fmla="val 12866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Increasing Throughput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43199" y="1981200"/>
            <a:ext cx="3657600" cy="1292200"/>
            <a:chOff x="2743199" y="1981200"/>
            <a:chExt cx="3657600" cy="1292200"/>
          </a:xfrm>
        </p:grpSpPr>
        <p:sp>
          <p:nvSpPr>
            <p:cNvPr id="31" name="TextBox 30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3814236" y="1756835"/>
              <a:ext cx="143931" cy="2285998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eft Brace 51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1467" y="2904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IPD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Network Research enlightened via the 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IPG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</a:t>
            </a:r>
            <a:r>
              <a:rPr lang="en-US" dirty="0" err="1" smtClean="0">
                <a:solidFill>
                  <a:prstClr val="white"/>
                </a:solidFill>
              </a:rPr>
              <a:t>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i+1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3814236" y="1756835"/>
            <a:ext cx="143931" cy="2285998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1467" y="2904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IPD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14800" y="2514600"/>
            <a:ext cx="914400" cy="304800"/>
            <a:chOff x="4114800" y="2514600"/>
            <a:chExt cx="914400" cy="304800"/>
          </a:xfrm>
        </p:grpSpPr>
        <p:sp>
          <p:nvSpPr>
            <p:cNvPr id="59" name="Rectangle 58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Donut 49"/>
          <p:cNvSpPr/>
          <p:nvPr/>
        </p:nvSpPr>
        <p:spPr>
          <a:xfrm>
            <a:off x="3934490" y="2320329"/>
            <a:ext cx="1295400" cy="685800"/>
          </a:xfrm>
          <a:prstGeom prst="donut">
            <a:avLst>
              <a:gd name="adj" fmla="val 3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Network Research enlightened via the 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48"/>
          <p:cNvGrpSpPr/>
          <p:nvPr/>
        </p:nvGrpSpPr>
        <p:grpSpPr>
          <a:xfrm>
            <a:off x="1828800" y="5334000"/>
            <a:ext cx="1143000" cy="228600"/>
            <a:chOff x="1828800" y="5334000"/>
            <a:chExt cx="1143000" cy="228600"/>
          </a:xfrm>
        </p:grpSpPr>
        <p:sp>
          <p:nvSpPr>
            <p:cNvPr id="85" name="Rectangle 84"/>
            <p:cNvSpPr/>
            <p:nvPr/>
          </p:nvSpPr>
          <p:spPr>
            <a:xfrm>
              <a:off x="27432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860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90"/>
          <p:cNvGrpSpPr/>
          <p:nvPr/>
        </p:nvGrpSpPr>
        <p:grpSpPr>
          <a:xfrm rot="1427736">
            <a:off x="6324600" y="5257800"/>
            <a:ext cx="1143000" cy="228600"/>
            <a:chOff x="4038600" y="5486400"/>
            <a:chExt cx="1143000" cy="228600"/>
          </a:xfrm>
        </p:grpSpPr>
        <p:sp>
          <p:nvSpPr>
            <p:cNvPr id="88" name="Rectangle 87"/>
            <p:cNvSpPr/>
            <p:nvPr/>
          </p:nvSpPr>
          <p:spPr>
            <a:xfrm>
              <a:off x="4953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958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386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2" name="Rounded Rectangular Callout 91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Generation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Packet Capture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Detecting timing channel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</a:t>
            </a:r>
            <a:r>
              <a:rPr lang="en-US" dirty="0" err="1" smtClean="0">
                <a:solidFill>
                  <a:prstClr val="white"/>
                </a:solidFill>
              </a:rPr>
              <a:t>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Packet i+1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191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67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343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419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95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14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572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48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724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800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76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53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Rounded Rectangular Callout 143"/>
          <p:cNvSpPr/>
          <p:nvPr/>
        </p:nvSpPr>
        <p:spPr>
          <a:xfrm>
            <a:off x="4876800" y="1676400"/>
            <a:ext cx="2667000" cy="457200"/>
          </a:xfrm>
          <a:prstGeom prst="wedgeRoundRectCallout">
            <a:avLst>
              <a:gd name="adj1" fmla="val -60598"/>
              <a:gd name="adj2" fmla="val 830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12 /I/s = 100bits = 9.7ns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IPG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276600" y="3048000"/>
            <a:ext cx="2362200" cy="457200"/>
          </a:xfrm>
          <a:prstGeom prst="wedgeRoundRectCallout">
            <a:avLst>
              <a:gd name="adj1" fmla="val -4134"/>
              <a:gd name="adj2" fmla="val -1009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One Idle character (/I/)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 = 7~8 bits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81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51" grpId="0" animBg="1"/>
      <p:bldP spid="144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1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Principle #1: Precision</a:t>
            </a:r>
          </a:p>
          <a:p>
            <a:pPr algn="ctr" defTabSz="914400"/>
            <a:endParaRPr lang="en-US" sz="4000" dirty="0" smtClean="0">
              <a:solidFill>
                <a:srgbClr val="FF0000"/>
              </a:solidFill>
            </a:endParaRPr>
          </a:p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Precise network measurements is enabled via access to the physical layer (and the idle characters and bits within interpacket gap)</a:t>
            </a:r>
          </a:p>
          <a:p>
            <a:pPr algn="ctr" defTabSz="914400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4953000"/>
          </a:xfrm>
        </p:spPr>
        <p:txBody>
          <a:bodyPr lIns="0" rIns="0">
            <a:normAutofit lnSpcReduction="10000"/>
          </a:bodyPr>
          <a:lstStyle/>
          <a:p>
            <a:r>
              <a:rPr lang="en-US" dirty="0" smtClean="0"/>
              <a:t>Access to the entire stream is required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Issue1: The PHY is simply a black box</a:t>
            </a:r>
          </a:p>
          <a:p>
            <a:pPr lvl="1"/>
            <a:r>
              <a:rPr lang="en-US" dirty="0" smtClean="0"/>
              <a:t>No interface from NIC or OS</a:t>
            </a:r>
          </a:p>
          <a:p>
            <a:pPr lvl="1"/>
            <a:r>
              <a:rPr lang="en-US" dirty="0" smtClean="0"/>
              <a:t>Valuable information is invisible (discarded)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Issue2: Limited access to hardware</a:t>
            </a:r>
          </a:p>
          <a:p>
            <a:pPr lvl="1"/>
            <a:r>
              <a:rPr lang="en-US" dirty="0" smtClean="0"/>
              <a:t>We are network systems researchers</a:t>
            </a:r>
          </a:p>
          <a:p>
            <a:pPr lvl="1">
              <a:buNone/>
            </a:pPr>
            <a:r>
              <a:rPr lang="en-US" dirty="0" smtClean="0"/>
              <a:t>    a.k.a. we like software    </a:t>
            </a:r>
          </a:p>
          <a:p>
            <a:endParaRPr lang="en-US" i="1" dirty="0" smtClean="0">
              <a:solidFill>
                <a:srgbClr val="800000"/>
              </a:solidFill>
            </a:endParaRPr>
          </a:p>
          <a:p>
            <a:endParaRPr lang="en-US" i="1" dirty="0" smtClean="0">
              <a:solidFill>
                <a:srgbClr val="800000"/>
              </a:solidFill>
            </a:endParaRPr>
          </a:p>
          <a:p>
            <a:pPr lvl="1"/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control the idle characters (bits)?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Transport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Network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Data Link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2743199" y="1981200"/>
            <a:ext cx="3657600" cy="838200"/>
            <a:chOff x="2743199" y="1981200"/>
            <a:chExt cx="3657600" cy="838200"/>
          </a:xfrm>
        </p:grpSpPr>
        <p:sp>
          <p:nvSpPr>
            <p:cNvPr id="160" name="TextBox 159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IPG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" name="Left Brace 163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667000" y="4343400"/>
            <a:ext cx="6019800" cy="762000"/>
            <a:chOff x="2667000" y="4343400"/>
            <a:chExt cx="6019800" cy="762000"/>
          </a:xfrm>
        </p:grpSpPr>
        <p:sp>
          <p:nvSpPr>
            <p:cNvPr id="71" name="Rectangle 70"/>
            <p:cNvSpPr/>
            <p:nvPr/>
          </p:nvSpPr>
          <p:spPr>
            <a:xfrm>
              <a:off x="7315199" y="43434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667000" y="43434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1602" y="43434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315199" y="4800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667000" y="4800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648200" y="4800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386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1148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1910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2672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3434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4196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4958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5720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6482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7244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8006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8768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9530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0292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1054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5532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6294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7056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7818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8580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9342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0104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866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1628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39000" y="43434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239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62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0866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0104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9342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858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781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7056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6294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532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477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400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3246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2484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722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096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019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572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495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4196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3434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672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1910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1148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038600" y="4800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7000" y="4343400"/>
            <a:ext cx="6019800" cy="762000"/>
            <a:chOff x="-3886200" y="4343400"/>
            <a:chExt cx="6019800" cy="762000"/>
          </a:xfrm>
        </p:grpSpPr>
        <p:sp>
          <p:nvSpPr>
            <p:cNvPr id="91" name="Rectangle 90"/>
            <p:cNvSpPr/>
            <p:nvPr/>
          </p:nvSpPr>
          <p:spPr>
            <a:xfrm>
              <a:off x="761999" y="43434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3886200" y="43434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-1371598" y="43434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1999" y="4800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3886200" y="4800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-1905000" y="4800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45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SoNIC NSDI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Principle #2: Software</a:t>
            </a:r>
          </a:p>
          <a:p>
            <a:pPr algn="ctr" defTabSz="914400"/>
            <a:endParaRPr lang="en-US" sz="4000" dirty="0" smtClean="0">
              <a:solidFill>
                <a:srgbClr val="FF0000"/>
              </a:solidFill>
            </a:endParaRPr>
          </a:p>
          <a:p>
            <a:pPr algn="ctr" defTabSz="914400"/>
            <a:r>
              <a:rPr lang="en-US" sz="4000" dirty="0" smtClean="0">
                <a:solidFill>
                  <a:srgbClr val="FF0000"/>
                </a:solidFill>
              </a:rPr>
              <a:t>Network Systems researchers need software access to the physical layer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20428</TotalTime>
  <Words>3618</Words>
  <Application>Microsoft Office PowerPoint</Application>
  <PresentationFormat>On-screen Show (4:3)</PresentationFormat>
  <Paragraphs>1029</Paragraphs>
  <Slides>34</Slides>
  <Notes>31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맑은 고딕</vt:lpstr>
      <vt:lpstr>ＭＳ Ｐゴシック</vt:lpstr>
      <vt:lpstr>Arial</vt:lpstr>
      <vt:lpstr>Calibri</vt:lpstr>
      <vt:lpstr>Wingdings</vt:lpstr>
      <vt:lpstr>Office Theme</vt:lpstr>
      <vt:lpstr>1_Office Theme</vt:lpstr>
      <vt:lpstr>Equation</vt:lpstr>
      <vt:lpstr>Data Center Traffic and Measurements: SoNIC</vt:lpstr>
      <vt:lpstr>Where are we in the semester?</vt:lpstr>
      <vt:lpstr>Goals for Today</vt:lpstr>
      <vt:lpstr>Interpacket Delay and Network Research</vt:lpstr>
      <vt:lpstr>Network Research enlightened via the PHY</vt:lpstr>
      <vt:lpstr>Network Research enlightened via the PHY</vt:lpstr>
      <vt:lpstr>PowerPoint Presentation</vt:lpstr>
      <vt:lpstr>How to control the idle characters (bits)?</vt:lpstr>
      <vt:lpstr>PowerPoint Presentation</vt:lpstr>
      <vt:lpstr>Precision + Software = Physics equipment???</vt:lpstr>
      <vt:lpstr>PowerPoint Presentation</vt:lpstr>
      <vt:lpstr>Challenge</vt:lpstr>
      <vt:lpstr>Outline</vt:lpstr>
      <vt:lpstr>SoNIC: Software-defined Network Interface Card</vt:lpstr>
      <vt:lpstr>10GbE Network Stack</vt:lpstr>
      <vt:lpstr>10GbE Network Stack</vt:lpstr>
      <vt:lpstr>10GbE Network Stack</vt:lpstr>
      <vt:lpstr>SoNIC Design</vt:lpstr>
      <vt:lpstr>SoNIC Design and Architecture</vt:lpstr>
      <vt:lpstr>SoNIC Design: Hardware</vt:lpstr>
      <vt:lpstr>SoNIC Design: Software</vt:lpstr>
      <vt:lpstr>SoNIC Design: Synchronization</vt:lpstr>
      <vt:lpstr>SoNIC Design: Optimizations</vt:lpstr>
      <vt:lpstr>SoNIC Design: Interface and Control</vt:lpstr>
      <vt:lpstr>Outline</vt:lpstr>
      <vt:lpstr>Network Research Applications</vt:lpstr>
      <vt:lpstr>Packet Generation and Capture</vt:lpstr>
      <vt:lpstr>Packet Generation</vt:lpstr>
      <vt:lpstr>Packet Capture</vt:lpstr>
      <vt:lpstr>Covert Timing Channel</vt:lpstr>
      <vt:lpstr>Covert Timing Channel</vt:lpstr>
      <vt:lpstr>Contributions</vt:lpstr>
      <vt:lpstr>Conclusion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292</cp:revision>
  <dcterms:created xsi:type="dcterms:W3CDTF">2011-03-13T12:50:14Z</dcterms:created>
  <dcterms:modified xsi:type="dcterms:W3CDTF">2014-11-12T15:50:25Z</dcterms:modified>
</cp:coreProperties>
</file>