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2" r:id="rId3"/>
    <p:sldId id="284" r:id="rId4"/>
    <p:sldId id="286" r:id="rId5"/>
    <p:sldId id="287" r:id="rId6"/>
    <p:sldId id="288" r:id="rId7"/>
    <p:sldId id="305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299" r:id="rId16"/>
    <p:sldId id="300" r:id="rId17"/>
    <p:sldId id="301" r:id="rId18"/>
    <p:sldId id="302" r:id="rId19"/>
    <p:sldId id="307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7C8"/>
    <a:srgbClr val="1F4A7F"/>
    <a:srgbClr val="274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24" autoAdjust="0"/>
  </p:normalViewPr>
  <p:slideViewPr>
    <p:cSldViewPr>
      <p:cViewPr>
        <p:scale>
          <a:sx n="66" d="100"/>
          <a:sy n="66" d="100"/>
        </p:scale>
        <p:origin x="-2264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5E0C-9704-4A0F-86F2-52B439D0628A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A8BE5-3160-46F1-9B4A-BA3101CBD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37159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E97C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27432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9DE8-9D6B-433C-82BD-E7B62F6A748E}" type="datetimeFigureOut">
              <a:rPr lang="en-US" smtClean="0"/>
              <a:pPr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2725-3EC9-4005-AC0F-068121ABB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572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-16505"/>
            <a:ext cx="106680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6 </a:t>
            </a: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2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6</a:t>
            </a:r>
            <a:br>
              <a:rPr lang="en-US" dirty="0" smtClean="0"/>
            </a:br>
            <a:r>
              <a:rPr lang="en-US" sz="2400" dirty="0" smtClean="0"/>
              <a:t>Supplemental Lecture</a:t>
            </a:r>
            <a:endParaRPr lang="en-US" sz="2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Joe </a:t>
            </a:r>
            <a:r>
              <a:rPr lang="en-US" dirty="0" err="1" smtClean="0"/>
              <a:t>Mongeluzzi</a:t>
            </a:r>
            <a:endParaRPr lang="en-US" dirty="0" smtClean="0"/>
          </a:p>
          <a:p>
            <a:r>
              <a:rPr lang="en-US" dirty="0" smtClean="0"/>
              <a:t>Jason Zhao</a:t>
            </a:r>
          </a:p>
          <a:p>
            <a:r>
              <a:rPr lang="en-US" dirty="0" smtClean="0"/>
              <a:t>Cornell CS 4411, November 30, 2012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15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This is just a table with 2 columns.</a:t>
            </a:r>
          </a:p>
          <a:p>
            <a:r>
              <a:rPr lang="en-US" dirty="0" smtClean="0">
                <a:latin typeface="Calibri" pitchFamily="34" charset="0"/>
              </a:rPr>
              <a:t>Directory data blocks are stored in the region of disk reserved for data blocks.</a:t>
            </a:r>
          </a:p>
          <a:p>
            <a:r>
              <a:rPr lang="en-US" dirty="0" smtClean="0">
                <a:latin typeface="Calibri" pitchFamily="34" charset="0"/>
              </a:rPr>
              <a:t>You can’t tell from this table if a certain entry is a file or a directory.</a:t>
            </a:r>
          </a:p>
          <a:p>
            <a:r>
              <a:rPr lang="en-US" dirty="0" smtClean="0">
                <a:latin typeface="Calibri" pitchFamily="34" charset="0"/>
              </a:rPr>
              <a:t>No indirect pointers in this block.</a:t>
            </a:r>
          </a:p>
        </p:txBody>
      </p:sp>
      <p:sp>
        <p:nvSpPr>
          <p:cNvPr id="173058" name="Line 2"/>
          <p:cNvSpPr>
            <a:spLocks noChangeShapeType="1"/>
          </p:cNvSpPr>
          <p:nvPr/>
        </p:nvSpPr>
        <p:spPr bwMode="auto">
          <a:xfrm>
            <a:off x="1295400" y="990600"/>
            <a:ext cx="6477000" cy="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685800" y="16002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685800" y="1219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j-lt"/>
              </a:rPr>
              <a:t>directory data block</a:t>
            </a: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685800" y="16002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073" name="Rectangle 17"/>
          <p:cNvSpPr>
            <a:spLocks noChangeArrowheads="1"/>
          </p:cNvSpPr>
          <p:nvPr/>
        </p:nvSpPr>
        <p:spPr bwMode="auto">
          <a:xfrm>
            <a:off x="1676400" y="16002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+mj-lt"/>
              </a:rPr>
              <a:t>inode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ptr</a:t>
            </a:r>
            <a:endParaRPr lang="en-US" sz="1600" dirty="0">
              <a:latin typeface="+mj-lt"/>
            </a:endParaRPr>
          </a:p>
        </p:txBody>
      </p:sp>
      <p:sp>
        <p:nvSpPr>
          <p:cNvPr id="173084" name="Rectangle 28"/>
          <p:cNvSpPr>
            <a:spLocks noChangeArrowheads="1"/>
          </p:cNvSpPr>
          <p:nvPr/>
        </p:nvSpPr>
        <p:spPr bwMode="auto">
          <a:xfrm>
            <a:off x="685800" y="21336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086" name="Rectangle 30"/>
          <p:cNvSpPr>
            <a:spLocks noChangeArrowheads="1"/>
          </p:cNvSpPr>
          <p:nvPr/>
        </p:nvSpPr>
        <p:spPr bwMode="auto">
          <a:xfrm>
            <a:off x="685800" y="26670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087" name="Rectangle 31"/>
          <p:cNvSpPr>
            <a:spLocks noChangeArrowheads="1"/>
          </p:cNvSpPr>
          <p:nvPr/>
        </p:nvSpPr>
        <p:spPr bwMode="auto">
          <a:xfrm>
            <a:off x="1676400" y="21336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88" name="Rectangle 32"/>
          <p:cNvSpPr>
            <a:spLocks noChangeArrowheads="1"/>
          </p:cNvSpPr>
          <p:nvPr/>
        </p:nvSpPr>
        <p:spPr bwMode="auto">
          <a:xfrm>
            <a:off x="685800" y="32004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089" name="Rectangle 33"/>
          <p:cNvSpPr>
            <a:spLocks noChangeArrowheads="1"/>
          </p:cNvSpPr>
          <p:nvPr/>
        </p:nvSpPr>
        <p:spPr bwMode="auto">
          <a:xfrm>
            <a:off x="1676400" y="26670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90" name="Rectangle 34"/>
          <p:cNvSpPr>
            <a:spLocks noChangeArrowheads="1"/>
          </p:cNvSpPr>
          <p:nvPr/>
        </p:nvSpPr>
        <p:spPr bwMode="auto">
          <a:xfrm>
            <a:off x="685800" y="37338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091" name="Rectangle 35"/>
          <p:cNvSpPr>
            <a:spLocks noChangeArrowheads="1"/>
          </p:cNvSpPr>
          <p:nvPr/>
        </p:nvSpPr>
        <p:spPr bwMode="auto">
          <a:xfrm>
            <a:off x="1676400" y="32004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93" name="Rectangle 37"/>
          <p:cNvSpPr>
            <a:spLocks noChangeArrowheads="1"/>
          </p:cNvSpPr>
          <p:nvPr/>
        </p:nvSpPr>
        <p:spPr bwMode="auto">
          <a:xfrm>
            <a:off x="1676400" y="37338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94" name="Rectangle 38"/>
          <p:cNvSpPr>
            <a:spLocks noChangeArrowheads="1"/>
          </p:cNvSpPr>
          <p:nvPr/>
        </p:nvSpPr>
        <p:spPr bwMode="auto">
          <a:xfrm>
            <a:off x="685800" y="42672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name</a:t>
            </a:r>
          </a:p>
        </p:txBody>
      </p:sp>
      <p:sp>
        <p:nvSpPr>
          <p:cNvPr id="173095" name="Rectangle 39"/>
          <p:cNvSpPr>
            <a:spLocks noChangeArrowheads="1"/>
          </p:cNvSpPr>
          <p:nvPr/>
        </p:nvSpPr>
        <p:spPr bwMode="auto">
          <a:xfrm>
            <a:off x="1676400" y="42672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97" name="Rectangle 41"/>
          <p:cNvSpPr>
            <a:spLocks noChangeArrowheads="1"/>
          </p:cNvSpPr>
          <p:nvPr/>
        </p:nvSpPr>
        <p:spPr bwMode="auto">
          <a:xfrm>
            <a:off x="1676400" y="48006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173098" name="Rectangle 42"/>
          <p:cNvSpPr>
            <a:spLocks noChangeArrowheads="1"/>
          </p:cNvSpPr>
          <p:nvPr/>
        </p:nvSpPr>
        <p:spPr bwMode="auto">
          <a:xfrm>
            <a:off x="685800" y="48006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100" name="Rectangle 44"/>
          <p:cNvSpPr>
            <a:spLocks noChangeArrowheads="1"/>
          </p:cNvSpPr>
          <p:nvPr/>
        </p:nvSpPr>
        <p:spPr bwMode="auto">
          <a:xfrm>
            <a:off x="685800" y="53340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3101" name="Rectangle 45"/>
          <p:cNvSpPr>
            <a:spLocks noChangeArrowheads="1"/>
          </p:cNvSpPr>
          <p:nvPr/>
        </p:nvSpPr>
        <p:spPr bwMode="auto">
          <a:xfrm>
            <a:off x="1676400" y="53340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Data Blocks</a:t>
            </a:r>
            <a:endParaRPr lang="en-US" dirty="0"/>
          </a:p>
        </p:txBody>
      </p:sp>
      <p:sp>
        <p:nvSpPr>
          <p:cNvPr id="36" name="Rectangle 44"/>
          <p:cNvSpPr>
            <a:spLocks noChangeArrowheads="1"/>
          </p:cNvSpPr>
          <p:nvPr/>
        </p:nvSpPr>
        <p:spPr bwMode="auto">
          <a:xfrm>
            <a:off x="685800" y="5867400"/>
            <a:ext cx="990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1676400" y="5867400"/>
            <a:ext cx="914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inode ptr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5"/>
          <p:cNvSpPr txBox="1">
            <a:spLocks/>
          </p:cNvSpPr>
          <p:nvPr/>
        </p:nvSpPr>
        <p:spPr>
          <a:xfrm>
            <a:off x="3581400" y="1600200"/>
            <a:ext cx="45720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lang="en-US" sz="2800" dirty="0" smtClean="0">
                <a:latin typeface="Calibri" pitchFamily="34" charset="0"/>
              </a:rPr>
              <a:t>Use the same data structure for free </a:t>
            </a:r>
            <a:r>
              <a:rPr lang="en-US" sz="2800" dirty="0" err="1" smtClean="0">
                <a:latin typeface="Calibri" pitchFamily="34" charset="0"/>
              </a:rPr>
              <a:t>inodes</a:t>
            </a:r>
            <a:r>
              <a:rPr lang="en-US" sz="2800" dirty="0" smtClean="0">
                <a:latin typeface="Calibri" pitchFamily="34" charset="0"/>
              </a:rPr>
              <a:t> and data blocks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Just store an integer that points to the next free block.</a:t>
            </a:r>
          </a:p>
          <a:p>
            <a:pPr marL="34290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If the next free block says 0, there are no more free blocks after this.</a:t>
            </a:r>
          </a:p>
          <a:p>
            <a:pPr marL="34290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Returning new blocks to the list: Append or </a:t>
            </a:r>
            <a:r>
              <a:rPr lang="en-US" sz="2800" dirty="0" err="1" smtClean="0">
                <a:latin typeface="Calibri" pitchFamily="34" charset="0"/>
              </a:rPr>
              <a:t>prepend</a:t>
            </a:r>
            <a:r>
              <a:rPr lang="en-US" sz="2800" dirty="0" smtClean="0">
                <a:latin typeface="Calibri" pitchFamily="34" charset="0"/>
              </a:rPr>
              <a:t>?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685800" y="16002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85800" y="16002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ptr to next free block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6858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j-lt"/>
              </a:rPr>
              <a:t>free block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Blocks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Structs</a:t>
            </a:r>
            <a:r>
              <a:rPr lang="en-US" dirty="0" smtClean="0"/>
              <a:t> </a:t>
            </a:r>
            <a:r>
              <a:rPr lang="en-US" dirty="0" smtClean="0"/>
              <a:t>you </a:t>
            </a:r>
            <a:r>
              <a:rPr lang="en-US" dirty="0" smtClean="0"/>
              <a:t>may want:</a:t>
            </a:r>
          </a:p>
          <a:p>
            <a:pPr lvl="1"/>
            <a:r>
              <a:rPr lang="en-US" dirty="0" smtClean="0"/>
              <a:t>Superblock</a:t>
            </a:r>
          </a:p>
          <a:p>
            <a:pPr lvl="1"/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smtClean="0"/>
              <a:t>Directory data block</a:t>
            </a:r>
          </a:p>
          <a:p>
            <a:pPr lvl="1"/>
            <a:r>
              <a:rPr lang="en-US" dirty="0" smtClean="0"/>
              <a:t>Free data block</a:t>
            </a:r>
          </a:p>
          <a:p>
            <a:pPr lvl="1"/>
            <a:r>
              <a:rPr lang="en-US" dirty="0" smtClean="0"/>
              <a:t>File data block?</a:t>
            </a:r>
          </a:p>
          <a:p>
            <a:r>
              <a:rPr lang="en-US" dirty="0" smtClean="0"/>
              <a:t>How big should each </a:t>
            </a:r>
            <a:r>
              <a:rPr lang="en-US" dirty="0" err="1" smtClean="0"/>
              <a:t>struct</a:t>
            </a:r>
            <a:r>
              <a:rPr lang="en-US" dirty="0" smtClean="0"/>
              <a:t> be?</a:t>
            </a:r>
          </a:p>
        </p:txBody>
      </p:sp>
      <p:sp>
        <p:nvSpPr>
          <p:cNvPr id="184322" name="Line 2"/>
          <p:cNvSpPr>
            <a:spLocks noChangeShapeType="1"/>
          </p:cNvSpPr>
          <p:nvPr/>
        </p:nvSpPr>
        <p:spPr bwMode="auto">
          <a:xfrm>
            <a:off x="1295400" y="990600"/>
            <a:ext cx="6477000" cy="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 for blocks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4953000"/>
            <a:ext cx="45961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</a:rPr>
              <a:t> superblock {</a:t>
            </a:r>
          </a:p>
          <a:p>
            <a:r>
              <a:rPr lang="en-US" b="1" dirty="0" smtClean="0">
                <a:latin typeface="Courier New" pitchFamily="49" charset="0"/>
              </a:rPr>
              <a:t>   // members of superblock here</a:t>
            </a:r>
          </a:p>
          <a:p>
            <a:r>
              <a:rPr lang="en-US" b="1" dirty="0" smtClean="0">
                <a:latin typeface="Courier New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 for blocks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apply trick we’ve seen before: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7010400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latin typeface="Courier New" pitchFamily="49" charset="0"/>
              </a:rPr>
              <a:t>struct</a:t>
            </a:r>
            <a:r>
              <a:rPr lang="en-US" sz="1600" b="1" dirty="0">
                <a:latin typeface="Courier New" pitchFamily="49" charset="0"/>
              </a:rPr>
              <a:t> superblock {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union {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</a:rPr>
              <a:t>struct</a:t>
            </a:r>
            <a:r>
              <a:rPr lang="en-US" sz="1600" b="1" dirty="0">
                <a:latin typeface="Courier New" pitchFamily="49" charset="0"/>
              </a:rPr>
              <a:t> {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</a:t>
            </a:r>
            <a:r>
              <a:rPr lang="en-US" sz="1600" b="1" dirty="0" smtClean="0">
                <a:latin typeface="Courier New" pitchFamily="49" charset="0"/>
              </a:rPr>
              <a:t>// Members of superblock here</a:t>
            </a:r>
            <a:r>
              <a:rPr lang="en-US" sz="1600" b="1" dirty="0">
                <a:latin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} data;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char padding[DISK_BLOCK_SIZE];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}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You can cast the </a:t>
            </a:r>
            <a:r>
              <a:rPr lang="en-US" dirty="0" err="1" smtClean="0">
                <a:latin typeface="Calibri" pitchFamily="34" charset="0"/>
              </a:rPr>
              <a:t>struct</a:t>
            </a:r>
            <a:r>
              <a:rPr lang="en-US" dirty="0" smtClean="0">
                <a:latin typeface="Calibri" pitchFamily="34" charset="0"/>
              </a:rPr>
              <a:t> into a char* and directly use it in disk read and write operations.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The </a:t>
            </a:r>
            <a:r>
              <a:rPr lang="en-US" dirty="0" err="1" smtClean="0">
                <a:latin typeface="Calibri" pitchFamily="34" charset="0"/>
              </a:rPr>
              <a:t>struct</a:t>
            </a:r>
            <a:r>
              <a:rPr lang="en-US" dirty="0" smtClean="0">
                <a:latin typeface="Calibri" pitchFamily="34" charset="0"/>
              </a:rPr>
              <a:t> is of size DISK_BLOCK_SIZE, so you will read/write exactly one block.</a:t>
            </a:r>
          </a:p>
          <a:p>
            <a:pPr lvl="1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No need to worry about padding.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you don’t have to follow our suggestions.</a:t>
            </a:r>
          </a:p>
          <a:p>
            <a:pPr lvl="1"/>
            <a:r>
              <a:rPr lang="en-US" dirty="0" smtClean="0"/>
              <a:t>As long as your file system is reasonable and concurrent.</a:t>
            </a:r>
          </a:p>
          <a:p>
            <a:pPr lvl="1"/>
            <a:r>
              <a:rPr lang="en-US" dirty="0" smtClean="0"/>
              <a:t>Describe your implementation in the README file.</a:t>
            </a:r>
          </a:p>
          <a:p>
            <a:r>
              <a:rPr lang="en-US" dirty="0" smtClean="0"/>
              <a:t>More than one </a:t>
            </a:r>
            <a:r>
              <a:rPr lang="en-US" dirty="0" err="1" smtClean="0"/>
              <a:t>inode</a:t>
            </a:r>
            <a:r>
              <a:rPr lang="en-US" dirty="0" smtClean="0"/>
              <a:t> per block.</a:t>
            </a:r>
          </a:p>
          <a:p>
            <a:r>
              <a:rPr lang="en-US" dirty="0" smtClean="0"/>
              <a:t>Double/triple indirect pointers, similar to Linux.</a:t>
            </a:r>
          </a:p>
          <a:p>
            <a:r>
              <a:rPr lang="en-US" dirty="0" smtClean="0"/>
              <a:t>Bitmap instead of a free list.</a:t>
            </a:r>
          </a:p>
          <a:p>
            <a:r>
              <a:rPr lang="en-US" dirty="0" smtClean="0"/>
              <a:t>Different structures for blocks.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Constricting free expansion for the number of directory entries or file size. However: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Directory and file sizes will not exceed 2</a:t>
            </a:r>
            <a:r>
              <a:rPr lang="en-US" baseline="30000" dirty="0" smtClean="0">
                <a:latin typeface="Calibri" pitchFamily="34" charset="0"/>
              </a:rPr>
              <a:t>32</a:t>
            </a:r>
            <a:r>
              <a:rPr lang="en-US" dirty="0" smtClean="0">
                <a:latin typeface="Calibri" pitchFamily="34" charset="0"/>
              </a:rPr>
              <a:t> bytes (4Gb).</a:t>
            </a:r>
          </a:p>
          <a:p>
            <a:pPr lvl="1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Storing names in </a:t>
            </a:r>
            <a:r>
              <a:rPr lang="en-US" dirty="0" err="1" smtClean="0">
                <a:latin typeface="Calibri" pitchFamily="34" charset="0"/>
              </a:rPr>
              <a:t>inodes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Storing directory data or indirect blocks in the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-reserved section of the disk.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Unacceptable variations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some in-memory protection structures.</a:t>
            </a:r>
          </a:p>
          <a:p>
            <a:pPr lvl="1"/>
            <a:r>
              <a:rPr lang="en-US" dirty="0" smtClean="0"/>
              <a:t>Must be dynamically allocated since </a:t>
            </a:r>
            <a:r>
              <a:rPr lang="en-US" dirty="0" err="1" smtClean="0"/>
              <a:t>disk_size</a:t>
            </a:r>
            <a:r>
              <a:rPr lang="en-US" dirty="0" smtClean="0"/>
              <a:t> is a variable.</a:t>
            </a:r>
          </a:p>
          <a:p>
            <a:r>
              <a:rPr lang="en-US" dirty="0" smtClean="0"/>
              <a:t>Our suggestion: one ‘big lock’ for metadata accesses that can potentially span multiple </a:t>
            </a:r>
            <a:r>
              <a:rPr lang="en-US" dirty="0" err="1" smtClean="0"/>
              <a:t>inodes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lock per </a:t>
            </a:r>
            <a:r>
              <a:rPr lang="en-US" dirty="0" err="1" smtClean="0"/>
              <a:t>inode</a:t>
            </a:r>
            <a:r>
              <a:rPr lang="en-US" dirty="0" smtClean="0"/>
              <a:t> for file updates.</a:t>
            </a:r>
          </a:p>
          <a:p>
            <a:pPr lvl="1"/>
            <a:r>
              <a:rPr lang="en-US" dirty="0" smtClean="0"/>
              <a:t>Lock this </a:t>
            </a:r>
            <a:r>
              <a:rPr lang="en-US" dirty="0" err="1" smtClean="0"/>
              <a:t>inode</a:t>
            </a:r>
            <a:r>
              <a:rPr lang="en-US" dirty="0" smtClean="0"/>
              <a:t> when performing reading/writing, but release it as soon as you can.</a:t>
            </a:r>
          </a:p>
          <a:p>
            <a:r>
              <a:rPr lang="en-US" dirty="0" smtClean="0"/>
              <a:t>Some way to handle delete of an open directory/file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more implementation hints?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Design of the UNIX Operating System, Maurice J. Bach.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Lots of information available online.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Quote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0" y="2286000"/>
            <a:ext cx="7010400" cy="1370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Calibri" pitchFamily="34" charset="0"/>
              </a:rPr>
              <a:t>“Good design comes from experience. Experience comes from bad design.”</a:t>
            </a:r>
          </a:p>
          <a:p>
            <a:pPr algn="r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-Theodore von Karman</a:t>
            </a:r>
            <a:endParaRPr lang="en-US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 Information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CS4410 MP4 is optional for 4411 students.</a:t>
            </a:r>
          </a:p>
          <a:p>
            <a:endParaRPr lang="en-US" dirty="0" smtClean="0"/>
          </a:p>
          <a:p>
            <a:r>
              <a:rPr lang="en-US" dirty="0" smtClean="0"/>
              <a:t>Project 6 due Friday, </a:t>
            </a:r>
            <a:r>
              <a:rPr lang="en-US" dirty="0" smtClean="0"/>
              <a:t>December </a:t>
            </a:r>
            <a:r>
              <a:rPr lang="en-US" dirty="0" smtClean="0"/>
              <a:t>7th at 11:59 PM.</a:t>
            </a:r>
          </a:p>
          <a:p>
            <a:endParaRPr lang="en-US" dirty="0" smtClean="0"/>
          </a:p>
          <a:p>
            <a:r>
              <a:rPr lang="en-US" dirty="0" smtClean="0"/>
              <a:t>Office hours will be held this weekend and next week.</a:t>
            </a:r>
          </a:p>
          <a:p>
            <a:pPr lvl="1"/>
            <a:r>
              <a:rPr lang="en-US" dirty="0" smtClean="0"/>
              <a:t>Unless otherwise noted on the website.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 smtClean="0"/>
              <a:t>regrade</a:t>
            </a:r>
            <a:r>
              <a:rPr lang="en-US" dirty="0" smtClean="0"/>
              <a:t> requests will get a response.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Notes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slides generally reveal implementation hints.</a:t>
            </a:r>
          </a:p>
          <a:p>
            <a:pPr lvl="1"/>
            <a:r>
              <a:rPr lang="en-US" dirty="0" smtClean="0"/>
              <a:t>You do not have to follow the implementation we describe here!</a:t>
            </a:r>
          </a:p>
          <a:p>
            <a:pPr lvl="1"/>
            <a:r>
              <a:rPr lang="en-US" dirty="0" smtClean="0"/>
              <a:t>Consider following the hints only if you are stuck.</a:t>
            </a:r>
          </a:p>
          <a:p>
            <a:r>
              <a:rPr lang="en-US" dirty="0" smtClean="0"/>
              <a:t>Focus on correctness first, then performance later.</a:t>
            </a:r>
          </a:p>
          <a:p>
            <a:r>
              <a:rPr lang="en-US" dirty="0" err="1" smtClean="0"/>
              <a:t>mkfs</a:t>
            </a:r>
            <a:r>
              <a:rPr lang="en-US" dirty="0" smtClean="0"/>
              <a:t> and </a:t>
            </a:r>
            <a:r>
              <a:rPr lang="en-US" dirty="0" err="1" smtClean="0"/>
              <a:t>fsck</a:t>
            </a:r>
            <a:r>
              <a:rPr lang="en-US" dirty="0" smtClean="0"/>
              <a:t> should be </a:t>
            </a:r>
            <a:r>
              <a:rPr lang="en-US" dirty="0" err="1" smtClean="0"/>
              <a:t>minithread</a:t>
            </a:r>
            <a:r>
              <a:rPr lang="en-US" dirty="0" smtClean="0"/>
              <a:t> programs.</a:t>
            </a:r>
          </a:p>
          <a:p>
            <a:pPr lvl="1"/>
            <a:r>
              <a:rPr lang="en-US" dirty="0" smtClean="0"/>
              <a:t>Compile them as separate programs.</a:t>
            </a:r>
          </a:p>
          <a:p>
            <a:pPr lvl="1"/>
            <a:r>
              <a:rPr lang="en-US" dirty="0" smtClean="0"/>
              <a:t>Don’t make </a:t>
            </a:r>
            <a:r>
              <a:rPr lang="en-US" dirty="0" err="1" smtClean="0"/>
              <a:t>mkfs</a:t>
            </a:r>
            <a:r>
              <a:rPr lang="en-US" dirty="0" smtClean="0"/>
              <a:t> or </a:t>
            </a:r>
            <a:r>
              <a:rPr lang="en-US" dirty="0" err="1" smtClean="0"/>
              <a:t>fsck</a:t>
            </a:r>
            <a:r>
              <a:rPr lang="en-US" dirty="0" smtClean="0"/>
              <a:t> function calls in your </a:t>
            </a:r>
            <a:r>
              <a:rPr lang="en-US" dirty="0" err="1" smtClean="0"/>
              <a:t>minifile</a:t>
            </a:r>
            <a:r>
              <a:rPr lang="en-US" dirty="0" smtClean="0"/>
              <a:t> implementation.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set inside main(), before </a:t>
            </a:r>
            <a:r>
              <a:rPr lang="en-US" dirty="0" err="1" smtClean="0"/>
              <a:t>minithread_system_initialize</a:t>
            </a:r>
            <a:r>
              <a:rPr lang="en-US" dirty="0" smtClean="0"/>
              <a:t>() is called.</a:t>
            </a:r>
          </a:p>
          <a:p>
            <a:endParaRPr lang="en-US" dirty="0"/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7696200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{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use_existing_disk</a:t>
            </a:r>
            <a:r>
              <a:rPr lang="en-US" sz="1600" dirty="0">
                <a:latin typeface="Courier New" pitchFamily="49" charset="0"/>
              </a:rPr>
              <a:t>=0;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disk_name</a:t>
            </a:r>
            <a:r>
              <a:rPr lang="en-US" sz="1600" dirty="0">
                <a:latin typeface="Courier New" pitchFamily="49" charset="0"/>
              </a:rPr>
              <a:t> = “disk0”;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disk_flags</a:t>
            </a:r>
            <a:r>
              <a:rPr lang="en-US" sz="1600" dirty="0">
                <a:latin typeface="Courier New" pitchFamily="49" charset="0"/>
              </a:rPr>
              <a:t> = DISK_READWRITE;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disk_size</a:t>
            </a:r>
            <a:r>
              <a:rPr lang="en-US" sz="1600" dirty="0">
                <a:latin typeface="Courier New" pitchFamily="49" charset="0"/>
              </a:rPr>
              <a:t> = 1000;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minithread_system_initialize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entrypoint</a:t>
            </a:r>
            <a:r>
              <a:rPr lang="en-US" sz="1600" dirty="0">
                <a:latin typeface="Courier New" pitchFamily="49" charset="0"/>
              </a:rPr>
              <a:t>, NULL);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838200" y="4795897"/>
            <a:ext cx="7924800" cy="18158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minithread_system_initialize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proc_t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mainproc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arg_t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disk_initialize</a:t>
            </a:r>
            <a:r>
              <a:rPr lang="en-US" sz="1600" dirty="0">
                <a:latin typeface="Courier New" pitchFamily="49" charset="0"/>
              </a:rPr>
              <a:t>(&amp;disk);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install_disk_handler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disk_handler</a:t>
            </a:r>
            <a:r>
              <a:rPr lang="en-US" sz="1600" dirty="0">
                <a:latin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On-disk data structures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disk block for superblock.</a:t>
            </a:r>
          </a:p>
          <a:p>
            <a:r>
              <a:rPr lang="en-US" dirty="0" smtClean="0"/>
              <a:t>May use one block per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Packing more than one </a:t>
            </a:r>
            <a:r>
              <a:rPr lang="en-US" dirty="0" err="1" smtClean="0"/>
              <a:t>inode</a:t>
            </a:r>
            <a:r>
              <a:rPr lang="en-US" dirty="0" smtClean="0"/>
              <a:t> per block is more efficient and a little more difficult.</a:t>
            </a:r>
          </a:p>
          <a:p>
            <a:r>
              <a:rPr lang="en-US" dirty="0" smtClean="0"/>
              <a:t>Concurrency-related structures should not be on disk.</a:t>
            </a:r>
          </a:p>
          <a:p>
            <a:pPr lvl="1"/>
            <a:r>
              <a:rPr lang="en-US" dirty="0" smtClean="0"/>
              <a:t>Reference counters, locks etc.</a:t>
            </a:r>
          </a:p>
          <a:p>
            <a:r>
              <a:rPr lang="en-US" dirty="0" smtClean="0"/>
              <a:t>“Pointers” on the </a:t>
            </a:r>
            <a:r>
              <a:rPr lang="en-US" dirty="0" smtClean="0"/>
              <a:t>disk </a:t>
            </a:r>
            <a:r>
              <a:rPr lang="en-US" dirty="0" smtClean="0"/>
              <a:t>refer to disk block number.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inode</a:t>
            </a:r>
            <a:r>
              <a:rPr lang="en-US" dirty="0" smtClean="0"/>
              <a:t> numbers if multiple per block.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91" name="Rectangle 83"/>
          <p:cNvSpPr>
            <a:spLocks noChangeArrowheads="1"/>
          </p:cNvSpPr>
          <p:nvPr/>
        </p:nvSpPr>
        <p:spPr bwMode="auto">
          <a:xfrm>
            <a:off x="3962400" y="1600200"/>
            <a:ext cx="15240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55" name="Rectangle 47"/>
          <p:cNvSpPr>
            <a:spLocks noChangeArrowheads="1"/>
          </p:cNvSpPr>
          <p:nvPr/>
        </p:nvSpPr>
        <p:spPr bwMode="auto">
          <a:xfrm>
            <a:off x="51816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10" name="Line 2"/>
          <p:cNvSpPr>
            <a:spLocks noChangeShapeType="1"/>
          </p:cNvSpPr>
          <p:nvPr/>
        </p:nvSpPr>
        <p:spPr bwMode="auto">
          <a:xfrm>
            <a:off x="1066800" y="990600"/>
            <a:ext cx="6477000" cy="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457200" y="1600200"/>
            <a:ext cx="106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4572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magic no.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4572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size of disk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4572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root </a:t>
            </a:r>
            <a:r>
              <a:rPr lang="en-US" sz="1600" dirty="0" err="1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457200" y="3581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first free</a:t>
            </a:r>
            <a:br>
              <a:rPr lang="en-US" sz="1600" dirty="0">
                <a:latin typeface="+mj-lt"/>
              </a:rPr>
            </a:br>
            <a:r>
              <a:rPr lang="en-US" sz="1600" dirty="0" err="1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457200" y="4114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first free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latin typeface="+mj-lt"/>
              </a:rPr>
              <a:t>data block</a:t>
            </a: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1524000" y="1828800"/>
            <a:ext cx="685800" cy="1295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209800" y="1600200"/>
            <a:ext cx="106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22098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type</a:t>
            </a:r>
          </a:p>
        </p:txBody>
      </p:sp>
      <p:sp>
        <p:nvSpPr>
          <p:cNvPr id="171032" name="Rectangle 24"/>
          <p:cNvSpPr>
            <a:spLocks noChangeArrowheads="1"/>
          </p:cNvSpPr>
          <p:nvPr/>
        </p:nvSpPr>
        <p:spPr bwMode="auto">
          <a:xfrm>
            <a:off x="22098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size</a:t>
            </a:r>
          </a:p>
        </p:txBody>
      </p:sp>
      <p:sp>
        <p:nvSpPr>
          <p:cNvPr id="171033" name="Rectangle 25"/>
          <p:cNvSpPr>
            <a:spLocks noChangeArrowheads="1"/>
          </p:cNvSpPr>
          <p:nvPr/>
        </p:nvSpPr>
        <p:spPr bwMode="auto">
          <a:xfrm>
            <a:off x="22098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2209800" y="3352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35" name="Rectangle 27"/>
          <p:cNvSpPr>
            <a:spLocks noChangeArrowheads="1"/>
          </p:cNvSpPr>
          <p:nvPr/>
        </p:nvSpPr>
        <p:spPr bwMode="auto">
          <a:xfrm>
            <a:off x="2209800" y="4114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indirect ptr</a:t>
            </a:r>
          </a:p>
        </p:txBody>
      </p:sp>
      <p:sp>
        <p:nvSpPr>
          <p:cNvPr id="171036" name="Rectangle 28"/>
          <p:cNvSpPr>
            <a:spLocks noChangeArrowheads="1"/>
          </p:cNvSpPr>
          <p:nvPr/>
        </p:nvSpPr>
        <p:spPr bwMode="auto">
          <a:xfrm>
            <a:off x="22098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j-lt"/>
              </a:rPr>
              <a:t>dir </a:t>
            </a:r>
            <a:r>
              <a:rPr lang="en-US" sz="1600" dirty="0" err="1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 flipV="1">
            <a:off x="3276600" y="1828800"/>
            <a:ext cx="685800" cy="1295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3962400" y="16002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1040" name="Rectangle 32"/>
          <p:cNvSpPr>
            <a:spLocks noChangeArrowheads="1"/>
          </p:cNvSpPr>
          <p:nvPr/>
        </p:nvSpPr>
        <p:spPr bwMode="auto">
          <a:xfrm>
            <a:off x="4724400" y="16002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block no.</a:t>
            </a:r>
          </a:p>
        </p:txBody>
      </p:sp>
      <p:sp>
        <p:nvSpPr>
          <p:cNvPr id="171045" name="Rectangle 37"/>
          <p:cNvSpPr>
            <a:spLocks noChangeArrowheads="1"/>
          </p:cNvSpPr>
          <p:nvPr/>
        </p:nvSpPr>
        <p:spPr bwMode="auto">
          <a:xfrm>
            <a:off x="3962400" y="21336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1046" name="Rectangle 38"/>
          <p:cNvSpPr>
            <a:spLocks noChangeArrowheads="1"/>
          </p:cNvSpPr>
          <p:nvPr/>
        </p:nvSpPr>
        <p:spPr bwMode="auto">
          <a:xfrm>
            <a:off x="4724400" y="21336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block no.</a:t>
            </a:r>
          </a:p>
        </p:txBody>
      </p:sp>
      <p:sp>
        <p:nvSpPr>
          <p:cNvPr id="171047" name="Rectangle 39"/>
          <p:cNvSpPr>
            <a:spLocks noChangeArrowheads="1"/>
          </p:cNvSpPr>
          <p:nvPr/>
        </p:nvSpPr>
        <p:spPr bwMode="auto">
          <a:xfrm>
            <a:off x="3962400" y="26670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name</a:t>
            </a:r>
          </a:p>
        </p:txBody>
      </p:sp>
      <p:sp>
        <p:nvSpPr>
          <p:cNvPr id="171048" name="Rectangle 40"/>
          <p:cNvSpPr>
            <a:spLocks noChangeArrowheads="1"/>
          </p:cNvSpPr>
          <p:nvPr/>
        </p:nvSpPr>
        <p:spPr bwMode="auto">
          <a:xfrm>
            <a:off x="4724400" y="26670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block no.</a:t>
            </a:r>
          </a:p>
        </p:txBody>
      </p:sp>
      <p:sp>
        <p:nvSpPr>
          <p:cNvPr id="171049" name="Rectangle 41"/>
          <p:cNvSpPr>
            <a:spLocks noChangeArrowheads="1"/>
          </p:cNvSpPr>
          <p:nvPr/>
        </p:nvSpPr>
        <p:spPr bwMode="auto">
          <a:xfrm>
            <a:off x="3962400" y="3200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1050" name="Rectangle 42"/>
          <p:cNvSpPr>
            <a:spLocks noChangeArrowheads="1"/>
          </p:cNvSpPr>
          <p:nvPr/>
        </p:nvSpPr>
        <p:spPr bwMode="auto">
          <a:xfrm>
            <a:off x="4724400" y="3200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block no.</a:t>
            </a:r>
          </a:p>
        </p:txBody>
      </p:sp>
      <p:sp>
        <p:nvSpPr>
          <p:cNvPr id="171051" name="Line 43"/>
          <p:cNvSpPr>
            <a:spLocks noChangeShapeType="1"/>
          </p:cNvSpPr>
          <p:nvPr/>
        </p:nvSpPr>
        <p:spPr bwMode="auto">
          <a:xfrm>
            <a:off x="3276600" y="4343400"/>
            <a:ext cx="1905000" cy="6096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52" name="Rectangle 44"/>
          <p:cNvSpPr>
            <a:spLocks noChangeArrowheads="1"/>
          </p:cNvSpPr>
          <p:nvPr/>
        </p:nvSpPr>
        <p:spPr bwMode="auto">
          <a:xfrm>
            <a:off x="51816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53" name="Rectangle 45"/>
          <p:cNvSpPr>
            <a:spLocks noChangeArrowheads="1"/>
          </p:cNvSpPr>
          <p:nvPr/>
        </p:nvSpPr>
        <p:spPr bwMode="auto">
          <a:xfrm>
            <a:off x="5181600" y="541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54" name="Rectangle 46"/>
          <p:cNvSpPr>
            <a:spLocks noChangeArrowheads="1"/>
          </p:cNvSpPr>
          <p:nvPr/>
        </p:nvSpPr>
        <p:spPr bwMode="auto">
          <a:xfrm>
            <a:off x="5181600" y="60960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indirect ptr</a:t>
            </a:r>
          </a:p>
        </p:txBody>
      </p:sp>
      <p:sp>
        <p:nvSpPr>
          <p:cNvPr id="171056" name="Line 48"/>
          <p:cNvSpPr>
            <a:spLocks noChangeShapeType="1"/>
          </p:cNvSpPr>
          <p:nvPr/>
        </p:nvSpPr>
        <p:spPr bwMode="auto">
          <a:xfrm flipV="1">
            <a:off x="5486400" y="1828800"/>
            <a:ext cx="685800" cy="10668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65" name="Rectangle 57"/>
          <p:cNvSpPr>
            <a:spLocks noChangeArrowheads="1"/>
          </p:cNvSpPr>
          <p:nvPr/>
        </p:nvSpPr>
        <p:spPr bwMode="auto">
          <a:xfrm>
            <a:off x="71628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66" name="Rectangle 58"/>
          <p:cNvSpPr>
            <a:spLocks noChangeArrowheads="1"/>
          </p:cNvSpPr>
          <p:nvPr/>
        </p:nvSpPr>
        <p:spPr bwMode="auto">
          <a:xfrm>
            <a:off x="71628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67" name="Rectangle 59"/>
          <p:cNvSpPr>
            <a:spLocks noChangeArrowheads="1"/>
          </p:cNvSpPr>
          <p:nvPr/>
        </p:nvSpPr>
        <p:spPr bwMode="auto">
          <a:xfrm>
            <a:off x="7162800" y="541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68" name="Rectangle 60"/>
          <p:cNvSpPr>
            <a:spLocks noChangeArrowheads="1"/>
          </p:cNvSpPr>
          <p:nvPr/>
        </p:nvSpPr>
        <p:spPr bwMode="auto">
          <a:xfrm>
            <a:off x="7162800" y="60960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indirect </a:t>
            </a:r>
            <a:r>
              <a:rPr lang="en-US" sz="1600" dirty="0" err="1">
                <a:latin typeface="+mj-lt"/>
              </a:rPr>
              <a:t>ptr</a:t>
            </a:r>
            <a:endParaRPr lang="en-US" sz="1600" dirty="0">
              <a:latin typeface="+mj-lt"/>
            </a:endParaRPr>
          </a:p>
        </p:txBody>
      </p:sp>
      <p:sp>
        <p:nvSpPr>
          <p:cNvPr id="171069" name="Line 61"/>
          <p:cNvSpPr>
            <a:spLocks noChangeShapeType="1"/>
          </p:cNvSpPr>
          <p:nvPr/>
        </p:nvSpPr>
        <p:spPr bwMode="auto">
          <a:xfrm flipV="1">
            <a:off x="6248400" y="5105400"/>
            <a:ext cx="914400" cy="1219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0" name="Rectangle 62"/>
          <p:cNvSpPr>
            <a:spLocks noChangeArrowheads="1"/>
          </p:cNvSpPr>
          <p:nvPr/>
        </p:nvSpPr>
        <p:spPr bwMode="auto">
          <a:xfrm>
            <a:off x="16002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71" name="Rectangle 63"/>
          <p:cNvSpPr>
            <a:spLocks noChangeArrowheads="1"/>
          </p:cNvSpPr>
          <p:nvPr/>
        </p:nvSpPr>
        <p:spPr bwMode="auto">
          <a:xfrm>
            <a:off x="16002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next </a:t>
            </a:r>
            <a:r>
              <a:rPr lang="en-US" sz="1600" dirty="0" smtClean="0">
                <a:latin typeface="+mj-lt"/>
              </a:rPr>
              <a:t>free</a:t>
            </a:r>
          </a:p>
          <a:p>
            <a:pPr algn="ctr"/>
            <a:r>
              <a:rPr lang="en-US" sz="1600" dirty="0" smtClean="0">
                <a:latin typeface="+mj-lt"/>
              </a:rPr>
              <a:t>block</a:t>
            </a:r>
            <a:endParaRPr lang="en-US" sz="1600" dirty="0">
              <a:latin typeface="+mj-lt"/>
            </a:endParaRPr>
          </a:p>
        </p:txBody>
      </p:sp>
      <p:sp>
        <p:nvSpPr>
          <p:cNvPr id="171074" name="Line 66"/>
          <p:cNvSpPr>
            <a:spLocks noChangeShapeType="1"/>
          </p:cNvSpPr>
          <p:nvPr/>
        </p:nvSpPr>
        <p:spPr bwMode="auto">
          <a:xfrm>
            <a:off x="1524000" y="4343400"/>
            <a:ext cx="457200" cy="533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5" name="Rectangle 67"/>
          <p:cNvSpPr>
            <a:spLocks noChangeArrowheads="1"/>
          </p:cNvSpPr>
          <p:nvPr/>
        </p:nvSpPr>
        <p:spPr bwMode="auto">
          <a:xfrm>
            <a:off x="35814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76" name="Rectangle 68"/>
          <p:cNvSpPr>
            <a:spLocks noChangeArrowheads="1"/>
          </p:cNvSpPr>
          <p:nvPr/>
        </p:nvSpPr>
        <p:spPr bwMode="auto">
          <a:xfrm>
            <a:off x="35814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next </a:t>
            </a:r>
            <a:r>
              <a:rPr lang="en-US" sz="1600" dirty="0" smtClean="0">
                <a:latin typeface="+mj-lt"/>
              </a:rPr>
              <a:t>free</a:t>
            </a:r>
          </a:p>
          <a:p>
            <a:pPr algn="ctr"/>
            <a:r>
              <a:rPr lang="en-US" sz="1600" dirty="0" smtClean="0">
                <a:latin typeface="+mj-lt"/>
              </a:rPr>
              <a:t>block</a:t>
            </a:r>
            <a:endParaRPr lang="en-US" sz="1600" dirty="0">
              <a:latin typeface="+mj-lt"/>
            </a:endParaRPr>
          </a:p>
        </p:txBody>
      </p:sp>
      <p:sp>
        <p:nvSpPr>
          <p:cNvPr id="171077" name="Line 69"/>
          <p:cNvSpPr>
            <a:spLocks noChangeShapeType="1"/>
          </p:cNvSpPr>
          <p:nvPr/>
        </p:nvSpPr>
        <p:spPr bwMode="auto">
          <a:xfrm>
            <a:off x="2667000" y="5105400"/>
            <a:ext cx="914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9" name="Rectangle 71"/>
          <p:cNvSpPr>
            <a:spLocks noChangeArrowheads="1"/>
          </p:cNvSpPr>
          <p:nvPr/>
        </p:nvSpPr>
        <p:spPr bwMode="auto">
          <a:xfrm>
            <a:off x="6172200" y="1600200"/>
            <a:ext cx="10668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80" name="Rectangle 72"/>
          <p:cNvSpPr>
            <a:spLocks noChangeArrowheads="1"/>
          </p:cNvSpPr>
          <p:nvPr/>
        </p:nvSpPr>
        <p:spPr bwMode="auto">
          <a:xfrm>
            <a:off x="61722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type</a:t>
            </a:r>
          </a:p>
        </p:txBody>
      </p:sp>
      <p:sp>
        <p:nvSpPr>
          <p:cNvPr id="171081" name="Rectangle 73"/>
          <p:cNvSpPr>
            <a:spLocks noChangeArrowheads="1"/>
          </p:cNvSpPr>
          <p:nvPr/>
        </p:nvSpPr>
        <p:spPr bwMode="auto">
          <a:xfrm>
            <a:off x="61722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size</a:t>
            </a:r>
          </a:p>
        </p:txBody>
      </p:sp>
      <p:sp>
        <p:nvSpPr>
          <p:cNvPr id="171082" name="Rectangle 74"/>
          <p:cNvSpPr>
            <a:spLocks noChangeArrowheads="1"/>
          </p:cNvSpPr>
          <p:nvPr/>
        </p:nvSpPr>
        <p:spPr bwMode="auto">
          <a:xfrm>
            <a:off x="61722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83" name="Rectangle 75"/>
          <p:cNvSpPr>
            <a:spLocks noChangeArrowheads="1"/>
          </p:cNvSpPr>
          <p:nvPr/>
        </p:nvSpPr>
        <p:spPr bwMode="auto">
          <a:xfrm>
            <a:off x="6172200" y="3352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</a:t>
            </a:r>
          </a:p>
        </p:txBody>
      </p:sp>
      <p:sp>
        <p:nvSpPr>
          <p:cNvPr id="171084" name="Rectangle 76"/>
          <p:cNvSpPr>
            <a:spLocks noChangeArrowheads="1"/>
          </p:cNvSpPr>
          <p:nvPr/>
        </p:nvSpPr>
        <p:spPr bwMode="auto">
          <a:xfrm>
            <a:off x="6172200" y="4038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indirect ptr</a:t>
            </a:r>
          </a:p>
        </p:txBody>
      </p:sp>
      <p:sp>
        <p:nvSpPr>
          <p:cNvPr id="171085" name="Line 77"/>
          <p:cNvSpPr>
            <a:spLocks noChangeShapeType="1"/>
          </p:cNvSpPr>
          <p:nvPr/>
        </p:nvSpPr>
        <p:spPr bwMode="auto">
          <a:xfrm flipV="1">
            <a:off x="7239000" y="1905000"/>
            <a:ext cx="533400" cy="1219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86" name="Rectangle 78"/>
          <p:cNvSpPr>
            <a:spLocks noChangeArrowheads="1"/>
          </p:cNvSpPr>
          <p:nvPr/>
        </p:nvSpPr>
        <p:spPr bwMode="auto">
          <a:xfrm>
            <a:off x="7772400" y="1600200"/>
            <a:ext cx="990600" cy="297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data</a:t>
            </a:r>
          </a:p>
        </p:txBody>
      </p:sp>
      <p:sp>
        <p:nvSpPr>
          <p:cNvPr id="171087" name="Rectangle 79"/>
          <p:cNvSpPr>
            <a:spLocks noChangeArrowheads="1"/>
          </p:cNvSpPr>
          <p:nvPr/>
        </p:nvSpPr>
        <p:spPr bwMode="auto">
          <a:xfrm>
            <a:off x="3962400" y="37338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name</a:t>
            </a:r>
          </a:p>
        </p:txBody>
      </p:sp>
      <p:sp>
        <p:nvSpPr>
          <p:cNvPr id="171088" name="Rectangle 80"/>
          <p:cNvSpPr>
            <a:spLocks noChangeArrowheads="1"/>
          </p:cNvSpPr>
          <p:nvPr/>
        </p:nvSpPr>
        <p:spPr bwMode="auto">
          <a:xfrm>
            <a:off x="4724400" y="37338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block no.</a:t>
            </a:r>
          </a:p>
        </p:txBody>
      </p:sp>
      <p:sp>
        <p:nvSpPr>
          <p:cNvPr id="62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Big Picture</a:t>
            </a:r>
            <a:endParaRPr lang="en-US" dirty="0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>
            <a:off x="4572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superblock</a:t>
            </a:r>
            <a:endParaRPr lang="en-US" sz="1600" dirty="0">
              <a:latin typeface="+mj-lt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77724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file data</a:t>
            </a:r>
            <a:endParaRPr lang="en-US" sz="1600" dirty="0">
              <a:latin typeface="+mj-lt"/>
            </a:endParaRP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61722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file </a:t>
            </a:r>
            <a:r>
              <a:rPr lang="en-US" sz="1600" dirty="0" err="1" smtClean="0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39624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j-lt"/>
              </a:rPr>
              <a:t>dir </a:t>
            </a:r>
            <a:r>
              <a:rPr lang="en-US" sz="1600" dirty="0" smtClean="0">
                <a:latin typeface="+mj-lt"/>
              </a:rPr>
              <a:t>data</a:t>
            </a:r>
            <a:endParaRPr lang="en-US" sz="1600" dirty="0">
              <a:latin typeface="+mj-lt"/>
            </a:endParaRPr>
          </a:p>
        </p:txBody>
      </p:sp>
      <p:sp>
        <p:nvSpPr>
          <p:cNvPr id="68" name="Rectangle 28"/>
          <p:cNvSpPr>
            <a:spLocks noChangeArrowheads="1"/>
          </p:cNvSpPr>
          <p:nvPr/>
        </p:nvSpPr>
        <p:spPr bwMode="auto">
          <a:xfrm>
            <a:off x="457200" y="4876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free block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91" name="Rectangle 83"/>
          <p:cNvSpPr>
            <a:spLocks noChangeArrowheads="1"/>
          </p:cNvSpPr>
          <p:nvPr/>
        </p:nvSpPr>
        <p:spPr bwMode="auto">
          <a:xfrm>
            <a:off x="3962400" y="1600200"/>
            <a:ext cx="15240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10" name="Line 2"/>
          <p:cNvSpPr>
            <a:spLocks noChangeShapeType="1"/>
          </p:cNvSpPr>
          <p:nvPr/>
        </p:nvSpPr>
        <p:spPr bwMode="auto">
          <a:xfrm>
            <a:off x="1066800" y="990600"/>
            <a:ext cx="6477000" cy="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457200" y="1600200"/>
            <a:ext cx="106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4572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magic no</a:t>
            </a:r>
            <a:r>
              <a:rPr lang="en-US" sz="1600" dirty="0" smtClean="0">
                <a:latin typeface="+mj-lt"/>
              </a:rPr>
              <a:t>.:</a:t>
            </a:r>
          </a:p>
          <a:p>
            <a:pPr algn="ctr"/>
            <a:r>
              <a:rPr lang="en-US" sz="1600" dirty="0" smtClean="0">
                <a:latin typeface="+mj-lt"/>
              </a:rPr>
              <a:t>4411</a:t>
            </a:r>
            <a:endParaRPr lang="en-US" sz="1600" dirty="0">
              <a:latin typeface="+mj-lt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4572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size of </a:t>
            </a:r>
            <a:r>
              <a:rPr lang="en-US" sz="1600" dirty="0" smtClean="0">
                <a:latin typeface="+mj-lt"/>
              </a:rPr>
              <a:t>disk:</a:t>
            </a:r>
          </a:p>
          <a:p>
            <a:pPr algn="ctr"/>
            <a:r>
              <a:rPr lang="en-US" sz="1600" dirty="0" smtClean="0">
                <a:latin typeface="+mj-lt"/>
              </a:rPr>
              <a:t>1000 blocks</a:t>
            </a:r>
            <a:endParaRPr lang="en-US" sz="1600" dirty="0">
              <a:latin typeface="+mj-lt"/>
            </a:endParaRP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4572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root </a:t>
            </a:r>
            <a:r>
              <a:rPr lang="en-US" sz="1600" dirty="0" err="1" smtClean="0">
                <a:latin typeface="+mj-lt"/>
              </a:rPr>
              <a:t>inode</a:t>
            </a:r>
            <a:r>
              <a:rPr lang="en-US" sz="1600" dirty="0" smtClean="0">
                <a:latin typeface="+mj-lt"/>
              </a:rPr>
              <a:t>:</a:t>
            </a:r>
          </a:p>
          <a:p>
            <a:pPr algn="ctr"/>
            <a:r>
              <a:rPr lang="en-US" sz="1600" dirty="0" smtClean="0">
                <a:latin typeface="+mj-lt"/>
              </a:rPr>
              <a:t>1</a:t>
            </a:r>
            <a:endParaRPr lang="en-US" sz="1600" dirty="0">
              <a:latin typeface="+mj-lt"/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457200" y="3581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first free</a:t>
            </a:r>
            <a:br>
              <a:rPr lang="en-US" sz="1600" dirty="0">
                <a:latin typeface="+mj-lt"/>
              </a:rPr>
            </a:br>
            <a:r>
              <a:rPr lang="en-US" sz="1600" dirty="0" err="1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457200" y="4114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free data</a:t>
            </a:r>
          </a:p>
          <a:p>
            <a:pPr algn="ctr"/>
            <a:r>
              <a:rPr lang="en-US" sz="1600" dirty="0" smtClean="0">
                <a:latin typeface="+mj-lt"/>
              </a:rPr>
              <a:t>block: 103</a:t>
            </a:r>
            <a:endParaRPr lang="en-US" sz="1600" dirty="0">
              <a:latin typeface="+mj-lt"/>
            </a:endParaRP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1524000" y="1828800"/>
            <a:ext cx="685800" cy="1295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209800" y="1600200"/>
            <a:ext cx="1066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22098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type:</a:t>
            </a:r>
          </a:p>
          <a:p>
            <a:pPr algn="ctr"/>
            <a:r>
              <a:rPr lang="en-US" sz="1600" dirty="0" smtClean="0">
                <a:latin typeface="+mj-lt"/>
              </a:rPr>
              <a:t>DIR_INODE</a:t>
            </a:r>
            <a:endParaRPr lang="en-US" sz="1600" dirty="0">
              <a:latin typeface="+mj-lt"/>
            </a:endParaRPr>
          </a:p>
        </p:txBody>
      </p:sp>
      <p:sp>
        <p:nvSpPr>
          <p:cNvPr id="171032" name="Rectangle 24"/>
          <p:cNvSpPr>
            <a:spLocks noChangeArrowheads="1"/>
          </p:cNvSpPr>
          <p:nvPr/>
        </p:nvSpPr>
        <p:spPr bwMode="auto">
          <a:xfrm>
            <a:off x="22098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size:</a:t>
            </a:r>
          </a:p>
          <a:p>
            <a:pPr algn="ctr"/>
            <a:r>
              <a:rPr lang="en-US" sz="1600" dirty="0" smtClean="0">
                <a:latin typeface="+mj-lt"/>
              </a:rPr>
              <a:t>3 entries</a:t>
            </a:r>
            <a:endParaRPr lang="en-US" sz="1600" dirty="0">
              <a:latin typeface="+mj-lt"/>
            </a:endParaRPr>
          </a:p>
        </p:txBody>
      </p:sp>
      <p:sp>
        <p:nvSpPr>
          <p:cNvPr id="171033" name="Rectangle 25"/>
          <p:cNvSpPr>
            <a:spLocks noChangeArrowheads="1"/>
          </p:cNvSpPr>
          <p:nvPr/>
        </p:nvSpPr>
        <p:spPr bwMode="auto">
          <a:xfrm>
            <a:off x="22098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direct </a:t>
            </a:r>
            <a:r>
              <a:rPr lang="en-US" sz="1600" dirty="0" err="1" smtClean="0">
                <a:latin typeface="+mj-lt"/>
              </a:rPr>
              <a:t>ptr</a:t>
            </a:r>
            <a:r>
              <a:rPr lang="en-US" sz="1600" dirty="0" smtClean="0">
                <a:latin typeface="+mj-lt"/>
              </a:rPr>
              <a:t>:</a:t>
            </a:r>
          </a:p>
          <a:p>
            <a:pPr algn="ctr"/>
            <a:r>
              <a:rPr lang="en-US" sz="1600" dirty="0" smtClean="0">
                <a:latin typeface="+mj-lt"/>
              </a:rPr>
              <a:t>100</a:t>
            </a:r>
            <a:endParaRPr lang="en-US" sz="1600" dirty="0">
              <a:latin typeface="+mj-lt"/>
            </a:endParaRP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2209800" y="3352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171035" name="Rectangle 27"/>
          <p:cNvSpPr>
            <a:spLocks noChangeArrowheads="1"/>
          </p:cNvSpPr>
          <p:nvPr/>
        </p:nvSpPr>
        <p:spPr bwMode="auto">
          <a:xfrm>
            <a:off x="2209800" y="4114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171036" name="Rectangle 28"/>
          <p:cNvSpPr>
            <a:spLocks noChangeArrowheads="1"/>
          </p:cNvSpPr>
          <p:nvPr/>
        </p:nvSpPr>
        <p:spPr bwMode="auto">
          <a:xfrm>
            <a:off x="22098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1</a:t>
            </a:r>
            <a:endParaRPr lang="en-US" sz="1600" dirty="0">
              <a:latin typeface="+mj-lt"/>
            </a:endParaRPr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 flipV="1">
            <a:off x="3276600" y="1828800"/>
            <a:ext cx="685800" cy="1295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3962400" y="16002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..</a:t>
            </a:r>
            <a:endParaRPr lang="en-US" sz="1600" dirty="0">
              <a:latin typeface="+mj-lt"/>
            </a:endParaRPr>
          </a:p>
        </p:txBody>
      </p:sp>
      <p:sp>
        <p:nvSpPr>
          <p:cNvPr id="171040" name="Rectangle 32"/>
          <p:cNvSpPr>
            <a:spLocks noChangeArrowheads="1"/>
          </p:cNvSpPr>
          <p:nvPr/>
        </p:nvSpPr>
        <p:spPr bwMode="auto">
          <a:xfrm>
            <a:off x="4724400" y="16002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1</a:t>
            </a:r>
            <a:endParaRPr lang="en-US" sz="1600" dirty="0">
              <a:latin typeface="+mj-lt"/>
            </a:endParaRPr>
          </a:p>
        </p:txBody>
      </p:sp>
      <p:sp>
        <p:nvSpPr>
          <p:cNvPr id="171045" name="Rectangle 37"/>
          <p:cNvSpPr>
            <a:spLocks noChangeArrowheads="1"/>
          </p:cNvSpPr>
          <p:nvPr/>
        </p:nvSpPr>
        <p:spPr bwMode="auto">
          <a:xfrm>
            <a:off x="3962400" y="21336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.</a:t>
            </a:r>
            <a:endParaRPr lang="en-US" sz="1600" dirty="0">
              <a:latin typeface="+mj-lt"/>
            </a:endParaRPr>
          </a:p>
        </p:txBody>
      </p:sp>
      <p:sp>
        <p:nvSpPr>
          <p:cNvPr id="171046" name="Rectangle 38"/>
          <p:cNvSpPr>
            <a:spLocks noChangeArrowheads="1"/>
          </p:cNvSpPr>
          <p:nvPr/>
        </p:nvSpPr>
        <p:spPr bwMode="auto">
          <a:xfrm>
            <a:off x="4724400" y="21336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1</a:t>
            </a:r>
            <a:endParaRPr lang="en-US" sz="1600" dirty="0">
              <a:latin typeface="+mj-lt"/>
            </a:endParaRPr>
          </a:p>
        </p:txBody>
      </p:sp>
      <p:sp>
        <p:nvSpPr>
          <p:cNvPr id="171047" name="Rectangle 39"/>
          <p:cNvSpPr>
            <a:spLocks noChangeArrowheads="1"/>
          </p:cNvSpPr>
          <p:nvPr/>
        </p:nvSpPr>
        <p:spPr bwMode="auto">
          <a:xfrm>
            <a:off x="3962400" y="26670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abc.txt</a:t>
            </a:r>
            <a:endParaRPr lang="en-US" sz="1600" dirty="0">
              <a:latin typeface="+mj-lt"/>
            </a:endParaRPr>
          </a:p>
        </p:txBody>
      </p:sp>
      <p:sp>
        <p:nvSpPr>
          <p:cNvPr id="171048" name="Rectangle 40"/>
          <p:cNvSpPr>
            <a:spLocks noChangeArrowheads="1"/>
          </p:cNvSpPr>
          <p:nvPr/>
        </p:nvSpPr>
        <p:spPr bwMode="auto">
          <a:xfrm>
            <a:off x="4724400" y="26670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2</a:t>
            </a:r>
            <a:endParaRPr lang="en-US" sz="1600" dirty="0">
              <a:latin typeface="+mj-lt"/>
            </a:endParaRPr>
          </a:p>
        </p:txBody>
      </p:sp>
      <p:sp>
        <p:nvSpPr>
          <p:cNvPr id="171049" name="Rectangle 41"/>
          <p:cNvSpPr>
            <a:spLocks noChangeArrowheads="1"/>
          </p:cNvSpPr>
          <p:nvPr/>
        </p:nvSpPr>
        <p:spPr bwMode="auto">
          <a:xfrm>
            <a:off x="3962400" y="3200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 dirty="0">
              <a:latin typeface="+mj-lt"/>
            </a:endParaRPr>
          </a:p>
        </p:txBody>
      </p:sp>
      <p:sp>
        <p:nvSpPr>
          <p:cNvPr id="171050" name="Rectangle 42"/>
          <p:cNvSpPr>
            <a:spLocks noChangeArrowheads="1"/>
          </p:cNvSpPr>
          <p:nvPr/>
        </p:nvSpPr>
        <p:spPr bwMode="auto">
          <a:xfrm>
            <a:off x="4724400" y="3200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171056" name="Line 48"/>
          <p:cNvSpPr>
            <a:spLocks noChangeShapeType="1"/>
          </p:cNvSpPr>
          <p:nvPr/>
        </p:nvSpPr>
        <p:spPr bwMode="auto">
          <a:xfrm flipV="1">
            <a:off x="5486400" y="1828800"/>
            <a:ext cx="685800" cy="10668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0" name="Rectangle 62"/>
          <p:cNvSpPr>
            <a:spLocks noChangeArrowheads="1"/>
          </p:cNvSpPr>
          <p:nvPr/>
        </p:nvSpPr>
        <p:spPr bwMode="auto">
          <a:xfrm>
            <a:off x="16002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71" name="Rectangle 63"/>
          <p:cNvSpPr>
            <a:spLocks noChangeArrowheads="1"/>
          </p:cNvSpPr>
          <p:nvPr/>
        </p:nvSpPr>
        <p:spPr bwMode="auto">
          <a:xfrm>
            <a:off x="16002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next </a:t>
            </a:r>
            <a:r>
              <a:rPr lang="en-US" sz="1600" dirty="0" smtClean="0">
                <a:latin typeface="+mj-lt"/>
              </a:rPr>
              <a:t>free</a:t>
            </a:r>
          </a:p>
          <a:p>
            <a:pPr algn="ctr"/>
            <a:r>
              <a:rPr lang="en-US" sz="1600" dirty="0" smtClean="0">
                <a:latin typeface="+mj-lt"/>
              </a:rPr>
              <a:t>block: 104</a:t>
            </a:r>
            <a:endParaRPr lang="en-US" sz="1600" dirty="0">
              <a:latin typeface="+mj-lt"/>
            </a:endParaRPr>
          </a:p>
        </p:txBody>
      </p:sp>
      <p:sp>
        <p:nvSpPr>
          <p:cNvPr id="171074" name="Line 66"/>
          <p:cNvSpPr>
            <a:spLocks noChangeShapeType="1"/>
          </p:cNvSpPr>
          <p:nvPr/>
        </p:nvSpPr>
        <p:spPr bwMode="auto">
          <a:xfrm>
            <a:off x="1524000" y="4343400"/>
            <a:ext cx="457200" cy="5334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5" name="Rectangle 67"/>
          <p:cNvSpPr>
            <a:spLocks noChangeArrowheads="1"/>
          </p:cNvSpPr>
          <p:nvPr/>
        </p:nvSpPr>
        <p:spPr bwMode="auto">
          <a:xfrm>
            <a:off x="35814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76" name="Rectangle 68"/>
          <p:cNvSpPr>
            <a:spLocks noChangeArrowheads="1"/>
          </p:cNvSpPr>
          <p:nvPr/>
        </p:nvSpPr>
        <p:spPr bwMode="auto">
          <a:xfrm>
            <a:off x="35814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next </a:t>
            </a:r>
            <a:r>
              <a:rPr lang="en-US" sz="1600" dirty="0" smtClean="0">
                <a:latin typeface="+mj-lt"/>
              </a:rPr>
              <a:t>free</a:t>
            </a:r>
          </a:p>
          <a:p>
            <a:pPr algn="ctr"/>
            <a:r>
              <a:rPr lang="en-US" sz="1600" dirty="0" smtClean="0">
                <a:latin typeface="+mj-lt"/>
              </a:rPr>
              <a:t>Block: 105</a:t>
            </a:r>
            <a:endParaRPr lang="en-US" sz="1600" dirty="0">
              <a:latin typeface="+mj-lt"/>
            </a:endParaRPr>
          </a:p>
        </p:txBody>
      </p:sp>
      <p:sp>
        <p:nvSpPr>
          <p:cNvPr id="171077" name="Line 69"/>
          <p:cNvSpPr>
            <a:spLocks noChangeShapeType="1"/>
          </p:cNvSpPr>
          <p:nvPr/>
        </p:nvSpPr>
        <p:spPr bwMode="auto">
          <a:xfrm>
            <a:off x="2667000" y="5105400"/>
            <a:ext cx="914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79" name="Rectangle 71"/>
          <p:cNvSpPr>
            <a:spLocks noChangeArrowheads="1"/>
          </p:cNvSpPr>
          <p:nvPr/>
        </p:nvSpPr>
        <p:spPr bwMode="auto">
          <a:xfrm>
            <a:off x="6172200" y="1600200"/>
            <a:ext cx="10668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71080" name="Rectangle 72"/>
          <p:cNvSpPr>
            <a:spLocks noChangeArrowheads="1"/>
          </p:cNvSpPr>
          <p:nvPr/>
        </p:nvSpPr>
        <p:spPr bwMode="auto">
          <a:xfrm>
            <a:off x="6172200" y="16002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Type:</a:t>
            </a:r>
          </a:p>
          <a:p>
            <a:pPr algn="ctr"/>
            <a:r>
              <a:rPr lang="en-US" sz="1600" dirty="0" smtClean="0">
                <a:latin typeface="+mj-lt"/>
              </a:rPr>
              <a:t>FILE_INODE</a:t>
            </a:r>
            <a:endParaRPr lang="en-US" sz="1600" dirty="0">
              <a:latin typeface="+mj-lt"/>
            </a:endParaRPr>
          </a:p>
        </p:txBody>
      </p:sp>
      <p:sp>
        <p:nvSpPr>
          <p:cNvPr id="171081" name="Rectangle 73"/>
          <p:cNvSpPr>
            <a:spLocks noChangeArrowheads="1"/>
          </p:cNvSpPr>
          <p:nvPr/>
        </p:nvSpPr>
        <p:spPr bwMode="auto">
          <a:xfrm>
            <a:off x="6172200" y="213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size:</a:t>
            </a:r>
          </a:p>
          <a:p>
            <a:pPr algn="ctr"/>
            <a:r>
              <a:rPr lang="en-US" sz="1600" dirty="0" smtClean="0">
                <a:latin typeface="+mj-lt"/>
              </a:rPr>
              <a:t>12 bytes</a:t>
            </a:r>
            <a:endParaRPr lang="en-US" sz="1600" dirty="0">
              <a:latin typeface="+mj-lt"/>
            </a:endParaRPr>
          </a:p>
        </p:txBody>
      </p:sp>
      <p:sp>
        <p:nvSpPr>
          <p:cNvPr id="171082" name="Rectangle 74"/>
          <p:cNvSpPr>
            <a:spLocks noChangeArrowheads="1"/>
          </p:cNvSpPr>
          <p:nvPr/>
        </p:nvSpPr>
        <p:spPr bwMode="auto">
          <a:xfrm>
            <a:off x="6172200" y="28194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direct </a:t>
            </a:r>
            <a:r>
              <a:rPr lang="en-US" sz="1600" dirty="0" err="1" smtClean="0">
                <a:latin typeface="+mj-lt"/>
              </a:rPr>
              <a:t>ptr</a:t>
            </a:r>
            <a:r>
              <a:rPr lang="en-US" sz="1600" dirty="0" smtClean="0">
                <a:latin typeface="+mj-lt"/>
              </a:rPr>
              <a:t>:</a:t>
            </a:r>
          </a:p>
          <a:p>
            <a:pPr algn="ctr"/>
            <a:r>
              <a:rPr lang="en-US" sz="1600" dirty="0" smtClean="0">
                <a:latin typeface="+mj-lt"/>
              </a:rPr>
              <a:t>102</a:t>
            </a:r>
            <a:endParaRPr lang="en-US" sz="1600" dirty="0">
              <a:latin typeface="+mj-lt"/>
            </a:endParaRPr>
          </a:p>
        </p:txBody>
      </p:sp>
      <p:sp>
        <p:nvSpPr>
          <p:cNvPr id="171083" name="Rectangle 75"/>
          <p:cNvSpPr>
            <a:spLocks noChangeArrowheads="1"/>
          </p:cNvSpPr>
          <p:nvPr/>
        </p:nvSpPr>
        <p:spPr bwMode="auto">
          <a:xfrm>
            <a:off x="6172200" y="3352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171084" name="Rectangle 76"/>
          <p:cNvSpPr>
            <a:spLocks noChangeArrowheads="1"/>
          </p:cNvSpPr>
          <p:nvPr/>
        </p:nvSpPr>
        <p:spPr bwMode="auto">
          <a:xfrm>
            <a:off x="6172200" y="4038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171085" name="Line 77"/>
          <p:cNvSpPr>
            <a:spLocks noChangeShapeType="1"/>
          </p:cNvSpPr>
          <p:nvPr/>
        </p:nvSpPr>
        <p:spPr bwMode="auto">
          <a:xfrm flipV="1">
            <a:off x="7239000" y="1905000"/>
            <a:ext cx="533400" cy="1219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71086" name="Rectangle 78"/>
          <p:cNvSpPr>
            <a:spLocks noChangeArrowheads="1"/>
          </p:cNvSpPr>
          <p:nvPr/>
        </p:nvSpPr>
        <p:spPr bwMode="auto">
          <a:xfrm>
            <a:off x="7772400" y="1600200"/>
            <a:ext cx="990600" cy="297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Hello</a:t>
            </a:r>
          </a:p>
          <a:p>
            <a:pPr algn="ctr"/>
            <a:r>
              <a:rPr lang="en-US" sz="1600" dirty="0" smtClean="0">
                <a:latin typeface="+mj-lt"/>
              </a:rPr>
              <a:t>world!</a:t>
            </a:r>
            <a:endParaRPr lang="en-US" sz="1600" dirty="0">
              <a:latin typeface="+mj-lt"/>
            </a:endParaRPr>
          </a:p>
        </p:txBody>
      </p:sp>
      <p:sp>
        <p:nvSpPr>
          <p:cNvPr id="171087" name="Rectangle 79"/>
          <p:cNvSpPr>
            <a:spLocks noChangeArrowheads="1"/>
          </p:cNvSpPr>
          <p:nvPr/>
        </p:nvSpPr>
        <p:spPr bwMode="auto">
          <a:xfrm>
            <a:off x="3962400" y="37338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 dirty="0">
              <a:latin typeface="+mj-lt"/>
            </a:endParaRPr>
          </a:p>
        </p:txBody>
      </p:sp>
      <p:sp>
        <p:nvSpPr>
          <p:cNvPr id="171088" name="Rectangle 80"/>
          <p:cNvSpPr>
            <a:spLocks noChangeArrowheads="1"/>
          </p:cNvSpPr>
          <p:nvPr/>
        </p:nvSpPr>
        <p:spPr bwMode="auto">
          <a:xfrm>
            <a:off x="4724400" y="37338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62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Big Picture</a:t>
            </a:r>
            <a:endParaRPr lang="en-US" dirty="0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>
            <a:off x="4572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0</a:t>
            </a:r>
            <a:endParaRPr lang="en-US" sz="1600" dirty="0">
              <a:latin typeface="+mj-lt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77724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102</a:t>
            </a:r>
            <a:endParaRPr lang="en-US" sz="1600" dirty="0">
              <a:latin typeface="+mj-lt"/>
            </a:endParaRP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61722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2</a:t>
            </a:r>
            <a:endParaRPr lang="en-US" sz="1600" dirty="0">
              <a:latin typeface="+mj-lt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3962400" y="1219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100</a:t>
            </a:r>
            <a:endParaRPr lang="en-US" sz="1600" dirty="0">
              <a:latin typeface="+mj-lt"/>
            </a:endParaRPr>
          </a:p>
        </p:txBody>
      </p:sp>
      <p:sp>
        <p:nvSpPr>
          <p:cNvPr id="68" name="Rectangle 28"/>
          <p:cNvSpPr>
            <a:spLocks noChangeArrowheads="1"/>
          </p:cNvSpPr>
          <p:nvPr/>
        </p:nvSpPr>
        <p:spPr bwMode="auto">
          <a:xfrm>
            <a:off x="457200" y="4876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103</a:t>
            </a:r>
            <a:endParaRPr lang="en-US" sz="1600" dirty="0">
              <a:latin typeface="+mj-lt"/>
            </a:endParaRPr>
          </a:p>
        </p:txBody>
      </p:sp>
      <p:sp>
        <p:nvSpPr>
          <p:cNvPr id="60" name="Line 69"/>
          <p:cNvSpPr>
            <a:spLocks noChangeShapeType="1"/>
          </p:cNvSpPr>
          <p:nvPr/>
        </p:nvSpPr>
        <p:spPr bwMode="auto">
          <a:xfrm>
            <a:off x="4648200" y="5105400"/>
            <a:ext cx="914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>
            <a:off x="6172200" y="5105400"/>
            <a:ext cx="9144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7086600" y="4876800"/>
            <a:ext cx="10668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086600" y="48768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+mj-lt"/>
              </a:rPr>
              <a:t>0</a:t>
            </a:r>
            <a:endParaRPr lang="en-US" sz="1600" dirty="0">
              <a:latin typeface="+mj-lt"/>
            </a:endParaRPr>
          </a:p>
        </p:txBody>
      </p:sp>
      <p:sp>
        <p:nvSpPr>
          <p:cNvPr id="70" name="Rectangle 28"/>
          <p:cNvSpPr>
            <a:spLocks noChangeArrowheads="1"/>
          </p:cNvSpPr>
          <p:nvPr/>
        </p:nvSpPr>
        <p:spPr bwMode="auto">
          <a:xfrm>
            <a:off x="57150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…</a:t>
            </a:r>
            <a:endParaRPr lang="en-US" sz="1600" dirty="0">
              <a:latin typeface="+mj-lt"/>
            </a:endParaRPr>
          </a:p>
        </p:txBody>
      </p:sp>
      <p:sp>
        <p:nvSpPr>
          <p:cNvPr id="71" name="Rectangle 28"/>
          <p:cNvSpPr>
            <a:spLocks noChangeArrowheads="1"/>
          </p:cNvSpPr>
          <p:nvPr/>
        </p:nvSpPr>
        <p:spPr bwMode="auto">
          <a:xfrm>
            <a:off x="6172200" y="5334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+mj-lt"/>
              </a:rPr>
              <a:t>block 999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685800" y="16002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685800" y="16002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j-lt"/>
              </a:rPr>
              <a:t>magic number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685800" y="21336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size of disk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685800" y="31242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root inode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685800" y="36576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first free inode</a:t>
            </a:r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685800" y="4191000"/>
            <a:ext cx="1905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first free data block</a:t>
            </a: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685800" y="1219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j-lt"/>
              </a:rPr>
              <a:t>superblock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4572000" cy="4525963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Use disk block 0 for the superblock.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Root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 field contains the value 1.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Since that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 is located at disk block 1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5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You can use the same structure for file and directory </a:t>
            </a:r>
            <a:r>
              <a:rPr lang="en-US" dirty="0" err="1" smtClean="0">
                <a:latin typeface="Calibri" pitchFamily="34" charset="0"/>
              </a:rPr>
              <a:t>inodes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Size: number of directory entries if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 is a directory .</a:t>
            </a:r>
          </a:p>
          <a:p>
            <a:r>
              <a:rPr lang="en-US" dirty="0" smtClean="0">
                <a:latin typeface="Calibri" pitchFamily="34" charset="0"/>
              </a:rPr>
              <a:t>Size: number of bytes of a file if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 is a file </a:t>
            </a:r>
            <a:r>
              <a:rPr lang="en-US" dirty="0" err="1" smtClean="0">
                <a:latin typeface="Calibri" pitchFamily="34" charset="0"/>
              </a:rPr>
              <a:t>inode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685800" y="16002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685800" y="16002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+mj-lt"/>
              </a:rPr>
              <a:t>inode</a:t>
            </a:r>
            <a:r>
              <a:rPr lang="en-US" sz="1600" dirty="0">
                <a:latin typeface="+mj-lt"/>
              </a:rPr>
              <a:t> type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685800" y="20574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size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685800" y="31242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 1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685800" y="35814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 2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85800" y="40386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direct ptr n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685800" y="12192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err="1">
                <a:latin typeface="+mj-lt"/>
              </a:rPr>
              <a:t>inode</a:t>
            </a:r>
            <a:endParaRPr lang="en-US" sz="1600" dirty="0">
              <a:latin typeface="+mj-lt"/>
            </a:endParaRPr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685800" y="5867400"/>
            <a:ext cx="1905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j-lt"/>
              </a:rPr>
              <a:t>indirect ptr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Inodes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975</Words>
  <Application>Microsoft Macintosh PowerPoint</Application>
  <PresentationFormat>On-screen Show (4:3)</PresentationFormat>
  <Paragraphs>231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Project 6 Supplemental Lecture</vt:lpstr>
      <vt:lpstr>Administrative Information</vt:lpstr>
      <vt:lpstr>General Notes</vt:lpstr>
      <vt:lpstr>Getting started</vt:lpstr>
      <vt:lpstr>On-disk data structures</vt:lpstr>
      <vt:lpstr>The Big Picture</vt:lpstr>
      <vt:lpstr>The Big Picture</vt:lpstr>
      <vt:lpstr>Superblock</vt:lpstr>
      <vt:lpstr>Inodes</vt:lpstr>
      <vt:lpstr>Directory Data Blocks</vt:lpstr>
      <vt:lpstr>Free Blocks</vt:lpstr>
      <vt:lpstr>Data structures for blocks</vt:lpstr>
      <vt:lpstr>Data structures for blocks</vt:lpstr>
      <vt:lpstr>Benefits</vt:lpstr>
      <vt:lpstr>Variations</vt:lpstr>
      <vt:lpstr>Unacceptable variations</vt:lpstr>
      <vt:lpstr>Concurrency</vt:lpstr>
      <vt:lpstr>Need more implementation hints?</vt:lpstr>
      <vt:lpstr>Parting Quote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Mongeluzzi</dc:creator>
  <cp:lastModifiedBy>Stephanie Harris</cp:lastModifiedBy>
  <cp:revision>112</cp:revision>
  <dcterms:created xsi:type="dcterms:W3CDTF">2012-11-30T20:01:04Z</dcterms:created>
  <dcterms:modified xsi:type="dcterms:W3CDTF">2012-12-01T03:51:15Z</dcterms:modified>
</cp:coreProperties>
</file>